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447" r:id="rId2"/>
    <p:sldId id="401" r:id="rId3"/>
    <p:sldId id="383" r:id="rId4"/>
    <p:sldId id="329" r:id="rId5"/>
    <p:sldId id="330" r:id="rId6"/>
    <p:sldId id="331" r:id="rId7"/>
    <p:sldId id="403" r:id="rId8"/>
    <p:sldId id="333" r:id="rId9"/>
    <p:sldId id="340" r:id="rId10"/>
    <p:sldId id="380" r:id="rId11"/>
    <p:sldId id="336" r:id="rId12"/>
    <p:sldId id="343" r:id="rId13"/>
    <p:sldId id="344" r:id="rId14"/>
    <p:sldId id="337" r:id="rId15"/>
    <p:sldId id="345" r:id="rId16"/>
    <p:sldId id="346" r:id="rId17"/>
    <p:sldId id="348" r:id="rId18"/>
    <p:sldId id="350" r:id="rId19"/>
    <p:sldId id="349" r:id="rId20"/>
    <p:sldId id="352" r:id="rId21"/>
    <p:sldId id="366" r:id="rId22"/>
    <p:sldId id="358" r:id="rId23"/>
    <p:sldId id="362" r:id="rId24"/>
    <p:sldId id="365" r:id="rId25"/>
    <p:sldId id="371" r:id="rId26"/>
    <p:sldId id="430" r:id="rId27"/>
    <p:sldId id="394" r:id="rId28"/>
    <p:sldId id="461" r:id="rId29"/>
    <p:sldId id="455" r:id="rId30"/>
    <p:sldId id="456" r:id="rId31"/>
    <p:sldId id="458" r:id="rId32"/>
    <p:sldId id="459" r:id="rId33"/>
    <p:sldId id="460" r:id="rId34"/>
    <p:sldId id="435" r:id="rId35"/>
    <p:sldId id="448" r:id="rId36"/>
    <p:sldId id="449" r:id="rId37"/>
    <p:sldId id="453" r:id="rId38"/>
    <p:sldId id="374" r:id="rId39"/>
    <p:sldId id="377" r:id="rId40"/>
    <p:sldId id="379" r:id="rId41"/>
    <p:sldId id="407" r:id="rId42"/>
    <p:sldId id="406" r:id="rId43"/>
    <p:sldId id="411" r:id="rId44"/>
    <p:sldId id="427" r:id="rId45"/>
    <p:sldId id="429" r:id="rId46"/>
    <p:sldId id="451" r:id="rId47"/>
    <p:sldId id="400" r:id="rId48"/>
    <p:sldId id="452" r:id="rId49"/>
    <p:sldId id="402" r:id="rId50"/>
    <p:sldId id="381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00"/>
    <a:srgbClr val="00CCFF"/>
    <a:srgbClr val="000066"/>
    <a:srgbClr val="CC3300"/>
    <a:srgbClr val="99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9847" autoAdjust="0"/>
  </p:normalViewPr>
  <p:slideViewPr>
    <p:cSldViewPr snapToGrid="0">
      <p:cViewPr varScale="1">
        <p:scale>
          <a:sx n="78" d="100"/>
          <a:sy n="78" d="100"/>
        </p:scale>
        <p:origin x="-9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092F9A26-DD12-4DEC-AC7F-73286AF0DED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31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9EDE68-415B-40F5-BE30-D06AAB8E62E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B2E96C-C0BF-4A95-A7A1-C60078F7B59F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449378-4214-4643-8D5A-5A546A0778C1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98F945-695F-4C3F-9886-C4EB9090EED1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A765B5-84A8-4E20-9188-3B0CBA27D145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C234DC-0B69-4EA5-9DAA-A7AED9374BE9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D6C5E9-28C7-4D05-BCEB-01E196FD3A01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7659C5-4144-4F07-AD42-7148FEF0A4DE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DC31D2-CD3E-48D5-822C-F82518F81DC7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CE3401-4DE1-44F1-9C46-4D3D61DD5AB5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5E16C2-BDB4-4A80-B47B-F3932BCDFB6E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5208C8-14AA-4BCA-BC1E-3DA1D72C3A40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94FF45-338E-4131-9DCF-D6345C50A160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8E4556-74E3-41BE-A23F-AC54108F7BB1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4EA37-7966-4290-925F-0181AEB76303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32F4D9-E938-403E-86C1-9BDDB845504C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BF5010-6749-4E90-83B9-D031F2CF880A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3891AC-AC4E-4E29-98FF-B55E91980E28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EE2E2B-9DE6-45AD-989F-E89A22A85518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EF1454-4917-4EC6-AEF7-58AAD1E0387F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608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7445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445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445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445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445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4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4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4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4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1000" smtClean="0">
                <a:latin typeface="Times New Roman" pitchFamily="18" charset="0"/>
              </a:rPr>
              <a:t>Spectrum Master Class</a:t>
            </a:r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7445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445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445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445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445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4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4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4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4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1000" smtClean="0">
                <a:latin typeface="Times New Roman" pitchFamily="18" charset="0"/>
              </a:rPr>
              <a:t>Spectrum Monitoring</a:t>
            </a:r>
          </a:p>
        </p:txBody>
      </p:sp>
      <p:sp>
        <p:nvSpPr>
          <p:cNvPr id="46086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7445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445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445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445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445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4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4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4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4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FE1611E-3EB3-43DC-9C5D-F0D932934464}" type="slidenum">
              <a:rPr lang="en-GB" sz="1000" smtClean="0">
                <a:latin typeface="Times New Roman" pitchFamily="18" charset="0"/>
              </a:rPr>
              <a:pPr/>
              <a:t>28</a:t>
            </a:fld>
            <a:endParaRPr lang="en-GB" sz="10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27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7445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445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445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445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445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4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4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4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4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1000" smtClean="0">
                <a:latin typeface="Times New Roman" pitchFamily="18" charset="0"/>
              </a:rPr>
              <a:t>Spectrum Master Class</a:t>
            </a:r>
          </a:p>
        </p:txBody>
      </p:sp>
      <p:sp>
        <p:nvSpPr>
          <p:cNvPr id="5427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7445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445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445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445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445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4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4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4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4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1000" smtClean="0">
                <a:latin typeface="Times New Roman" pitchFamily="18" charset="0"/>
              </a:rPr>
              <a:t>Spectrum Monitoring</a:t>
            </a:r>
          </a:p>
        </p:txBody>
      </p:sp>
      <p:sp>
        <p:nvSpPr>
          <p:cNvPr id="54278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7445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445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445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445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445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4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4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4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4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E32E846-0F67-4E29-AE5C-FDCA23CF5964}" type="slidenum">
              <a:rPr lang="en-GB" sz="1000" smtClean="0">
                <a:latin typeface="Times New Roman" pitchFamily="18" charset="0"/>
              </a:rPr>
              <a:pPr/>
              <a:t>32</a:t>
            </a:fld>
            <a:endParaRPr lang="en-GB" sz="10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22D98E-5514-4B6D-82BD-058683E8E8A4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CD2414-2E75-4CA6-80E3-F31375DACEAC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64E463-5437-4A9F-8F17-A419D284E4CA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E4F204-3900-4C91-8C20-8B4BBB15CA23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587EBF-2901-45DD-B1C7-51094FA61343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7BC4B3-64C6-447C-8CC9-CD660C53877D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DDB751-51CB-4BC4-B6A3-96079069182E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B1E4AE-73D1-4D59-A696-047B9A615F63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04CF07-11BA-4014-8CF4-351114F29972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A4DB5-95DB-438F-85D4-18AFB2FB3FA3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DE119C-4D89-450D-BF47-A32947E2E370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272782-E8D5-45AE-958F-40F1D7727353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146D42-7FA2-402B-ADA0-9BD5DDABCAB7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0863F2-B6F8-41B7-BA28-EBD9675C847C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A7F623-1111-44A7-A001-71D16748B5CB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D0BCDE-9884-47A5-9C4D-2C054549B69B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3619AA-DE1A-46FA-A1C7-75224C463507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8AC443-D567-4EA6-B0B2-F9D5809B3CE9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216FEF-6470-48E2-9862-4ECFDDF82908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3F47DA-056D-4176-A44B-D9A9F71AFF74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6F3697-1475-4A49-8466-7E266AA4EB17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DF0FA2-81CF-41B5-ACB6-5F21CA74F3D4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417B97-E04F-42E2-BB5C-A9D98623BBA1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96D3A-96D0-448A-845F-C42AF0784E2B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2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/>
          </p:cNvGraphicFramePr>
          <p:nvPr/>
        </p:nvGraphicFramePr>
        <p:xfrm>
          <a:off x="6257925" y="6511925"/>
          <a:ext cx="3714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17" imgW="1050840" imgH="1050840" progId="">
                  <p:embed/>
                </p:oleObj>
              </mc:Choice>
              <mc:Fallback>
                <p:oleObj r:id="rId17" imgW="1050840" imgH="1050840" progId="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7925" y="6511925"/>
                        <a:ext cx="3714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9"/>
          <p:cNvGraphicFramePr>
            <a:graphicFrameLocks/>
          </p:cNvGraphicFramePr>
          <p:nvPr/>
        </p:nvGraphicFramePr>
        <p:xfrm>
          <a:off x="193675" y="238125"/>
          <a:ext cx="644525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19" imgW="1050840" imgH="1050840" progId="">
                  <p:embed/>
                </p:oleObj>
              </mc:Choice>
              <mc:Fallback>
                <p:oleObj r:id="rId19" imgW="1050840" imgH="1050840" progId="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238125"/>
                        <a:ext cx="644525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AutoShape 10"/>
          <p:cNvSpPr>
            <a:spLocks noChangeArrowheads="1"/>
          </p:cNvSpPr>
          <p:nvPr userDrawn="1"/>
        </p:nvSpPr>
        <p:spPr bwMode="auto">
          <a:xfrm>
            <a:off x="890588" y="6396038"/>
            <a:ext cx="7664450" cy="431800"/>
          </a:xfrm>
          <a:prstGeom prst="flowChartOnlineStorage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8270875" y="6437313"/>
            <a:ext cx="622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fld id="{314C27D5-0717-4986-A343-FD51ACCCF550}" type="slidenum">
              <a:rPr lang="en-US" sz="1400" b="1">
                <a:latin typeface="Arial" charset="0"/>
                <a:cs typeface="Times New Roman" pitchFamily="18" charset="0"/>
              </a:rPr>
              <a:pPr defTabSz="762000" eaLnBrk="0" hangingPunct="0">
                <a:spcBef>
                  <a:spcPct val="50000"/>
                </a:spcBef>
                <a:defRPr/>
              </a:pPr>
              <a:t>‹nr.›</a:t>
            </a:fld>
            <a:endParaRPr lang="en-US" sz="1400" b="1">
              <a:latin typeface="Arial" charset="0"/>
              <a:cs typeface="Times New Roman" pitchFamily="18" charset="0"/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125413" y="6427788"/>
            <a:ext cx="7905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457200" indent="-457200" algn="ctr" defTabSz="762000" eaLnBrk="0" hangingPunct="0">
              <a:spcBef>
                <a:spcPct val="50000"/>
              </a:spcBef>
              <a:defRPr/>
            </a:pPr>
            <a:r>
              <a:rPr lang="en-US" sz="140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ITU Regional Workshop, Amman, Jordan, 5 December 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8.jpe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1.png"/><Relationship Id="rId4" Type="http://schemas.openxmlformats.org/officeDocument/2006/relationships/oleObject" Target="../embeddings/oleObject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wmf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ITU-D/tech/spectrum-management/SMS4DC.html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over_Page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7258050" y="2954338"/>
            <a:ext cx="1270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Version 3</a:t>
            </a:r>
          </a:p>
        </p:txBody>
      </p:sp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1184275" y="6027738"/>
            <a:ext cx="26749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16388" name="TextBox 12"/>
          <p:cNvSpPr txBox="1">
            <a:spLocks noChangeArrowheads="1"/>
          </p:cNvSpPr>
          <p:nvPr/>
        </p:nvSpPr>
        <p:spPr bwMode="auto">
          <a:xfrm>
            <a:off x="1184275" y="5842000"/>
            <a:ext cx="27717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800"/>
          </a:p>
          <a:p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429250" y="5889625"/>
            <a:ext cx="3551238" cy="836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rgbClr val="FFFF00"/>
                </a:solidFill>
              </a:rPr>
              <a:t>István BOZSÓKI</a:t>
            </a:r>
          </a:p>
          <a:p>
            <a:pPr algn="ctr">
              <a:defRPr/>
            </a:pPr>
            <a:r>
              <a:rPr lang="en-US" sz="2000" b="1">
                <a:solidFill>
                  <a:srgbClr val="FFFF00"/>
                </a:solidFill>
              </a:rPr>
              <a:t>BDT/IEE/TND</a:t>
            </a:r>
            <a:endParaRPr lang="en-US" sz="20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47975" y="844550"/>
            <a:ext cx="3206750" cy="4730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smtClean="0">
                <a:solidFill>
                  <a:srgbClr val="FF0000"/>
                </a:solidFill>
                <a:latin typeface="Verdana" pitchFamily="34" charset="0"/>
              </a:rPr>
              <a:t>Supervisory</a:t>
            </a:r>
            <a:r>
              <a:rPr lang="en-US" sz="180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Verdana" pitchFamily="34" charset="0"/>
              </a:rPr>
              <a:t>tasks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96888" y="1309688"/>
            <a:ext cx="4924425" cy="15176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User access  		    </a:t>
            </a:r>
            <a:r>
              <a:rPr lang="en-US" sz="2800" smtClean="0">
                <a:sym typeface="Wingdings" pitchFamily="2" charset="2"/>
              </a:rPr>
              <a:t></a:t>
            </a:r>
            <a:r>
              <a:rPr lang="en-US" sz="28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Backup/Restore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Audit control</a:t>
            </a:r>
            <a:endParaRPr lang="en-US" sz="2800" smtClean="0">
              <a:cs typeface="Times New Roman" pitchFamily="18" charset="0"/>
            </a:endParaRPr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8775" y="3046413"/>
            <a:ext cx="5329238" cy="3097212"/>
          </a:xfrm>
          <a:noFill/>
          <a:ln>
            <a:miter lim="800000"/>
            <a:headEnd/>
            <a:tailEnd/>
          </a:ln>
        </p:spPr>
      </p:pic>
      <p:pic>
        <p:nvPicPr>
          <p:cNvPr id="1229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75325" y="1331913"/>
            <a:ext cx="3060700" cy="2187575"/>
          </a:xfrm>
          <a:noFill/>
          <a:ln>
            <a:miter lim="800000"/>
            <a:headEnd/>
            <a:tailEnd/>
          </a:ln>
        </p:spPr>
      </p:pic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1160463" y="231775"/>
            <a:ext cx="7562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accent2"/>
                </a:solidFill>
              </a:rPr>
              <a:t>SMS4DC’s Administrative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1975" y="814388"/>
            <a:ext cx="8229600" cy="7445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smtClean="0">
                <a:solidFill>
                  <a:srgbClr val="FF0000"/>
                </a:solidFill>
                <a:latin typeface="Verdana" pitchFamily="34" charset="0"/>
              </a:rPr>
              <a:t>Data capture screens</a:t>
            </a: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8913" y="2106613"/>
            <a:ext cx="4232275" cy="3648075"/>
          </a:xfrm>
          <a:noFill/>
          <a:ln>
            <a:miter lim="800000"/>
            <a:headEnd/>
            <a:tailEnd/>
          </a:ln>
        </p:spPr>
      </p:pic>
      <p:pic>
        <p:nvPicPr>
          <p:cNvPr id="133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95813" y="2122488"/>
            <a:ext cx="4268787" cy="3592512"/>
          </a:xfrm>
          <a:noFill/>
          <a:ln>
            <a:miter lim="800000"/>
            <a:headEnd/>
            <a:tailEnd/>
          </a:ln>
        </p:spPr>
      </p:pic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809625" y="260350"/>
            <a:ext cx="82057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chemeClr val="accent2"/>
                </a:solidFill>
              </a:rPr>
              <a:t>SMS4DC’s Administrative Functions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1213" y="258763"/>
            <a:ext cx="7772400" cy="5175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smtClean="0">
                <a:solidFill>
                  <a:schemeClr val="accent2"/>
                </a:solidFill>
                <a:latin typeface="Verdana" pitchFamily="34" charset="0"/>
              </a:rPr>
              <a:t>SMS4DC’s Administrative Functions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111375" y="742950"/>
            <a:ext cx="4425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cs typeface="Times New Roman" pitchFamily="18" charset="0"/>
              </a:rPr>
              <a:t>Broadcasting Station Information</a:t>
            </a:r>
          </a:p>
          <a:p>
            <a:pPr algn="ctr"/>
            <a:r>
              <a:rPr lang="en-US" sz="2000">
                <a:solidFill>
                  <a:srgbClr val="FF0000"/>
                </a:solidFill>
                <a:cs typeface="Times New Roman" pitchFamily="18" charset="0"/>
              </a:rPr>
              <a:t>Data Entry Table</a:t>
            </a:r>
          </a:p>
          <a:p>
            <a:pPr algn="ctr"/>
            <a:endParaRPr lang="en-US" sz="2000">
              <a:solidFill>
                <a:srgbClr val="FF0000"/>
              </a:solidFill>
            </a:endParaRPr>
          </a:p>
        </p:txBody>
      </p:sp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1025525" y="1558925"/>
          <a:ext cx="7070725" cy="481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Bitmap Image" r:id="rId4" imgW="9752381" imgH="6866667" progId="PBrush">
                  <p:embed/>
                </p:oleObj>
              </mc:Choice>
              <mc:Fallback>
                <p:oleObj name="Bitmap Image" r:id="rId4" imgW="9752381" imgH="6866667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1558925"/>
                        <a:ext cx="7070725" cy="481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1213" y="0"/>
            <a:ext cx="7772400" cy="555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smtClean="0">
                <a:solidFill>
                  <a:schemeClr val="accent2"/>
                </a:solidFill>
                <a:latin typeface="Verdana" pitchFamily="34" charset="0"/>
              </a:rPr>
              <a:t>SMS4DC’s Administrative Functions</a:t>
            </a:r>
          </a:p>
        </p:txBody>
      </p:sp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1092200" y="546100"/>
            <a:ext cx="7673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  <a:cs typeface="Times New Roman" pitchFamily="18" charset="0"/>
              </a:rPr>
              <a:t>Dialog box for importing data from BRIFIC (Terrestrial)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" y="1101725"/>
            <a:ext cx="76422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62225" y="744538"/>
            <a:ext cx="4459288" cy="492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 smtClean="0">
                <a:solidFill>
                  <a:srgbClr val="FF0000"/>
                </a:solidFill>
                <a:latin typeface="Verdana" pitchFamily="34" charset="0"/>
              </a:rPr>
              <a:t> Electronic notices to BR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1638" y="1619250"/>
            <a:ext cx="2254250" cy="4708525"/>
          </a:xfrm>
          <a:noFill/>
          <a:ln>
            <a:miter lim="800000"/>
            <a:headEnd/>
            <a:tailEnd/>
          </a:ln>
        </p:spPr>
      </p:pic>
      <p:pic>
        <p:nvPicPr>
          <p:cNvPr id="163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91013" y="1670050"/>
            <a:ext cx="4676775" cy="4295775"/>
          </a:xfrm>
          <a:noFill/>
          <a:ln>
            <a:miter lim="800000"/>
            <a:headEnd/>
            <a:tailEnd/>
          </a:ln>
        </p:spPr>
      </p:pic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0" y="1106488"/>
            <a:ext cx="4335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Fixed, Land mobile, Broadcasting</a:t>
            </a: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5794375" y="1125538"/>
            <a:ext cx="173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Earth station</a:t>
            </a: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947738" y="250825"/>
            <a:ext cx="74406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accent2"/>
                </a:solidFill>
              </a:rPr>
              <a:t>SMS4DC’s Administrative Functions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196850"/>
            <a:ext cx="7134225" cy="6413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smtClean="0">
                <a:solidFill>
                  <a:srgbClr val="0066FF"/>
                </a:solidFill>
                <a:latin typeface="Verdana" pitchFamily="34" charset="0"/>
              </a:rPr>
              <a:t>SMS4DC’s Engineering Functions</a:t>
            </a:r>
          </a:p>
        </p:txBody>
      </p:sp>
      <p:pic>
        <p:nvPicPr>
          <p:cNvPr id="17411" name="Picture 3" descr="Frequency%20Allocations%20Ch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" y="1409700"/>
            <a:ext cx="7869238" cy="5006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7412" name="Picture 4" descr="Frequency%20Allocations%20Table%20Ed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6300" y="4360863"/>
            <a:ext cx="37433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hartCol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6600" y="4824413"/>
            <a:ext cx="39893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849313" y="889000"/>
            <a:ext cx="777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solidFill>
                  <a:srgbClr val="FF0000"/>
                </a:solidFill>
                <a:cs typeface="Times New Roman" pitchFamily="18" charset="0"/>
              </a:rPr>
              <a:t>International &amp; National </a:t>
            </a:r>
            <a:r>
              <a:rPr lang="en-US" sz="2000">
                <a:solidFill>
                  <a:srgbClr val="FF0000"/>
                </a:solidFill>
                <a:cs typeface="Times New Roman" pitchFamily="18" charset="0"/>
              </a:rPr>
              <a:t>frequency allocations table (chart)</a:t>
            </a:r>
            <a:endParaRPr 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7738" y="258763"/>
            <a:ext cx="8037512" cy="579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smtClean="0">
                <a:solidFill>
                  <a:srgbClr val="0066FF"/>
                </a:solidFill>
                <a:latin typeface="Verdana" pitchFamily="34" charset="0"/>
              </a:rPr>
              <a:t>SMS4DC’s Engineering Functions</a:t>
            </a:r>
          </a:p>
        </p:txBody>
      </p:sp>
      <p:pic>
        <p:nvPicPr>
          <p:cNvPr id="18435" name="Picture 3" descr="Fpl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" y="1277938"/>
            <a:ext cx="8042275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2232025" y="809625"/>
            <a:ext cx="5373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  <a:cs typeface="Times New Roman" pitchFamily="18" charset="0"/>
              </a:rPr>
              <a:t>Frequency arrangement (Homogeneous)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187325"/>
            <a:ext cx="7878763" cy="5667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smtClean="0">
                <a:solidFill>
                  <a:srgbClr val="0066FF"/>
                </a:solidFill>
                <a:latin typeface="Verdana" pitchFamily="34" charset="0"/>
              </a:rPr>
              <a:t>SMS4DC’s Engineering Functions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38250"/>
            <a:ext cx="8975725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1012825" y="644525"/>
            <a:ext cx="7648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Frequency assignment parameters &amp; EMC analysis results</a:t>
            </a:r>
            <a:r>
              <a:rPr lang="en-US" sz="180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/>
          </p:cNvSpPr>
          <p:nvPr/>
        </p:nvSpPr>
        <p:spPr bwMode="auto">
          <a:xfrm>
            <a:off x="1090613" y="187325"/>
            <a:ext cx="73818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>
                <a:solidFill>
                  <a:srgbClr val="0066FF"/>
                </a:solidFill>
              </a:rPr>
              <a:t>SMS4DC’s Engineering Functions</a:t>
            </a:r>
          </a:p>
        </p:txBody>
      </p:sp>
      <p:pic>
        <p:nvPicPr>
          <p:cNvPr id="20483" name="Picture 3" descr="Profile%20Menu-Fresnel%20Zo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" y="1185863"/>
            <a:ext cx="7661275" cy="512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2687638" y="725488"/>
            <a:ext cx="4081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cs typeface="Times New Roman" pitchFamily="18" charset="0"/>
              </a:rPr>
              <a:t>Path profile with Fresnel Zone</a:t>
            </a:r>
            <a:r>
              <a:rPr lang="en-US" sz="180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913" y="1370013"/>
            <a:ext cx="80295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Rectangle 4"/>
          <p:cNvSpPr>
            <a:spLocks noChangeArrowheads="1"/>
          </p:cNvSpPr>
          <p:nvPr/>
        </p:nvSpPr>
        <p:spPr bwMode="auto">
          <a:xfrm>
            <a:off x="969963" y="187325"/>
            <a:ext cx="7653337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>
                <a:solidFill>
                  <a:srgbClr val="0066FF"/>
                </a:solidFill>
              </a:rPr>
              <a:t>SMS4DC’s Engineering Functions</a:t>
            </a:r>
          </a:p>
        </p:txBody>
      </p:sp>
      <p:sp>
        <p:nvSpPr>
          <p:cNvPr id="54275" name="Text Box 6"/>
          <p:cNvSpPr txBox="1">
            <a:spLocks noChangeArrowheads="1"/>
          </p:cNvSpPr>
          <p:nvPr/>
        </p:nvSpPr>
        <p:spPr bwMode="auto">
          <a:xfrm>
            <a:off x="1114425" y="742950"/>
            <a:ext cx="7480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Link Calculation </a:t>
            </a:r>
            <a:r>
              <a:rPr lang="en-US" sz="2000">
                <a:solidFill>
                  <a:srgbClr val="FF0000"/>
                </a:solidFill>
              </a:rPr>
              <a:t>Dialog</a:t>
            </a:r>
            <a:r>
              <a:rPr lang="en-US" sz="1800">
                <a:solidFill>
                  <a:srgbClr val="FF0000"/>
                </a:solidFill>
              </a:rPr>
              <a:t> box using different propagation models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6025" y="274638"/>
            <a:ext cx="7470775" cy="850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Content of the presentation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2700"/>
            <a:ext cx="8229600" cy="48434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mtClean="0">
                <a:solidFill>
                  <a:schemeClr val="accent2"/>
                </a:solidFill>
              </a:rPr>
              <a:t>History of SMS4DC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mtClean="0">
                <a:solidFill>
                  <a:schemeClr val="accent2"/>
                </a:solidFill>
                <a:cs typeface="Times New Roman" pitchFamily="18" charset="0"/>
              </a:rPr>
              <a:t>Main Functions of SMS4DC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mtClean="0">
                <a:solidFill>
                  <a:schemeClr val="accent2"/>
                </a:solidFill>
              </a:rPr>
              <a:t>Administrative Functions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mtClean="0">
                <a:solidFill>
                  <a:schemeClr val="accent2"/>
                </a:solidFill>
              </a:rPr>
              <a:t>Engineering Functions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mtClean="0">
                <a:solidFill>
                  <a:schemeClr val="accent2"/>
                </a:solidFill>
                <a:cs typeface="Times New Roman" pitchFamily="18" charset="0"/>
              </a:rPr>
              <a:t>Geographic Map Display functions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mtClean="0">
                <a:solidFill>
                  <a:schemeClr val="accent2"/>
                </a:solidFill>
                <a:cs typeface="Times New Roman" pitchFamily="18" charset="0"/>
              </a:rPr>
              <a:t>Samples for the different functions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mtClean="0">
                <a:solidFill>
                  <a:schemeClr val="accent2"/>
                </a:solidFill>
                <a:cs typeface="Times New Roman" pitchFamily="18" charset="0"/>
              </a:rPr>
              <a:t>How to obtain SMS4DC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mtClean="0">
                <a:solidFill>
                  <a:schemeClr val="accent2"/>
                </a:solidFill>
              </a:rPr>
              <a:t>Future developments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preadsheet-Effective%20He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950" y="1506538"/>
            <a:ext cx="4897438" cy="3533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531" name="Picture 3" descr="Effective%20Heigh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063" y="3429000"/>
            <a:ext cx="29337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1563688" y="774700"/>
            <a:ext cx="586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Spreadsheet of stations</a:t>
            </a:r>
            <a:r>
              <a:rPr lang="en-US" sz="1800">
                <a:solidFill>
                  <a:srgbClr val="FF0000"/>
                </a:solidFill>
              </a:rPr>
              <a:t> and h</a:t>
            </a:r>
            <a:r>
              <a:rPr lang="en-US" sz="1800" baseline="-25000">
                <a:solidFill>
                  <a:srgbClr val="FF0000"/>
                </a:solidFill>
              </a:rPr>
              <a:t>eff</a:t>
            </a:r>
            <a:r>
              <a:rPr lang="en-US" sz="1800">
                <a:solidFill>
                  <a:srgbClr val="FF0000"/>
                </a:solidFill>
              </a:rPr>
              <a:t> calculation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756275" y="2514600"/>
            <a:ext cx="33877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Effective height calculation</a:t>
            </a:r>
          </a:p>
          <a:p>
            <a:pPr marL="457200" indent="-457200" algn="ctr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result</a:t>
            </a:r>
          </a:p>
        </p:txBody>
      </p:sp>
      <p:pic>
        <p:nvPicPr>
          <p:cNvPr id="22534" name="Picture 6" descr="Effective%20Height-backgrou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37000" y="3429000"/>
            <a:ext cx="29400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Effective%20Height%20dat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950" y="3429000"/>
            <a:ext cx="171291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Rectangle 8"/>
          <p:cNvSpPr>
            <a:spLocks noChangeArrowheads="1"/>
          </p:cNvSpPr>
          <p:nvPr/>
        </p:nvSpPr>
        <p:spPr bwMode="auto">
          <a:xfrm>
            <a:off x="1146175" y="166688"/>
            <a:ext cx="736282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>
                <a:solidFill>
                  <a:srgbClr val="0066FF"/>
                </a:solidFill>
              </a:rPr>
              <a:t>SMS4DC’s Engineering Functions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6032500" y="1468438"/>
            <a:ext cx="2028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Selected station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H="1">
            <a:off x="5032375" y="1704975"/>
            <a:ext cx="1106488" cy="110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H="1">
            <a:off x="3319463" y="2843213"/>
            <a:ext cx="3332162" cy="181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6688138" y="2868613"/>
            <a:ext cx="0" cy="927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6713538" y="2868613"/>
            <a:ext cx="776287" cy="827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61" grpId="0"/>
      <p:bldP spid="23562" grpId="0" animBg="1"/>
      <p:bldP spid="23563" grpId="0" animBg="1"/>
      <p:bldP spid="23564" grpId="0" animBg="1"/>
      <p:bldP spid="2356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546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5363" y="1173163"/>
            <a:ext cx="7475537" cy="527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Text Box 3"/>
          <p:cNvSpPr txBox="1">
            <a:spLocks noChangeArrowheads="1"/>
          </p:cNvSpPr>
          <p:nvPr/>
        </p:nvSpPr>
        <p:spPr bwMode="auto">
          <a:xfrm>
            <a:off x="1222375" y="671513"/>
            <a:ext cx="7585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Area calculation using ITU-R P.1546 propagation model</a:t>
            </a:r>
            <a:r>
              <a:rPr lang="en-US" sz="2000">
                <a:latin typeface="Times New Roman" pitchFamily="18" charset="0"/>
              </a:rPr>
              <a:t> </a:t>
            </a: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1168400" y="174625"/>
            <a:ext cx="74120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>
                <a:solidFill>
                  <a:srgbClr val="0066FF"/>
                </a:solidFill>
              </a:rPr>
              <a:t>SMS4DC’s Engineering Functions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link370_maxF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9825" y="1149350"/>
            <a:ext cx="7194550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Text Box 4"/>
          <p:cNvSpPr txBox="1">
            <a:spLocks noChangeArrowheads="1"/>
          </p:cNvSpPr>
          <p:nvPr/>
        </p:nvSpPr>
        <p:spPr bwMode="auto">
          <a:xfrm>
            <a:off x="1562100" y="731838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Network Processor : Maximum Field Strength</a:t>
            </a:r>
            <a:r>
              <a:rPr lang="en-US" sz="1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0419" name="Rectangle 6"/>
          <p:cNvSpPr>
            <a:spLocks noChangeArrowheads="1"/>
          </p:cNvSpPr>
          <p:nvPr/>
        </p:nvSpPr>
        <p:spPr bwMode="auto">
          <a:xfrm>
            <a:off x="1128713" y="174625"/>
            <a:ext cx="74707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>
                <a:solidFill>
                  <a:srgbClr val="0066FF"/>
                </a:solidFill>
              </a:rPr>
              <a:t>SMS4DC’s Engineering Functions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2"/>
          <p:cNvSpPr txBox="1">
            <a:spLocks noChangeArrowheads="1"/>
          </p:cNvSpPr>
          <p:nvPr/>
        </p:nvSpPr>
        <p:spPr bwMode="auto">
          <a:xfrm>
            <a:off x="1981200" y="858838"/>
            <a:ext cx="4824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Network Processor : Best Server</a:t>
            </a:r>
            <a:r>
              <a:rPr lang="en-US" sz="180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5603" name="Picture 3" descr="free_be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963" y="1484313"/>
            <a:ext cx="4113212" cy="2979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604" name="Picture 4" descr="hata_be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4725" y="1474788"/>
            <a:ext cx="4138613" cy="2992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2468" name="Text Box 6"/>
          <p:cNvSpPr txBox="1">
            <a:spLocks noChangeArrowheads="1"/>
          </p:cNvSpPr>
          <p:nvPr/>
        </p:nvSpPr>
        <p:spPr bwMode="auto">
          <a:xfrm>
            <a:off x="5180013" y="4611688"/>
            <a:ext cx="3744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 (b)  Okumura-Hata propagation model</a:t>
            </a:r>
          </a:p>
        </p:txBody>
      </p:sp>
      <p:sp>
        <p:nvSpPr>
          <p:cNvPr id="62469" name="Text Box 7"/>
          <p:cNvSpPr txBox="1">
            <a:spLocks noChangeArrowheads="1"/>
          </p:cNvSpPr>
          <p:nvPr/>
        </p:nvSpPr>
        <p:spPr bwMode="auto">
          <a:xfrm>
            <a:off x="900113" y="4633913"/>
            <a:ext cx="316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 (a)  Free-Space propagation model</a:t>
            </a:r>
          </a:p>
        </p:txBody>
      </p:sp>
      <p:sp>
        <p:nvSpPr>
          <p:cNvPr id="62470" name="Rectangle 8"/>
          <p:cNvSpPr>
            <a:spLocks noChangeArrowheads="1"/>
          </p:cNvSpPr>
          <p:nvPr/>
        </p:nvSpPr>
        <p:spPr bwMode="auto">
          <a:xfrm>
            <a:off x="1090613" y="174625"/>
            <a:ext cx="753745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>
                <a:solidFill>
                  <a:srgbClr val="0066FF"/>
                </a:solidFill>
              </a:rPr>
              <a:t>SMS4DC’s Engineering Functions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370_Coverage%20are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4450" y="1628775"/>
            <a:ext cx="5049838" cy="473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6627" name="Picture 3" descr="P370_coverage_threshol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675" y="3416300"/>
            <a:ext cx="2852738" cy="2082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2422525" y="966788"/>
            <a:ext cx="4824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Coverage Area calculation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7653" name="Line 6"/>
          <p:cNvSpPr>
            <a:spLocks noChangeShapeType="1"/>
          </p:cNvSpPr>
          <p:nvPr/>
        </p:nvSpPr>
        <p:spPr bwMode="auto">
          <a:xfrm rot="273257" flipH="1" flipV="1">
            <a:off x="3368675" y="3084513"/>
            <a:ext cx="3095625" cy="28733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1692275" y="27813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E &gt; Threshold Value</a:t>
            </a: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1692275" y="1916113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E &lt; Threshold Value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7656" name="Line 9"/>
          <p:cNvSpPr>
            <a:spLocks noChangeShapeType="1"/>
          </p:cNvSpPr>
          <p:nvPr/>
        </p:nvSpPr>
        <p:spPr bwMode="auto">
          <a:xfrm flipH="1" flipV="1">
            <a:off x="3563938" y="2060575"/>
            <a:ext cx="1944687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520" name="Rectangle 10"/>
          <p:cNvSpPr>
            <a:spLocks noChangeArrowheads="1"/>
          </p:cNvSpPr>
          <p:nvPr/>
        </p:nvSpPr>
        <p:spPr bwMode="auto">
          <a:xfrm>
            <a:off x="1201738" y="325438"/>
            <a:ext cx="7310437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>
                <a:solidFill>
                  <a:srgbClr val="0066FF"/>
                </a:solidFill>
              </a:rPr>
              <a:t>SMS4DC’s Engineering Functions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4" grpId="0"/>
      <p:bldP spid="27655" grpId="0"/>
      <p:bldP spid="2765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orde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825" y="2119313"/>
            <a:ext cx="5638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Line 3"/>
          <p:cNvSpPr>
            <a:spLocks noChangeShapeType="1"/>
          </p:cNvSpPr>
          <p:nvPr/>
        </p:nvSpPr>
        <p:spPr bwMode="auto">
          <a:xfrm flipV="1">
            <a:off x="5510213" y="1609725"/>
            <a:ext cx="1062037" cy="1985963"/>
          </a:xfrm>
          <a:prstGeom prst="line">
            <a:avLst/>
          </a:prstGeom>
          <a:noFill/>
          <a:ln w="25400">
            <a:solidFill>
              <a:srgbClr val="CC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991225" y="1366838"/>
            <a:ext cx="1177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Xkm Line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7291388" y="1790700"/>
            <a:ext cx="1177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Cross Border Range (CBR)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V="1">
            <a:off x="5616575" y="2289175"/>
            <a:ext cx="1952625" cy="159543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V="1">
            <a:off x="3567113" y="1508125"/>
            <a:ext cx="798512" cy="149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6567" name="Group 8"/>
          <p:cNvGrpSpPr>
            <a:grpSpLocks/>
          </p:cNvGrpSpPr>
          <p:nvPr/>
        </p:nvGrpSpPr>
        <p:grpSpPr bwMode="auto">
          <a:xfrm>
            <a:off x="1701800" y="4595813"/>
            <a:ext cx="296863" cy="290512"/>
            <a:chOff x="1359" y="1536"/>
            <a:chExt cx="272" cy="352"/>
          </a:xfrm>
        </p:grpSpPr>
        <p:sp>
          <p:nvSpPr>
            <p:cNvPr id="66571" name="Rectangle 9"/>
            <p:cNvSpPr>
              <a:spLocks noChangeArrowheads="1"/>
            </p:cNvSpPr>
            <p:nvPr/>
          </p:nvSpPr>
          <p:spPr bwMode="auto">
            <a:xfrm>
              <a:off x="1429" y="1616"/>
              <a:ext cx="136" cy="13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2" name="AutoShape 10"/>
            <p:cNvSpPr>
              <a:spLocks noChangeArrowheads="1"/>
            </p:cNvSpPr>
            <p:nvPr/>
          </p:nvSpPr>
          <p:spPr bwMode="auto">
            <a:xfrm flipV="1">
              <a:off x="1359" y="1752"/>
              <a:ext cx="272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26 w 21600"/>
                <a:gd name="T13" fmla="*/ 4447 h 21600"/>
                <a:gd name="T14" fmla="*/ 17074 w 21600"/>
                <a:gd name="T15" fmla="*/ 1715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3" name="Line 11"/>
            <p:cNvSpPr>
              <a:spLocks noChangeShapeType="1"/>
            </p:cNvSpPr>
            <p:nvPr/>
          </p:nvSpPr>
          <p:spPr bwMode="auto">
            <a:xfrm>
              <a:off x="1491" y="1536"/>
              <a:ext cx="7" cy="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4" name="Line 12"/>
            <p:cNvSpPr>
              <a:spLocks noChangeShapeType="1"/>
            </p:cNvSpPr>
            <p:nvPr/>
          </p:nvSpPr>
          <p:spPr bwMode="auto">
            <a:xfrm>
              <a:off x="1429" y="1674"/>
              <a:ext cx="1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5" name="Text Box 14"/>
          <p:cNvSpPr txBox="1">
            <a:spLocks noChangeArrowheads="1"/>
          </p:cNvSpPr>
          <p:nvPr/>
        </p:nvSpPr>
        <p:spPr bwMode="auto">
          <a:xfrm>
            <a:off x="3786188" y="1289050"/>
            <a:ext cx="1177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Border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9" name="Rectangle 15"/>
          <p:cNvSpPr>
            <a:spLocks noChangeArrowheads="1"/>
          </p:cNvSpPr>
          <p:nvPr/>
        </p:nvSpPr>
        <p:spPr bwMode="auto">
          <a:xfrm>
            <a:off x="1085850" y="174625"/>
            <a:ext cx="744696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>
                <a:solidFill>
                  <a:srgbClr val="0066FF"/>
                </a:solidFill>
              </a:rPr>
              <a:t>SMS4DC’s Engineering Functions</a:t>
            </a:r>
          </a:p>
        </p:txBody>
      </p:sp>
      <p:sp>
        <p:nvSpPr>
          <p:cNvPr id="66570" name="Rectangle 18"/>
          <p:cNvSpPr>
            <a:spLocks noChangeArrowheads="1"/>
          </p:cNvSpPr>
          <p:nvPr/>
        </p:nvSpPr>
        <p:spPr bwMode="auto">
          <a:xfrm>
            <a:off x="2135188" y="857250"/>
            <a:ext cx="5076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Borderline frequency coordination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700" grpId="0"/>
      <p:bldP spid="29701" grpId="0"/>
      <p:bldP spid="29702" grpId="0" animBg="1"/>
      <p:bldP spid="29703" grpId="0" animBg="1"/>
      <p:bldP spid="2970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 descr="HE1"/>
          <p:cNvSpPr>
            <a:spLocks noChangeArrowheads="1"/>
          </p:cNvSpPr>
          <p:nvPr/>
        </p:nvSpPr>
        <p:spPr bwMode="auto">
          <a:xfrm>
            <a:off x="393700" y="1209675"/>
            <a:ext cx="8153400" cy="4876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0" name="Rectangle 15"/>
          <p:cNvSpPr>
            <a:spLocks noChangeArrowheads="1"/>
          </p:cNvSpPr>
          <p:nvPr/>
        </p:nvSpPr>
        <p:spPr bwMode="auto">
          <a:xfrm>
            <a:off x="1038225" y="153988"/>
            <a:ext cx="74469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>
                <a:solidFill>
                  <a:srgbClr val="0066FF"/>
                </a:solidFill>
              </a:rPr>
              <a:t>SMS4DC’s Engineering Functions</a:t>
            </a:r>
          </a:p>
        </p:txBody>
      </p:sp>
      <p:sp>
        <p:nvSpPr>
          <p:cNvPr id="68611" name="Rectangle 7"/>
          <p:cNvSpPr>
            <a:spLocks noChangeArrowheads="1"/>
          </p:cNvSpPr>
          <p:nvPr/>
        </p:nvSpPr>
        <p:spPr bwMode="auto">
          <a:xfrm>
            <a:off x="1816100" y="703263"/>
            <a:ext cx="5937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ES horizon elevation, azimuth, elevation</a:t>
            </a:r>
          </a:p>
        </p:txBody>
      </p:sp>
      <p:sp>
        <p:nvSpPr>
          <p:cNvPr id="264198" name="Rectangle 6" descr="HE4"/>
          <p:cNvSpPr>
            <a:spLocks noChangeArrowheads="1"/>
          </p:cNvSpPr>
          <p:nvPr/>
        </p:nvSpPr>
        <p:spPr bwMode="auto">
          <a:xfrm>
            <a:off x="400050" y="1312863"/>
            <a:ext cx="8153400" cy="4876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5220" name="Rectangle 4" descr="AZ3"/>
          <p:cNvSpPr>
            <a:spLocks noChangeArrowheads="1"/>
          </p:cNvSpPr>
          <p:nvPr/>
        </p:nvSpPr>
        <p:spPr bwMode="auto">
          <a:xfrm>
            <a:off x="392113" y="1452563"/>
            <a:ext cx="8153400" cy="48768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264198" grpId="0" animBg="1"/>
      <p:bldP spid="2652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5"/>
          <p:cNvSpPr>
            <a:spLocks noChangeArrowheads="1"/>
          </p:cNvSpPr>
          <p:nvPr/>
        </p:nvSpPr>
        <p:spPr bwMode="auto">
          <a:xfrm>
            <a:off x="684213" y="4941888"/>
            <a:ext cx="7772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sz="32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58" name="Rectangle 15"/>
          <p:cNvSpPr>
            <a:spLocks noChangeArrowheads="1"/>
          </p:cNvSpPr>
          <p:nvPr/>
        </p:nvSpPr>
        <p:spPr bwMode="auto">
          <a:xfrm>
            <a:off x="1106488" y="280988"/>
            <a:ext cx="7446962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>
                <a:solidFill>
                  <a:srgbClr val="0066FF"/>
                </a:solidFill>
              </a:rPr>
              <a:t>SMS4DC’s Engineering Functions</a:t>
            </a:r>
          </a:p>
        </p:txBody>
      </p:sp>
      <p:sp>
        <p:nvSpPr>
          <p:cNvPr id="70659" name="Rectangle 7"/>
          <p:cNvSpPr>
            <a:spLocks noChangeArrowheads="1"/>
          </p:cNvSpPr>
          <p:nvPr/>
        </p:nvSpPr>
        <p:spPr bwMode="auto">
          <a:xfrm>
            <a:off x="395288" y="995363"/>
            <a:ext cx="849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Calculations according to the Final Acts of the GE06 Plan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781050" y="1674813"/>
            <a:ext cx="7864475" cy="42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solidFill>
                  <a:schemeClr val="tx2"/>
                </a:solidFill>
              </a:rPr>
              <a:t>Coverage and service area calculation</a:t>
            </a:r>
            <a:br>
              <a:rPr lang="en-GB" sz="2000" b="1">
                <a:solidFill>
                  <a:schemeClr val="tx2"/>
                </a:solidFill>
              </a:rPr>
            </a:br>
            <a:r>
              <a:rPr lang="en-GB" sz="2000">
                <a:solidFill>
                  <a:schemeClr val="accent2"/>
                </a:solidFill>
              </a:rPr>
              <a:t>Stage 1 – Calculation of noise-limited coverage area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br>
              <a:rPr lang="en-US" sz="2000">
                <a:solidFill>
                  <a:schemeClr val="accent2"/>
                </a:solidFill>
              </a:rPr>
            </a:br>
            <a:r>
              <a:rPr lang="en-GB" sz="2000">
                <a:solidFill>
                  <a:schemeClr val="accent2"/>
                </a:solidFill>
              </a:rPr>
              <a:t>Stage 2 – Identification of interferers</a:t>
            </a:r>
            <a:br>
              <a:rPr lang="en-GB" sz="2000">
                <a:solidFill>
                  <a:schemeClr val="accent2"/>
                </a:solidFill>
              </a:rPr>
            </a:br>
            <a:r>
              <a:rPr lang="en-GB" sz="2000">
                <a:solidFill>
                  <a:schemeClr val="accent2"/>
                </a:solidFill>
              </a:rPr>
              <a:t>Stage 3 – Calculation of the test points for the interference-limited coverage</a:t>
            </a:r>
            <a:r>
              <a:rPr lang="en-US" sz="2000"/>
              <a:t> </a:t>
            </a:r>
          </a:p>
          <a:p>
            <a:endParaRPr lang="en-US" sz="800"/>
          </a:p>
          <a:p>
            <a:r>
              <a:rPr lang="en-GB" sz="2000" b="1">
                <a:solidFill>
                  <a:schemeClr val="tx2"/>
                </a:solidFill>
              </a:rPr>
              <a:t>Calculation of interference caused by </a:t>
            </a:r>
            <a:br>
              <a:rPr lang="en-GB" sz="2000" b="1">
                <a:solidFill>
                  <a:schemeClr val="tx2"/>
                </a:solidFill>
              </a:rPr>
            </a:br>
            <a:r>
              <a:rPr lang="en-GB" sz="2000" b="1">
                <a:solidFill>
                  <a:schemeClr val="tx2"/>
                </a:solidFill>
              </a:rPr>
              <a:t>Interferer Station/ Assignment/Allotment to </a:t>
            </a:r>
            <a:br>
              <a:rPr lang="en-GB" sz="2000" b="1">
                <a:solidFill>
                  <a:schemeClr val="tx2"/>
                </a:solidFill>
              </a:rPr>
            </a:br>
            <a:r>
              <a:rPr lang="en-GB" sz="2000" b="1">
                <a:solidFill>
                  <a:schemeClr val="tx2"/>
                </a:solidFill>
              </a:rPr>
              <a:t>Victim Stations/Assignments/ Allotments</a:t>
            </a:r>
            <a:br>
              <a:rPr lang="en-GB" sz="2000" b="1">
                <a:solidFill>
                  <a:schemeClr val="tx2"/>
                </a:solidFill>
              </a:rPr>
            </a:br>
            <a:r>
              <a:rPr lang="en-GB" sz="2000">
                <a:solidFill>
                  <a:schemeClr val="accent2"/>
                </a:solidFill>
              </a:rPr>
              <a:t>- BCBT to Digital BCBT or to Analogue BT;</a:t>
            </a:r>
            <a:br>
              <a:rPr lang="en-GB" sz="2000">
                <a:solidFill>
                  <a:schemeClr val="accent2"/>
                </a:solidFill>
              </a:rPr>
            </a:br>
            <a:r>
              <a:rPr lang="en-GB" sz="2000">
                <a:solidFill>
                  <a:schemeClr val="accent2"/>
                </a:solidFill>
              </a:rPr>
              <a:t>- FXM   to Digital BCBT or to Analogue BT;</a:t>
            </a:r>
            <a:br>
              <a:rPr lang="en-GB" sz="2000">
                <a:solidFill>
                  <a:schemeClr val="accent2"/>
                </a:solidFill>
              </a:rPr>
            </a:br>
            <a:r>
              <a:rPr lang="en-GB" sz="2000">
                <a:solidFill>
                  <a:schemeClr val="accent2"/>
                </a:solidFill>
              </a:rPr>
              <a:t>- BCBT to  FXM</a:t>
            </a:r>
          </a:p>
          <a:p>
            <a:endParaRPr lang="en-GB" sz="2000">
              <a:solidFill>
                <a:schemeClr val="accent2"/>
              </a:solidFill>
            </a:endParaRPr>
          </a:p>
          <a:p>
            <a:r>
              <a:rPr lang="en-GB" b="1">
                <a:solidFill>
                  <a:srgbClr val="FF0000"/>
                </a:solidFill>
              </a:rPr>
              <a:t>Official results from the BR !</a:t>
            </a:r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175" y="333375"/>
            <a:ext cx="8358188" cy="935038"/>
          </a:xfrm>
        </p:spPr>
        <p:txBody>
          <a:bodyPr/>
          <a:lstStyle/>
          <a:p>
            <a:pPr>
              <a:defRPr/>
            </a:pPr>
            <a:r>
              <a:rPr lang="en-GB" sz="3200" dirty="0" smtClean="0"/>
              <a:t>Integration with spectrum </a:t>
            </a:r>
            <a:br>
              <a:rPr lang="en-GB" sz="3200" dirty="0" smtClean="0"/>
            </a:br>
            <a:r>
              <a:rPr lang="en-GB" sz="3200" dirty="0" smtClean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3187700"/>
          </a:xfrm>
        </p:spPr>
        <p:txBody>
          <a:bodyPr/>
          <a:lstStyle/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GB" sz="2000" dirty="0" smtClean="0"/>
              <a:t>	</a:t>
            </a:r>
            <a:r>
              <a:rPr lang="en-GB" dirty="0" smtClean="0"/>
              <a:t>Recommendation ITU-R SM.1537 “Automation and integration of spectrum monitoring systems with automated spectrum management” </a:t>
            </a:r>
            <a:r>
              <a:rPr lang="en-GB" i="1" dirty="0" smtClean="0"/>
              <a:t>recommends </a:t>
            </a:r>
            <a:r>
              <a:rPr lang="en-GB" dirty="0" smtClean="0"/>
              <a:t>that administrations which intend to procure new spectrum management and monitoring systems should consider procuring an integrated, automated system using a common relational database</a:t>
            </a:r>
            <a:endParaRPr lang="en-GB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4294967295"/>
          </p:nvPr>
        </p:nvSpPr>
        <p:spPr>
          <a:xfrm>
            <a:off x="2268538" y="6245225"/>
            <a:ext cx="4824412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869504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z="2400" smtClean="0"/>
              <a:t>Functional elements in Spectrum Management</a:t>
            </a:r>
          </a:p>
        </p:txBody>
      </p:sp>
      <p:graphicFrame>
        <p:nvGraphicFramePr>
          <p:cNvPr id="6147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770188" y="1773238"/>
          <a:ext cx="4516437" cy="338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Dia" r:id="rId3" imgW="4517046" imgH="3387811" progId="PowerPoint.Slide.8">
                  <p:embed/>
                </p:oleObj>
              </mc:Choice>
              <mc:Fallback>
                <p:oleObj name="Dia" r:id="rId3" imgW="4517046" imgH="3387811" progId="PowerPoint.Slide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1773238"/>
                        <a:ext cx="4516437" cy="3387725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jdelijke aanduiding voor voettekst 1"/>
          <p:cNvSpPr>
            <a:spLocks noGrp="1"/>
          </p:cNvSpPr>
          <p:nvPr>
            <p:ph type="ftr" sz="quarter" idx="4294967295"/>
          </p:nvPr>
        </p:nvSpPr>
        <p:spPr>
          <a:xfrm>
            <a:off x="2268538" y="6245225"/>
            <a:ext cx="4824412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178506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History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3950"/>
            <a:ext cx="8229600" cy="50022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2800" smtClean="0">
                <a:solidFill>
                  <a:schemeClr val="accent2"/>
                </a:solidFill>
              </a:rPr>
              <a:t>ITU-R and ITU-D cooperation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2800" smtClean="0">
                <a:solidFill>
                  <a:schemeClr val="accent2"/>
                </a:solidFill>
              </a:rPr>
              <a:t>1995 BASMS (FoxPro)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2800" smtClean="0">
                <a:solidFill>
                  <a:schemeClr val="accent2"/>
                </a:solidFill>
              </a:rPr>
              <a:t>1997 WinBASMS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2800" smtClean="0">
                <a:solidFill>
                  <a:schemeClr val="accent2"/>
                </a:solidFill>
              </a:rPr>
              <a:t>WTDC March 2002: further developments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2800" smtClean="0">
                <a:solidFill>
                  <a:schemeClr val="accent2"/>
                </a:solidFill>
              </a:rPr>
              <a:t>2002 ITU-R SG1: Rec. ITU-R SM.1604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2800" smtClean="0">
                <a:solidFill>
                  <a:schemeClr val="accent2"/>
                </a:solidFill>
              </a:rPr>
              <a:t>Consolidated technical specification: 2004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2800" smtClean="0">
                <a:solidFill>
                  <a:schemeClr val="accent2"/>
                </a:solidFill>
              </a:rPr>
              <a:t>2007 first quarter: Version 1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2800" smtClean="0">
                <a:solidFill>
                  <a:schemeClr val="accent2"/>
                </a:solidFill>
              </a:rPr>
              <a:t>2008 first quarter: Version 2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2800" smtClean="0">
                <a:solidFill>
                  <a:schemeClr val="accent2"/>
                </a:solidFill>
              </a:rPr>
              <a:t>2009 third quarter:Version 3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2800" smtClean="0">
                <a:solidFill>
                  <a:schemeClr val="accent2"/>
                </a:solidFill>
              </a:rPr>
              <a:t>2012 first quarter: Version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200" dirty="0" smtClean="0"/>
              <a:t>Integration monitoring with spectrum </a:t>
            </a:r>
            <a:br>
              <a:rPr lang="en-GB" sz="3200" dirty="0" smtClean="0"/>
            </a:br>
            <a:r>
              <a:rPr lang="en-GB" sz="3200" dirty="0" smtClean="0"/>
              <a:t>management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3192" lvl="1" indent="0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en-GB" sz="2400" dirty="0" smtClean="0"/>
              <a:t>This </a:t>
            </a:r>
            <a:r>
              <a:rPr lang="en-GB" sz="2400" dirty="0"/>
              <a:t>database </a:t>
            </a:r>
            <a:r>
              <a:rPr lang="en-GB" sz="2400" dirty="0" smtClean="0"/>
              <a:t> provides </a:t>
            </a:r>
            <a:r>
              <a:rPr lang="en-GB" sz="2400" dirty="0"/>
              <a:t>the following </a:t>
            </a:r>
            <a:r>
              <a:rPr lang="en-GB" sz="2400" dirty="0" smtClean="0"/>
              <a:t>functionalities and advantages:</a:t>
            </a:r>
            <a:endParaRPr lang="en-GB" sz="2400" dirty="0" smtClean="0"/>
          </a:p>
          <a:p>
            <a:pPr marL="640080" lvl="1" indent="-246888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GB" sz="1800" dirty="0"/>
          </a:p>
          <a:p>
            <a:pPr marL="640080" lvl="1" indent="-246888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800" dirty="0" smtClean="0"/>
              <a:t>remote </a:t>
            </a:r>
            <a:r>
              <a:rPr lang="en-GB" sz="1800" dirty="0"/>
              <a:t>access to system resources</a:t>
            </a:r>
          </a:p>
          <a:p>
            <a:pPr marL="640080" lvl="1" indent="-246888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800" dirty="0" smtClean="0"/>
              <a:t>frequency </a:t>
            </a:r>
            <a:r>
              <a:rPr lang="en-GB" sz="1800" dirty="0"/>
              <a:t>assignment and licensing</a:t>
            </a:r>
          </a:p>
          <a:p>
            <a:pPr marL="640080" lvl="1" indent="-246888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800" dirty="0" smtClean="0"/>
              <a:t>automated </a:t>
            </a:r>
            <a:r>
              <a:rPr lang="en-GB" sz="1800" dirty="0"/>
              <a:t>measurement of signal parameters</a:t>
            </a:r>
          </a:p>
          <a:p>
            <a:pPr marL="640080" lvl="1" indent="-246888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800" dirty="0"/>
              <a:t>automated occupancy measurements with optional direction finding </a:t>
            </a:r>
            <a:r>
              <a:rPr lang="en-GB" sz="1800" dirty="0" smtClean="0"/>
              <a:t>measurements</a:t>
            </a:r>
          </a:p>
          <a:p>
            <a:pPr marL="640080" lvl="1" indent="-246888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800" dirty="0" smtClean="0"/>
              <a:t>Interference resolution</a:t>
            </a:r>
            <a:endParaRPr lang="en-GB" sz="1800" dirty="0"/>
          </a:p>
          <a:p>
            <a:pPr marL="640080" lvl="1" indent="-246888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800" dirty="0"/>
              <a:t>scheduling of measurements for immediate or future execution</a:t>
            </a:r>
          </a:p>
          <a:p>
            <a:pPr marL="640080" lvl="1" indent="-246888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800" dirty="0"/>
              <a:t>modern GUI</a:t>
            </a:r>
          </a:p>
          <a:p>
            <a:pPr marL="0" indent="0">
              <a:buFont typeface="Wingdings" pitchFamily="2" charset="2"/>
              <a:buNone/>
              <a:defRPr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294967295"/>
          </p:nvPr>
        </p:nvSpPr>
        <p:spPr>
          <a:xfrm>
            <a:off x="2339975" y="6245225"/>
            <a:ext cx="4752975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009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07950" y="142875"/>
            <a:ext cx="8250238" cy="528638"/>
          </a:xfrm>
        </p:spPr>
        <p:txBody>
          <a:bodyPr/>
          <a:lstStyle/>
          <a:p>
            <a:pPr>
              <a:defRPr/>
            </a:pPr>
            <a:r>
              <a:rPr lang="en-GB" sz="3200" dirty="0" smtClean="0"/>
              <a:t>Integrated national system</a:t>
            </a: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1357313" y="1285875"/>
            <a:ext cx="7286625" cy="4286250"/>
            <a:chOff x="227" y="935"/>
            <a:chExt cx="5357" cy="2713"/>
          </a:xfrm>
        </p:grpSpPr>
        <p:grpSp>
          <p:nvGrpSpPr>
            <p:cNvPr id="25606" name="Group 4"/>
            <p:cNvGrpSpPr>
              <a:grpSpLocks/>
            </p:cNvGrpSpPr>
            <p:nvPr/>
          </p:nvGrpSpPr>
          <p:grpSpPr bwMode="auto">
            <a:xfrm>
              <a:off x="2664" y="2264"/>
              <a:ext cx="2739" cy="1130"/>
              <a:chOff x="2832" y="2880"/>
              <a:chExt cx="2374" cy="980"/>
            </a:xfrm>
          </p:grpSpPr>
          <p:sp>
            <p:nvSpPr>
              <p:cNvPr id="27234" name="AutoShape 5"/>
              <p:cNvSpPr>
                <a:spLocks noChangeArrowheads="1"/>
              </p:cNvSpPr>
              <p:nvPr/>
            </p:nvSpPr>
            <p:spPr bwMode="auto">
              <a:xfrm>
                <a:off x="2832" y="2880"/>
                <a:ext cx="2374" cy="979"/>
              </a:xfrm>
              <a:prstGeom prst="leftArrowCallout">
                <a:avLst>
                  <a:gd name="adj1" fmla="val 34370"/>
                  <a:gd name="adj2" fmla="val 34556"/>
                  <a:gd name="adj3" fmla="val 45243"/>
                  <a:gd name="adj4" fmla="val 65662"/>
                </a:avLst>
              </a:prstGeom>
              <a:solidFill>
                <a:srgbClr val="CCCCFF"/>
              </a:solidFill>
              <a:ln>
                <a:noFill/>
              </a:ln>
              <a:effectLst>
                <a:outerShdw dist="107763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/>
                <a:endParaRPr lang="nl-NL"/>
              </a:p>
            </p:txBody>
          </p:sp>
          <p:grpSp>
            <p:nvGrpSpPr>
              <p:cNvPr id="27235" name="Group 6"/>
              <p:cNvGrpSpPr>
                <a:grpSpLocks/>
              </p:cNvGrpSpPr>
              <p:nvPr/>
            </p:nvGrpSpPr>
            <p:grpSpPr bwMode="auto">
              <a:xfrm>
                <a:off x="4483" y="3163"/>
                <a:ext cx="302" cy="312"/>
                <a:chOff x="4816" y="3080"/>
                <a:chExt cx="344" cy="356"/>
              </a:xfrm>
            </p:grpSpPr>
            <p:sp>
              <p:nvSpPr>
                <p:cNvPr id="27455" name="Rectangle 7"/>
                <p:cNvSpPr>
                  <a:spLocks noChangeArrowheads="1"/>
                </p:cNvSpPr>
                <p:nvPr/>
              </p:nvSpPr>
              <p:spPr bwMode="auto">
                <a:xfrm>
                  <a:off x="4904" y="3424"/>
                  <a:ext cx="8" cy="8"/>
                </a:xfrm>
                <a:prstGeom prst="rect">
                  <a:avLst/>
                </a:pr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27456" name="Rectangle 8"/>
                <p:cNvSpPr>
                  <a:spLocks noChangeArrowheads="1"/>
                </p:cNvSpPr>
                <p:nvPr/>
              </p:nvSpPr>
              <p:spPr bwMode="auto">
                <a:xfrm>
                  <a:off x="5128" y="3384"/>
                  <a:ext cx="16" cy="16"/>
                </a:xfrm>
                <a:prstGeom prst="rect">
                  <a:avLst/>
                </a:pr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>
                    <a:latin typeface="Constantia" pitchFamily="18" charset="0"/>
                  </a:endParaRPr>
                </a:p>
              </p:txBody>
            </p:sp>
            <p:grpSp>
              <p:nvGrpSpPr>
                <p:cNvPr id="27457" name="Group 9"/>
                <p:cNvGrpSpPr>
                  <a:grpSpLocks/>
                </p:cNvGrpSpPr>
                <p:nvPr/>
              </p:nvGrpSpPr>
              <p:grpSpPr bwMode="auto">
                <a:xfrm>
                  <a:off x="4816" y="3088"/>
                  <a:ext cx="64" cy="336"/>
                  <a:chOff x="4816" y="3088"/>
                  <a:chExt cx="64" cy="336"/>
                </a:xfrm>
              </p:grpSpPr>
              <p:sp>
                <p:nvSpPr>
                  <p:cNvPr id="27842" name="Freeform 10"/>
                  <p:cNvSpPr>
                    <a:spLocks/>
                  </p:cNvSpPr>
                  <p:nvPr/>
                </p:nvSpPr>
                <p:spPr bwMode="auto">
                  <a:xfrm>
                    <a:off x="4816" y="3088"/>
                    <a:ext cx="56" cy="328"/>
                  </a:xfrm>
                  <a:custGeom>
                    <a:avLst/>
                    <a:gdLst>
                      <a:gd name="T0" fmla="*/ 0 w 56"/>
                      <a:gd name="T1" fmla="*/ 0 h 328"/>
                      <a:gd name="T2" fmla="*/ 56 w 56"/>
                      <a:gd name="T3" fmla="*/ 0 h 328"/>
                      <a:gd name="T4" fmla="*/ 56 w 56"/>
                      <a:gd name="T5" fmla="*/ 328 h 328"/>
                      <a:gd name="T6" fmla="*/ 0 w 56"/>
                      <a:gd name="T7" fmla="*/ 296 h 328"/>
                      <a:gd name="T8" fmla="*/ 0 w 56"/>
                      <a:gd name="T9" fmla="*/ 0 h 3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"/>
                      <a:gd name="T16" fmla="*/ 0 h 328"/>
                      <a:gd name="T17" fmla="*/ 56 w 56"/>
                      <a:gd name="T18" fmla="*/ 328 h 3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" h="328">
                        <a:moveTo>
                          <a:pt x="0" y="0"/>
                        </a:moveTo>
                        <a:lnTo>
                          <a:pt x="56" y="0"/>
                        </a:lnTo>
                        <a:lnTo>
                          <a:pt x="56" y="328"/>
                        </a:lnTo>
                        <a:lnTo>
                          <a:pt x="0" y="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843" name="Freeform 11"/>
                  <p:cNvSpPr>
                    <a:spLocks/>
                  </p:cNvSpPr>
                  <p:nvPr/>
                </p:nvSpPr>
                <p:spPr bwMode="auto">
                  <a:xfrm>
                    <a:off x="4816" y="3088"/>
                    <a:ext cx="64" cy="336"/>
                  </a:xfrm>
                  <a:custGeom>
                    <a:avLst/>
                    <a:gdLst>
                      <a:gd name="T0" fmla="*/ 0 w 64"/>
                      <a:gd name="T1" fmla="*/ 0 h 336"/>
                      <a:gd name="T2" fmla="*/ 64 w 64"/>
                      <a:gd name="T3" fmla="*/ 0 h 336"/>
                      <a:gd name="T4" fmla="*/ 64 w 64"/>
                      <a:gd name="T5" fmla="*/ 336 h 336"/>
                      <a:gd name="T6" fmla="*/ 0 w 64"/>
                      <a:gd name="T7" fmla="*/ 304 h 336"/>
                      <a:gd name="T8" fmla="*/ 0 w 64"/>
                      <a:gd name="T9" fmla="*/ 0 h 33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336"/>
                      <a:gd name="T17" fmla="*/ 64 w 64"/>
                      <a:gd name="T18" fmla="*/ 336 h 3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336">
                        <a:moveTo>
                          <a:pt x="0" y="0"/>
                        </a:moveTo>
                        <a:lnTo>
                          <a:pt x="64" y="0"/>
                        </a:lnTo>
                        <a:lnTo>
                          <a:pt x="64" y="336"/>
                        </a:lnTo>
                        <a:lnTo>
                          <a:pt x="0" y="3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7458" name="Group 12"/>
                <p:cNvGrpSpPr>
                  <a:grpSpLocks/>
                </p:cNvGrpSpPr>
                <p:nvPr/>
              </p:nvGrpSpPr>
              <p:grpSpPr bwMode="auto">
                <a:xfrm>
                  <a:off x="4896" y="3080"/>
                  <a:ext cx="256" cy="32"/>
                  <a:chOff x="4896" y="3080"/>
                  <a:chExt cx="256" cy="32"/>
                </a:xfrm>
              </p:grpSpPr>
              <p:sp>
                <p:nvSpPr>
                  <p:cNvPr id="27840" name="Freeform 13"/>
                  <p:cNvSpPr>
                    <a:spLocks/>
                  </p:cNvSpPr>
                  <p:nvPr/>
                </p:nvSpPr>
                <p:spPr bwMode="auto">
                  <a:xfrm>
                    <a:off x="4896" y="3080"/>
                    <a:ext cx="248" cy="24"/>
                  </a:xfrm>
                  <a:custGeom>
                    <a:avLst/>
                    <a:gdLst>
                      <a:gd name="T0" fmla="*/ 0 w 248"/>
                      <a:gd name="T1" fmla="*/ 8 h 24"/>
                      <a:gd name="T2" fmla="*/ 0 w 248"/>
                      <a:gd name="T3" fmla="*/ 24 h 24"/>
                      <a:gd name="T4" fmla="*/ 248 w 248"/>
                      <a:gd name="T5" fmla="*/ 16 h 24"/>
                      <a:gd name="T6" fmla="*/ 248 w 248"/>
                      <a:gd name="T7" fmla="*/ 0 h 24"/>
                      <a:gd name="T8" fmla="*/ 0 w 248"/>
                      <a:gd name="T9" fmla="*/ 8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8"/>
                      <a:gd name="T16" fmla="*/ 0 h 24"/>
                      <a:gd name="T17" fmla="*/ 248 w 248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8" h="24">
                        <a:moveTo>
                          <a:pt x="0" y="8"/>
                        </a:moveTo>
                        <a:lnTo>
                          <a:pt x="0" y="24"/>
                        </a:lnTo>
                        <a:lnTo>
                          <a:pt x="248" y="16"/>
                        </a:lnTo>
                        <a:lnTo>
                          <a:pt x="248" y="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841" name="Freeform 14"/>
                  <p:cNvSpPr>
                    <a:spLocks/>
                  </p:cNvSpPr>
                  <p:nvPr/>
                </p:nvSpPr>
                <p:spPr bwMode="auto">
                  <a:xfrm>
                    <a:off x="4896" y="3080"/>
                    <a:ext cx="256" cy="32"/>
                  </a:xfrm>
                  <a:custGeom>
                    <a:avLst/>
                    <a:gdLst>
                      <a:gd name="T0" fmla="*/ 0 w 256"/>
                      <a:gd name="T1" fmla="*/ 8 h 32"/>
                      <a:gd name="T2" fmla="*/ 0 w 256"/>
                      <a:gd name="T3" fmla="*/ 32 h 32"/>
                      <a:gd name="T4" fmla="*/ 256 w 256"/>
                      <a:gd name="T5" fmla="*/ 24 h 32"/>
                      <a:gd name="T6" fmla="*/ 256 w 256"/>
                      <a:gd name="T7" fmla="*/ 0 h 32"/>
                      <a:gd name="T8" fmla="*/ 0 w 256"/>
                      <a:gd name="T9" fmla="*/ 8 h 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6"/>
                      <a:gd name="T16" fmla="*/ 0 h 32"/>
                      <a:gd name="T17" fmla="*/ 256 w 256"/>
                      <a:gd name="T18" fmla="*/ 32 h 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6" h="32">
                        <a:moveTo>
                          <a:pt x="0" y="8"/>
                        </a:moveTo>
                        <a:lnTo>
                          <a:pt x="0" y="32"/>
                        </a:lnTo>
                        <a:lnTo>
                          <a:pt x="256" y="24"/>
                        </a:lnTo>
                        <a:lnTo>
                          <a:pt x="256" y="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7459" name="Group 15"/>
                <p:cNvGrpSpPr>
                  <a:grpSpLocks/>
                </p:cNvGrpSpPr>
                <p:nvPr/>
              </p:nvGrpSpPr>
              <p:grpSpPr bwMode="auto">
                <a:xfrm>
                  <a:off x="4888" y="3096"/>
                  <a:ext cx="264" cy="288"/>
                  <a:chOff x="4888" y="3096"/>
                  <a:chExt cx="264" cy="288"/>
                </a:xfrm>
              </p:grpSpPr>
              <p:sp>
                <p:nvSpPr>
                  <p:cNvPr id="27838" name="Freeform 16"/>
                  <p:cNvSpPr>
                    <a:spLocks/>
                  </p:cNvSpPr>
                  <p:nvPr/>
                </p:nvSpPr>
                <p:spPr bwMode="auto">
                  <a:xfrm>
                    <a:off x="4888" y="3096"/>
                    <a:ext cx="256" cy="288"/>
                  </a:xfrm>
                  <a:custGeom>
                    <a:avLst/>
                    <a:gdLst>
                      <a:gd name="T0" fmla="*/ 0 w 256"/>
                      <a:gd name="T1" fmla="*/ 288 h 288"/>
                      <a:gd name="T2" fmla="*/ 256 w 256"/>
                      <a:gd name="T3" fmla="*/ 248 h 288"/>
                      <a:gd name="T4" fmla="*/ 256 w 256"/>
                      <a:gd name="T5" fmla="*/ 0 h 288"/>
                      <a:gd name="T6" fmla="*/ 0 w 256"/>
                      <a:gd name="T7" fmla="*/ 8 h 288"/>
                      <a:gd name="T8" fmla="*/ 0 w 256"/>
                      <a:gd name="T9" fmla="*/ 288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6"/>
                      <a:gd name="T16" fmla="*/ 0 h 288"/>
                      <a:gd name="T17" fmla="*/ 256 w 256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6" h="288">
                        <a:moveTo>
                          <a:pt x="0" y="288"/>
                        </a:moveTo>
                        <a:lnTo>
                          <a:pt x="256" y="248"/>
                        </a:lnTo>
                        <a:lnTo>
                          <a:pt x="256" y="0"/>
                        </a:lnTo>
                        <a:lnTo>
                          <a:pt x="0" y="8"/>
                        </a:lnTo>
                        <a:lnTo>
                          <a:pt x="0" y="288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839" name="Freeform 17"/>
                  <p:cNvSpPr>
                    <a:spLocks/>
                  </p:cNvSpPr>
                  <p:nvPr/>
                </p:nvSpPr>
                <p:spPr bwMode="auto">
                  <a:xfrm>
                    <a:off x="4888" y="3096"/>
                    <a:ext cx="264" cy="288"/>
                  </a:xfrm>
                  <a:custGeom>
                    <a:avLst/>
                    <a:gdLst>
                      <a:gd name="T0" fmla="*/ 0 w 264"/>
                      <a:gd name="T1" fmla="*/ 288 h 288"/>
                      <a:gd name="T2" fmla="*/ 264 w 264"/>
                      <a:gd name="T3" fmla="*/ 248 h 288"/>
                      <a:gd name="T4" fmla="*/ 264 w 264"/>
                      <a:gd name="T5" fmla="*/ 0 h 288"/>
                      <a:gd name="T6" fmla="*/ 0 w 264"/>
                      <a:gd name="T7" fmla="*/ 8 h 288"/>
                      <a:gd name="T8" fmla="*/ 0 w 264"/>
                      <a:gd name="T9" fmla="*/ 288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4"/>
                      <a:gd name="T16" fmla="*/ 0 h 288"/>
                      <a:gd name="T17" fmla="*/ 264 w 26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4" h="288">
                        <a:moveTo>
                          <a:pt x="0" y="288"/>
                        </a:moveTo>
                        <a:lnTo>
                          <a:pt x="264" y="248"/>
                        </a:lnTo>
                        <a:lnTo>
                          <a:pt x="264" y="0"/>
                        </a:lnTo>
                        <a:lnTo>
                          <a:pt x="0" y="8"/>
                        </a:lnTo>
                        <a:lnTo>
                          <a:pt x="0" y="288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7460" name="Group 18"/>
                <p:cNvGrpSpPr>
                  <a:grpSpLocks/>
                </p:cNvGrpSpPr>
                <p:nvPr/>
              </p:nvGrpSpPr>
              <p:grpSpPr bwMode="auto">
                <a:xfrm>
                  <a:off x="4900" y="3124"/>
                  <a:ext cx="0" cy="224"/>
                  <a:chOff x="4900" y="3124"/>
                  <a:chExt cx="0" cy="224"/>
                </a:xfrm>
              </p:grpSpPr>
              <p:sp>
                <p:nvSpPr>
                  <p:cNvPr id="27836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4900" y="3124"/>
                    <a:ext cx="0" cy="224"/>
                  </a:xfrm>
                  <a:prstGeom prst="rect">
                    <a:avLst/>
                  </a:prstGeom>
                  <a:solidFill>
                    <a:srgbClr val="BFBFBF"/>
                  </a:solidFill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837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4900" y="3124"/>
                    <a:ext cx="0" cy="224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7461" name="Group 21"/>
                <p:cNvGrpSpPr>
                  <a:grpSpLocks/>
                </p:cNvGrpSpPr>
                <p:nvPr/>
              </p:nvGrpSpPr>
              <p:grpSpPr bwMode="auto">
                <a:xfrm>
                  <a:off x="4912" y="3120"/>
                  <a:ext cx="8" cy="232"/>
                  <a:chOff x="4912" y="3120"/>
                  <a:chExt cx="8" cy="232"/>
                </a:xfrm>
              </p:grpSpPr>
              <p:sp>
                <p:nvSpPr>
                  <p:cNvPr id="27834" name="Freeform 22"/>
                  <p:cNvSpPr>
                    <a:spLocks/>
                  </p:cNvSpPr>
                  <p:nvPr/>
                </p:nvSpPr>
                <p:spPr bwMode="auto">
                  <a:xfrm>
                    <a:off x="4912" y="3120"/>
                    <a:ext cx="8" cy="232"/>
                  </a:xfrm>
                  <a:custGeom>
                    <a:avLst/>
                    <a:gdLst>
                      <a:gd name="T0" fmla="*/ 8 w 8"/>
                      <a:gd name="T1" fmla="*/ 0 h 232"/>
                      <a:gd name="T2" fmla="*/ 0 w 8"/>
                      <a:gd name="T3" fmla="*/ 0 h 232"/>
                      <a:gd name="T4" fmla="*/ 0 w 8"/>
                      <a:gd name="T5" fmla="*/ 232 h 232"/>
                      <a:gd name="T6" fmla="*/ 8 w 8"/>
                      <a:gd name="T7" fmla="*/ 224 h 232"/>
                      <a:gd name="T8" fmla="*/ 8 w 8"/>
                      <a:gd name="T9" fmla="*/ 0 h 2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232"/>
                      <a:gd name="T17" fmla="*/ 8 w 8"/>
                      <a:gd name="T18" fmla="*/ 232 h 2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232">
                        <a:moveTo>
                          <a:pt x="8" y="0"/>
                        </a:moveTo>
                        <a:lnTo>
                          <a:pt x="0" y="0"/>
                        </a:lnTo>
                        <a:lnTo>
                          <a:pt x="0" y="232"/>
                        </a:lnTo>
                        <a:lnTo>
                          <a:pt x="8" y="224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835" name="Freeform 23"/>
                  <p:cNvSpPr>
                    <a:spLocks/>
                  </p:cNvSpPr>
                  <p:nvPr/>
                </p:nvSpPr>
                <p:spPr bwMode="auto">
                  <a:xfrm>
                    <a:off x="4912" y="3120"/>
                    <a:ext cx="8" cy="232"/>
                  </a:xfrm>
                  <a:custGeom>
                    <a:avLst/>
                    <a:gdLst>
                      <a:gd name="T0" fmla="*/ 8 w 8"/>
                      <a:gd name="T1" fmla="*/ 0 h 232"/>
                      <a:gd name="T2" fmla="*/ 0 w 8"/>
                      <a:gd name="T3" fmla="*/ 0 h 232"/>
                      <a:gd name="T4" fmla="*/ 0 w 8"/>
                      <a:gd name="T5" fmla="*/ 232 h 232"/>
                      <a:gd name="T6" fmla="*/ 8 w 8"/>
                      <a:gd name="T7" fmla="*/ 224 h 232"/>
                      <a:gd name="T8" fmla="*/ 8 w 8"/>
                      <a:gd name="T9" fmla="*/ 0 h 2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232"/>
                      <a:gd name="T17" fmla="*/ 8 w 8"/>
                      <a:gd name="T18" fmla="*/ 232 h 2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232">
                        <a:moveTo>
                          <a:pt x="8" y="0"/>
                        </a:moveTo>
                        <a:lnTo>
                          <a:pt x="0" y="0"/>
                        </a:lnTo>
                        <a:lnTo>
                          <a:pt x="0" y="232"/>
                        </a:lnTo>
                        <a:lnTo>
                          <a:pt x="8" y="224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7462" name="Group 24"/>
                <p:cNvGrpSpPr>
                  <a:grpSpLocks/>
                </p:cNvGrpSpPr>
                <p:nvPr/>
              </p:nvGrpSpPr>
              <p:grpSpPr bwMode="auto">
                <a:xfrm>
                  <a:off x="4940" y="3124"/>
                  <a:ext cx="0" cy="216"/>
                  <a:chOff x="4940" y="3124"/>
                  <a:chExt cx="0" cy="216"/>
                </a:xfrm>
              </p:grpSpPr>
              <p:sp>
                <p:nvSpPr>
                  <p:cNvPr id="27832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4940" y="3124"/>
                    <a:ext cx="0" cy="216"/>
                  </a:xfrm>
                  <a:prstGeom prst="rect">
                    <a:avLst/>
                  </a:prstGeom>
                  <a:solidFill>
                    <a:srgbClr val="BFBFBF"/>
                  </a:solidFill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833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4940" y="3124"/>
                    <a:ext cx="0" cy="216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7463" name="Group 27"/>
                <p:cNvGrpSpPr>
                  <a:grpSpLocks/>
                </p:cNvGrpSpPr>
                <p:nvPr/>
              </p:nvGrpSpPr>
              <p:grpSpPr bwMode="auto">
                <a:xfrm>
                  <a:off x="4956" y="3124"/>
                  <a:ext cx="8" cy="216"/>
                  <a:chOff x="4956" y="3124"/>
                  <a:chExt cx="8" cy="216"/>
                </a:xfrm>
              </p:grpSpPr>
              <p:sp>
                <p:nvSpPr>
                  <p:cNvPr id="27830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4956" y="3124"/>
                    <a:ext cx="8" cy="216"/>
                  </a:xfrm>
                  <a:prstGeom prst="rect">
                    <a:avLst/>
                  </a:prstGeom>
                  <a:solidFill>
                    <a:srgbClr val="BFBFBF"/>
                  </a:solidFill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831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4956" y="3124"/>
                    <a:ext cx="8" cy="216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7464" name="Group 30"/>
                <p:cNvGrpSpPr>
                  <a:grpSpLocks/>
                </p:cNvGrpSpPr>
                <p:nvPr/>
              </p:nvGrpSpPr>
              <p:grpSpPr bwMode="auto">
                <a:xfrm>
                  <a:off x="4976" y="3112"/>
                  <a:ext cx="8" cy="224"/>
                  <a:chOff x="4976" y="3112"/>
                  <a:chExt cx="8" cy="224"/>
                </a:xfrm>
              </p:grpSpPr>
              <p:sp>
                <p:nvSpPr>
                  <p:cNvPr id="27828" name="Freeform 31"/>
                  <p:cNvSpPr>
                    <a:spLocks/>
                  </p:cNvSpPr>
                  <p:nvPr/>
                </p:nvSpPr>
                <p:spPr bwMode="auto">
                  <a:xfrm>
                    <a:off x="4976" y="3112"/>
                    <a:ext cx="1" cy="224"/>
                  </a:xfrm>
                  <a:custGeom>
                    <a:avLst/>
                    <a:gdLst>
                      <a:gd name="T0" fmla="*/ 0 w 1"/>
                      <a:gd name="T1" fmla="*/ 0 h 224"/>
                      <a:gd name="T2" fmla="*/ 0 w 1"/>
                      <a:gd name="T3" fmla="*/ 8 h 224"/>
                      <a:gd name="T4" fmla="*/ 0 w 1"/>
                      <a:gd name="T5" fmla="*/ 224 h 224"/>
                      <a:gd name="T6" fmla="*/ 0 w 1"/>
                      <a:gd name="T7" fmla="*/ 224 h 224"/>
                      <a:gd name="T8" fmla="*/ 0 w 1"/>
                      <a:gd name="T9" fmla="*/ 0 h 2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"/>
                      <a:gd name="T16" fmla="*/ 0 h 224"/>
                      <a:gd name="T17" fmla="*/ 1 w 1"/>
                      <a:gd name="T18" fmla="*/ 224 h 2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" h="224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2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829" name="Freeform 32"/>
                  <p:cNvSpPr>
                    <a:spLocks/>
                  </p:cNvSpPr>
                  <p:nvPr/>
                </p:nvSpPr>
                <p:spPr bwMode="auto">
                  <a:xfrm>
                    <a:off x="4976" y="3112"/>
                    <a:ext cx="8" cy="224"/>
                  </a:xfrm>
                  <a:custGeom>
                    <a:avLst/>
                    <a:gdLst>
                      <a:gd name="T0" fmla="*/ 8 w 8"/>
                      <a:gd name="T1" fmla="*/ 0 h 224"/>
                      <a:gd name="T2" fmla="*/ 0 w 8"/>
                      <a:gd name="T3" fmla="*/ 8 h 224"/>
                      <a:gd name="T4" fmla="*/ 0 w 8"/>
                      <a:gd name="T5" fmla="*/ 224 h 224"/>
                      <a:gd name="T6" fmla="*/ 8 w 8"/>
                      <a:gd name="T7" fmla="*/ 224 h 224"/>
                      <a:gd name="T8" fmla="*/ 8 w 8"/>
                      <a:gd name="T9" fmla="*/ 0 h 2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224"/>
                      <a:gd name="T17" fmla="*/ 8 w 8"/>
                      <a:gd name="T18" fmla="*/ 224 h 2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224">
                        <a:moveTo>
                          <a:pt x="8" y="0"/>
                        </a:moveTo>
                        <a:lnTo>
                          <a:pt x="0" y="8"/>
                        </a:lnTo>
                        <a:lnTo>
                          <a:pt x="0" y="224"/>
                        </a:lnTo>
                        <a:lnTo>
                          <a:pt x="8" y="224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7465" name="Group 33"/>
                <p:cNvGrpSpPr>
                  <a:grpSpLocks/>
                </p:cNvGrpSpPr>
                <p:nvPr/>
              </p:nvGrpSpPr>
              <p:grpSpPr bwMode="auto">
                <a:xfrm>
                  <a:off x="4996" y="3116"/>
                  <a:ext cx="0" cy="216"/>
                  <a:chOff x="4996" y="3116"/>
                  <a:chExt cx="0" cy="216"/>
                </a:xfrm>
              </p:grpSpPr>
              <p:sp>
                <p:nvSpPr>
                  <p:cNvPr id="27826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4996" y="3116"/>
                    <a:ext cx="0" cy="216"/>
                  </a:xfrm>
                  <a:prstGeom prst="rect">
                    <a:avLst/>
                  </a:prstGeom>
                  <a:solidFill>
                    <a:srgbClr val="BFBFBF"/>
                  </a:solidFill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827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4996" y="3116"/>
                    <a:ext cx="0" cy="216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7466" name="Group 36"/>
                <p:cNvGrpSpPr>
                  <a:grpSpLocks/>
                </p:cNvGrpSpPr>
                <p:nvPr/>
              </p:nvGrpSpPr>
              <p:grpSpPr bwMode="auto">
                <a:xfrm>
                  <a:off x="5012" y="3116"/>
                  <a:ext cx="8" cy="216"/>
                  <a:chOff x="5012" y="3116"/>
                  <a:chExt cx="8" cy="216"/>
                </a:xfrm>
              </p:grpSpPr>
              <p:sp>
                <p:nvSpPr>
                  <p:cNvPr id="27824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5012" y="3116"/>
                    <a:ext cx="8" cy="216"/>
                  </a:xfrm>
                  <a:prstGeom prst="rect">
                    <a:avLst/>
                  </a:prstGeom>
                  <a:solidFill>
                    <a:srgbClr val="BFBFBF"/>
                  </a:solidFill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825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5012" y="3116"/>
                    <a:ext cx="8" cy="216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7467" name="Group 39"/>
                <p:cNvGrpSpPr>
                  <a:grpSpLocks/>
                </p:cNvGrpSpPr>
                <p:nvPr/>
              </p:nvGrpSpPr>
              <p:grpSpPr bwMode="auto">
                <a:xfrm>
                  <a:off x="5036" y="3116"/>
                  <a:ext cx="0" cy="208"/>
                  <a:chOff x="5036" y="3116"/>
                  <a:chExt cx="0" cy="208"/>
                </a:xfrm>
              </p:grpSpPr>
              <p:sp>
                <p:nvSpPr>
                  <p:cNvPr id="27822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5036" y="3116"/>
                    <a:ext cx="0" cy="208"/>
                  </a:xfrm>
                  <a:prstGeom prst="rect">
                    <a:avLst/>
                  </a:prstGeom>
                  <a:solidFill>
                    <a:srgbClr val="BFBFBF"/>
                  </a:solidFill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823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5036" y="3116"/>
                    <a:ext cx="0" cy="208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7468" name="Group 42"/>
                <p:cNvGrpSpPr>
                  <a:grpSpLocks/>
                </p:cNvGrpSpPr>
                <p:nvPr/>
              </p:nvGrpSpPr>
              <p:grpSpPr bwMode="auto">
                <a:xfrm>
                  <a:off x="5048" y="3112"/>
                  <a:ext cx="4" cy="216"/>
                  <a:chOff x="5048" y="3112"/>
                  <a:chExt cx="4" cy="216"/>
                </a:xfrm>
              </p:grpSpPr>
              <p:sp>
                <p:nvSpPr>
                  <p:cNvPr id="27820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5048" y="3112"/>
                    <a:ext cx="0" cy="216"/>
                  </a:xfrm>
                  <a:prstGeom prst="rect">
                    <a:avLst/>
                  </a:prstGeom>
                  <a:solidFill>
                    <a:srgbClr val="BFBFBF"/>
                  </a:solidFill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821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5052" y="3116"/>
                    <a:ext cx="0" cy="208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7469" name="Group 45"/>
                <p:cNvGrpSpPr>
                  <a:grpSpLocks/>
                </p:cNvGrpSpPr>
                <p:nvPr/>
              </p:nvGrpSpPr>
              <p:grpSpPr bwMode="auto">
                <a:xfrm>
                  <a:off x="5076" y="3116"/>
                  <a:ext cx="0" cy="208"/>
                  <a:chOff x="5076" y="3116"/>
                  <a:chExt cx="0" cy="208"/>
                </a:xfrm>
              </p:grpSpPr>
              <p:sp>
                <p:nvSpPr>
                  <p:cNvPr id="27818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5076" y="3116"/>
                    <a:ext cx="0" cy="200"/>
                  </a:xfrm>
                  <a:prstGeom prst="rect">
                    <a:avLst/>
                  </a:prstGeom>
                  <a:solidFill>
                    <a:srgbClr val="BFBFBF"/>
                  </a:solidFill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819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5076" y="3116"/>
                    <a:ext cx="0" cy="208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7470" name="Group 48"/>
                <p:cNvGrpSpPr>
                  <a:grpSpLocks/>
                </p:cNvGrpSpPr>
                <p:nvPr/>
              </p:nvGrpSpPr>
              <p:grpSpPr bwMode="auto">
                <a:xfrm>
                  <a:off x="5100" y="3116"/>
                  <a:ext cx="0" cy="208"/>
                  <a:chOff x="5100" y="3116"/>
                  <a:chExt cx="0" cy="208"/>
                </a:xfrm>
              </p:grpSpPr>
              <p:sp>
                <p:nvSpPr>
                  <p:cNvPr id="27816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5100" y="3116"/>
                    <a:ext cx="0" cy="200"/>
                  </a:xfrm>
                  <a:prstGeom prst="rect">
                    <a:avLst/>
                  </a:prstGeom>
                  <a:solidFill>
                    <a:srgbClr val="BFBFBF"/>
                  </a:solidFill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817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5100" y="3116"/>
                    <a:ext cx="0" cy="208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7471" name="Group 51"/>
                <p:cNvGrpSpPr>
                  <a:grpSpLocks/>
                </p:cNvGrpSpPr>
                <p:nvPr/>
              </p:nvGrpSpPr>
              <p:grpSpPr bwMode="auto">
                <a:xfrm>
                  <a:off x="4876" y="3092"/>
                  <a:ext cx="8" cy="344"/>
                  <a:chOff x="4876" y="3092"/>
                  <a:chExt cx="8" cy="344"/>
                </a:xfrm>
              </p:grpSpPr>
              <p:sp>
                <p:nvSpPr>
                  <p:cNvPr id="27814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4876" y="3092"/>
                    <a:ext cx="8" cy="336"/>
                  </a:xfrm>
                  <a:prstGeom prst="rect">
                    <a:avLst/>
                  </a:prstGeom>
                  <a:solidFill>
                    <a:srgbClr val="BFBFBF"/>
                  </a:solidFill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815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4876" y="3092"/>
                    <a:ext cx="8" cy="344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7472" name="Group 54"/>
                <p:cNvGrpSpPr>
                  <a:grpSpLocks/>
                </p:cNvGrpSpPr>
                <p:nvPr/>
              </p:nvGrpSpPr>
              <p:grpSpPr bwMode="auto">
                <a:xfrm>
                  <a:off x="4888" y="3344"/>
                  <a:ext cx="264" cy="88"/>
                  <a:chOff x="4888" y="3344"/>
                  <a:chExt cx="264" cy="88"/>
                </a:xfrm>
              </p:grpSpPr>
              <p:sp>
                <p:nvSpPr>
                  <p:cNvPr id="27812" name="Freeform 55"/>
                  <p:cNvSpPr>
                    <a:spLocks/>
                  </p:cNvSpPr>
                  <p:nvPr/>
                </p:nvSpPr>
                <p:spPr bwMode="auto">
                  <a:xfrm>
                    <a:off x="4888" y="3344"/>
                    <a:ext cx="256" cy="88"/>
                  </a:xfrm>
                  <a:custGeom>
                    <a:avLst/>
                    <a:gdLst>
                      <a:gd name="T0" fmla="*/ 0 w 256"/>
                      <a:gd name="T1" fmla="*/ 88 h 88"/>
                      <a:gd name="T2" fmla="*/ 256 w 256"/>
                      <a:gd name="T3" fmla="*/ 40 h 88"/>
                      <a:gd name="T4" fmla="*/ 256 w 256"/>
                      <a:gd name="T5" fmla="*/ 0 h 88"/>
                      <a:gd name="T6" fmla="*/ 0 w 256"/>
                      <a:gd name="T7" fmla="*/ 40 h 88"/>
                      <a:gd name="T8" fmla="*/ 0 w 256"/>
                      <a:gd name="T9" fmla="*/ 88 h 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6"/>
                      <a:gd name="T16" fmla="*/ 0 h 88"/>
                      <a:gd name="T17" fmla="*/ 256 w 256"/>
                      <a:gd name="T18" fmla="*/ 88 h 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6" h="88">
                        <a:moveTo>
                          <a:pt x="0" y="88"/>
                        </a:moveTo>
                        <a:lnTo>
                          <a:pt x="256" y="40"/>
                        </a:lnTo>
                        <a:lnTo>
                          <a:pt x="256" y="0"/>
                        </a:lnTo>
                        <a:lnTo>
                          <a:pt x="0" y="40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813" name="Freeform 56"/>
                  <p:cNvSpPr>
                    <a:spLocks/>
                  </p:cNvSpPr>
                  <p:nvPr/>
                </p:nvSpPr>
                <p:spPr bwMode="auto">
                  <a:xfrm>
                    <a:off x="4888" y="3344"/>
                    <a:ext cx="264" cy="88"/>
                  </a:xfrm>
                  <a:custGeom>
                    <a:avLst/>
                    <a:gdLst>
                      <a:gd name="T0" fmla="*/ 0 w 264"/>
                      <a:gd name="T1" fmla="*/ 88 h 88"/>
                      <a:gd name="T2" fmla="*/ 264 w 264"/>
                      <a:gd name="T3" fmla="*/ 48 h 88"/>
                      <a:gd name="T4" fmla="*/ 264 w 264"/>
                      <a:gd name="T5" fmla="*/ 0 h 88"/>
                      <a:gd name="T6" fmla="*/ 0 w 264"/>
                      <a:gd name="T7" fmla="*/ 40 h 88"/>
                      <a:gd name="T8" fmla="*/ 0 w 264"/>
                      <a:gd name="T9" fmla="*/ 88 h 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4"/>
                      <a:gd name="T16" fmla="*/ 0 h 88"/>
                      <a:gd name="T17" fmla="*/ 264 w 264"/>
                      <a:gd name="T18" fmla="*/ 88 h 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4" h="88">
                        <a:moveTo>
                          <a:pt x="0" y="88"/>
                        </a:moveTo>
                        <a:lnTo>
                          <a:pt x="264" y="48"/>
                        </a:lnTo>
                        <a:lnTo>
                          <a:pt x="264" y="0"/>
                        </a:lnTo>
                        <a:lnTo>
                          <a:pt x="0" y="40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sp>
              <p:nvSpPr>
                <p:cNvPr id="27473" name="Line 57"/>
                <p:cNvSpPr>
                  <a:spLocks noChangeShapeType="1"/>
                </p:cNvSpPr>
                <p:nvPr/>
              </p:nvSpPr>
              <p:spPr bwMode="auto">
                <a:xfrm>
                  <a:off x="4904" y="3104"/>
                  <a:ext cx="1" cy="27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7474" name="Line 58"/>
                <p:cNvSpPr>
                  <a:spLocks noChangeShapeType="1"/>
                </p:cNvSpPr>
                <p:nvPr/>
              </p:nvSpPr>
              <p:spPr bwMode="auto">
                <a:xfrm>
                  <a:off x="4928" y="3104"/>
                  <a:ext cx="1" cy="27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7475" name="Line 59"/>
                <p:cNvSpPr>
                  <a:spLocks noChangeShapeType="1"/>
                </p:cNvSpPr>
                <p:nvPr/>
              </p:nvSpPr>
              <p:spPr bwMode="auto">
                <a:xfrm>
                  <a:off x="4952" y="3104"/>
                  <a:ext cx="1" cy="264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7476" name="Line 60"/>
                <p:cNvSpPr>
                  <a:spLocks noChangeShapeType="1"/>
                </p:cNvSpPr>
                <p:nvPr/>
              </p:nvSpPr>
              <p:spPr bwMode="auto">
                <a:xfrm>
                  <a:off x="4968" y="3104"/>
                  <a:ext cx="1" cy="264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7477" name="Line 61"/>
                <p:cNvSpPr>
                  <a:spLocks noChangeShapeType="1"/>
                </p:cNvSpPr>
                <p:nvPr/>
              </p:nvSpPr>
              <p:spPr bwMode="auto">
                <a:xfrm>
                  <a:off x="4984" y="3104"/>
                  <a:ext cx="1" cy="264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grpSp>
              <p:nvGrpSpPr>
                <p:cNvPr id="27478" name="Group 62"/>
                <p:cNvGrpSpPr>
                  <a:grpSpLocks/>
                </p:cNvGrpSpPr>
                <p:nvPr/>
              </p:nvGrpSpPr>
              <p:grpSpPr bwMode="auto">
                <a:xfrm>
                  <a:off x="5000" y="3096"/>
                  <a:ext cx="8" cy="264"/>
                  <a:chOff x="5000" y="3096"/>
                  <a:chExt cx="8" cy="264"/>
                </a:xfrm>
              </p:grpSpPr>
              <p:sp>
                <p:nvSpPr>
                  <p:cNvPr id="27810" name="Freeform 63"/>
                  <p:cNvSpPr>
                    <a:spLocks/>
                  </p:cNvSpPr>
                  <p:nvPr/>
                </p:nvSpPr>
                <p:spPr bwMode="auto">
                  <a:xfrm>
                    <a:off x="5000" y="3096"/>
                    <a:ext cx="8" cy="264"/>
                  </a:xfrm>
                  <a:custGeom>
                    <a:avLst/>
                    <a:gdLst>
                      <a:gd name="T0" fmla="*/ 8 w 8"/>
                      <a:gd name="T1" fmla="*/ 0 h 264"/>
                      <a:gd name="T2" fmla="*/ 8 w 8"/>
                      <a:gd name="T3" fmla="*/ 264 h 264"/>
                      <a:gd name="T4" fmla="*/ 0 w 8"/>
                      <a:gd name="T5" fmla="*/ 264 h 264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264"/>
                      <a:gd name="T11" fmla="*/ 8 w 8"/>
                      <a:gd name="T12" fmla="*/ 264 h 26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264">
                        <a:moveTo>
                          <a:pt x="8" y="0"/>
                        </a:moveTo>
                        <a:lnTo>
                          <a:pt x="8" y="264"/>
                        </a:lnTo>
                        <a:lnTo>
                          <a:pt x="0" y="264"/>
                        </a:lnTo>
                      </a:path>
                    </a:pathLst>
                  </a:cu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811" name="Freeform 64"/>
                  <p:cNvSpPr>
                    <a:spLocks/>
                  </p:cNvSpPr>
                  <p:nvPr/>
                </p:nvSpPr>
                <p:spPr bwMode="auto">
                  <a:xfrm>
                    <a:off x="5000" y="3096"/>
                    <a:ext cx="8" cy="264"/>
                  </a:xfrm>
                  <a:custGeom>
                    <a:avLst/>
                    <a:gdLst>
                      <a:gd name="T0" fmla="*/ 8 w 8"/>
                      <a:gd name="T1" fmla="*/ 0 h 264"/>
                      <a:gd name="T2" fmla="*/ 8 w 8"/>
                      <a:gd name="T3" fmla="*/ 264 h 264"/>
                      <a:gd name="T4" fmla="*/ 0 w 8"/>
                      <a:gd name="T5" fmla="*/ 264 h 264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264"/>
                      <a:gd name="T11" fmla="*/ 8 w 8"/>
                      <a:gd name="T12" fmla="*/ 264 h 26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264">
                        <a:moveTo>
                          <a:pt x="8" y="0"/>
                        </a:moveTo>
                        <a:lnTo>
                          <a:pt x="8" y="264"/>
                        </a:lnTo>
                        <a:lnTo>
                          <a:pt x="0" y="264"/>
                        </a:lnTo>
                      </a:path>
                    </a:pathLst>
                  </a:cu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sp>
              <p:nvSpPr>
                <p:cNvPr id="27479" name="Line 65"/>
                <p:cNvSpPr>
                  <a:spLocks noChangeShapeType="1"/>
                </p:cNvSpPr>
                <p:nvPr/>
              </p:nvSpPr>
              <p:spPr bwMode="auto">
                <a:xfrm>
                  <a:off x="5024" y="3096"/>
                  <a:ext cx="1" cy="264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7480" name="Line 66"/>
                <p:cNvSpPr>
                  <a:spLocks noChangeShapeType="1"/>
                </p:cNvSpPr>
                <p:nvPr/>
              </p:nvSpPr>
              <p:spPr bwMode="auto">
                <a:xfrm>
                  <a:off x="5048" y="3096"/>
                  <a:ext cx="1" cy="264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7481" name="Line 67"/>
                <p:cNvSpPr>
                  <a:spLocks noChangeShapeType="1"/>
                </p:cNvSpPr>
                <p:nvPr/>
              </p:nvSpPr>
              <p:spPr bwMode="auto">
                <a:xfrm>
                  <a:off x="5056" y="3096"/>
                  <a:ext cx="1" cy="256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grpSp>
              <p:nvGrpSpPr>
                <p:cNvPr id="27482" name="Group 68"/>
                <p:cNvGrpSpPr>
                  <a:grpSpLocks/>
                </p:cNvGrpSpPr>
                <p:nvPr/>
              </p:nvGrpSpPr>
              <p:grpSpPr bwMode="auto">
                <a:xfrm>
                  <a:off x="5060" y="3116"/>
                  <a:ext cx="8" cy="224"/>
                  <a:chOff x="5060" y="3116"/>
                  <a:chExt cx="8" cy="224"/>
                </a:xfrm>
              </p:grpSpPr>
              <p:sp>
                <p:nvSpPr>
                  <p:cNvPr id="27808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5060" y="3116"/>
                    <a:ext cx="8" cy="224"/>
                  </a:xfrm>
                  <a:prstGeom prst="rect">
                    <a:avLst/>
                  </a:prstGeom>
                  <a:solidFill>
                    <a:srgbClr val="404040"/>
                  </a:solidFill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809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5060" y="3116"/>
                    <a:ext cx="8" cy="224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sp>
              <p:nvSpPr>
                <p:cNvPr id="27483" name="Line 71"/>
                <p:cNvSpPr>
                  <a:spLocks noChangeShapeType="1"/>
                </p:cNvSpPr>
                <p:nvPr/>
              </p:nvSpPr>
              <p:spPr bwMode="auto">
                <a:xfrm>
                  <a:off x="5088" y="3096"/>
                  <a:ext cx="1" cy="256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7484" name="Line 72"/>
                <p:cNvSpPr>
                  <a:spLocks noChangeShapeType="1"/>
                </p:cNvSpPr>
                <p:nvPr/>
              </p:nvSpPr>
              <p:spPr bwMode="auto">
                <a:xfrm>
                  <a:off x="5112" y="3096"/>
                  <a:ext cx="1" cy="248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grpSp>
              <p:nvGrpSpPr>
                <p:cNvPr id="27485" name="Group 73"/>
                <p:cNvGrpSpPr>
                  <a:grpSpLocks/>
                </p:cNvGrpSpPr>
                <p:nvPr/>
              </p:nvGrpSpPr>
              <p:grpSpPr bwMode="auto">
                <a:xfrm>
                  <a:off x="5124" y="3308"/>
                  <a:ext cx="8" cy="8"/>
                  <a:chOff x="5124" y="3308"/>
                  <a:chExt cx="8" cy="8"/>
                </a:xfrm>
              </p:grpSpPr>
              <p:sp>
                <p:nvSpPr>
                  <p:cNvPr id="27806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5124" y="3308"/>
                    <a:ext cx="0" cy="0"/>
                  </a:xfrm>
                  <a:prstGeom prst="rect">
                    <a:avLst/>
                  </a:prstGeom>
                  <a:solidFill>
                    <a:srgbClr val="404040"/>
                  </a:solidFill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807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5124" y="3308"/>
                    <a:ext cx="8" cy="8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sp>
              <p:nvSpPr>
                <p:cNvPr id="27486" name="Oval 76"/>
                <p:cNvSpPr>
                  <a:spLocks noChangeArrowheads="1"/>
                </p:cNvSpPr>
                <p:nvPr/>
              </p:nvSpPr>
              <p:spPr bwMode="auto">
                <a:xfrm>
                  <a:off x="5124" y="3220"/>
                  <a:ext cx="0" cy="8"/>
                </a:xfrm>
                <a:prstGeom prst="ellipse">
                  <a:avLst/>
                </a:prstGeom>
                <a:solidFill>
                  <a:srgbClr val="404040"/>
                </a:solidFill>
                <a:ln w="127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>
                    <a:latin typeface="Constantia" pitchFamily="18" charset="0"/>
                  </a:endParaRPr>
                </a:p>
              </p:txBody>
            </p:sp>
            <p:grpSp>
              <p:nvGrpSpPr>
                <p:cNvPr id="27487" name="Group 77"/>
                <p:cNvGrpSpPr>
                  <a:grpSpLocks/>
                </p:cNvGrpSpPr>
                <p:nvPr/>
              </p:nvGrpSpPr>
              <p:grpSpPr bwMode="auto">
                <a:xfrm>
                  <a:off x="5148" y="3084"/>
                  <a:ext cx="8" cy="304"/>
                  <a:chOff x="5148" y="3084"/>
                  <a:chExt cx="8" cy="304"/>
                </a:xfrm>
              </p:grpSpPr>
              <p:sp>
                <p:nvSpPr>
                  <p:cNvPr id="27804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5148" y="3084"/>
                    <a:ext cx="8" cy="296"/>
                  </a:xfrm>
                  <a:prstGeom prst="rect">
                    <a:avLst/>
                  </a:prstGeom>
                  <a:solidFill>
                    <a:srgbClr val="BFBFBF"/>
                  </a:solidFill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805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5148" y="3084"/>
                    <a:ext cx="8" cy="304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7488" name="Group 80"/>
                <p:cNvGrpSpPr>
                  <a:grpSpLocks/>
                </p:cNvGrpSpPr>
                <p:nvPr/>
              </p:nvGrpSpPr>
              <p:grpSpPr bwMode="auto">
                <a:xfrm>
                  <a:off x="5120" y="3320"/>
                  <a:ext cx="24" cy="8"/>
                  <a:chOff x="5120" y="3320"/>
                  <a:chExt cx="24" cy="8"/>
                </a:xfrm>
              </p:grpSpPr>
              <p:sp>
                <p:nvSpPr>
                  <p:cNvPr id="27802" name="Freeform 81"/>
                  <p:cNvSpPr>
                    <a:spLocks/>
                  </p:cNvSpPr>
                  <p:nvPr/>
                </p:nvSpPr>
                <p:spPr bwMode="auto">
                  <a:xfrm>
                    <a:off x="5120" y="3320"/>
                    <a:ext cx="16" cy="8"/>
                  </a:xfrm>
                  <a:custGeom>
                    <a:avLst/>
                    <a:gdLst>
                      <a:gd name="T0" fmla="*/ 0 w 16"/>
                      <a:gd name="T1" fmla="*/ 0 h 8"/>
                      <a:gd name="T2" fmla="*/ 0 w 16"/>
                      <a:gd name="T3" fmla="*/ 8 h 8"/>
                      <a:gd name="T4" fmla="*/ 16 w 16"/>
                      <a:gd name="T5" fmla="*/ 8 h 8"/>
                      <a:gd name="T6" fmla="*/ 0 w 16"/>
                      <a:gd name="T7" fmla="*/ 0 h 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6"/>
                      <a:gd name="T13" fmla="*/ 0 h 8"/>
                      <a:gd name="T14" fmla="*/ 16 w 16"/>
                      <a:gd name="T15" fmla="*/ 8 h 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6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16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803" name="Freeform 82"/>
                  <p:cNvSpPr>
                    <a:spLocks/>
                  </p:cNvSpPr>
                  <p:nvPr/>
                </p:nvSpPr>
                <p:spPr bwMode="auto">
                  <a:xfrm>
                    <a:off x="5120" y="3320"/>
                    <a:ext cx="24" cy="8"/>
                  </a:xfrm>
                  <a:custGeom>
                    <a:avLst/>
                    <a:gdLst>
                      <a:gd name="T0" fmla="*/ 0 w 24"/>
                      <a:gd name="T1" fmla="*/ 0 h 8"/>
                      <a:gd name="T2" fmla="*/ 8 w 24"/>
                      <a:gd name="T3" fmla="*/ 8 h 8"/>
                      <a:gd name="T4" fmla="*/ 24 w 24"/>
                      <a:gd name="T5" fmla="*/ 8 h 8"/>
                      <a:gd name="T6" fmla="*/ 16 w 24"/>
                      <a:gd name="T7" fmla="*/ 0 h 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"/>
                      <a:gd name="T13" fmla="*/ 0 h 8"/>
                      <a:gd name="T14" fmla="*/ 24 w 24"/>
                      <a:gd name="T15" fmla="*/ 8 h 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" h="8">
                        <a:moveTo>
                          <a:pt x="0" y="0"/>
                        </a:moveTo>
                        <a:lnTo>
                          <a:pt x="8" y="8"/>
                        </a:lnTo>
                        <a:lnTo>
                          <a:pt x="24" y="8"/>
                        </a:lnTo>
                        <a:lnTo>
                          <a:pt x="16" y="0"/>
                        </a:lnTo>
                      </a:path>
                    </a:pathLst>
                  </a:cu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7489" name="Group 83"/>
                <p:cNvGrpSpPr>
                  <a:grpSpLocks/>
                </p:cNvGrpSpPr>
                <p:nvPr/>
              </p:nvGrpSpPr>
              <p:grpSpPr bwMode="auto">
                <a:xfrm>
                  <a:off x="5124" y="3204"/>
                  <a:ext cx="16" cy="8"/>
                  <a:chOff x="5124" y="3204"/>
                  <a:chExt cx="16" cy="8"/>
                </a:xfrm>
              </p:grpSpPr>
              <p:sp>
                <p:nvSpPr>
                  <p:cNvPr id="27800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5124" y="3204"/>
                    <a:ext cx="8" cy="8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801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5124" y="3204"/>
                    <a:ext cx="16" cy="8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7490" name="Group 86"/>
                <p:cNvGrpSpPr>
                  <a:grpSpLocks/>
                </p:cNvGrpSpPr>
                <p:nvPr/>
              </p:nvGrpSpPr>
              <p:grpSpPr bwMode="auto">
                <a:xfrm>
                  <a:off x="4916" y="3220"/>
                  <a:ext cx="0" cy="120"/>
                  <a:chOff x="4916" y="3220"/>
                  <a:chExt cx="0" cy="120"/>
                </a:xfrm>
              </p:grpSpPr>
              <p:sp>
                <p:nvSpPr>
                  <p:cNvPr id="27798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4916" y="3220"/>
                    <a:ext cx="0" cy="112"/>
                  </a:xfrm>
                  <a:prstGeom prst="rect">
                    <a:avLst/>
                  </a:prstGeom>
                  <a:solidFill>
                    <a:srgbClr val="404040"/>
                  </a:solidFill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99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4916" y="3220"/>
                    <a:ext cx="0" cy="120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7491" name="Group 89"/>
                <p:cNvGrpSpPr>
                  <a:grpSpLocks/>
                </p:cNvGrpSpPr>
                <p:nvPr/>
              </p:nvGrpSpPr>
              <p:grpSpPr bwMode="auto">
                <a:xfrm>
                  <a:off x="4940" y="3212"/>
                  <a:ext cx="0" cy="120"/>
                  <a:chOff x="4940" y="3212"/>
                  <a:chExt cx="0" cy="120"/>
                </a:xfrm>
              </p:grpSpPr>
              <p:sp>
                <p:nvSpPr>
                  <p:cNvPr id="27796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4940" y="3212"/>
                    <a:ext cx="0" cy="112"/>
                  </a:xfrm>
                  <a:prstGeom prst="rect">
                    <a:avLst/>
                  </a:prstGeom>
                  <a:solidFill>
                    <a:srgbClr val="404040"/>
                  </a:solidFill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97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4940" y="3212"/>
                    <a:ext cx="0" cy="120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7492" name="Group 92"/>
                <p:cNvGrpSpPr>
                  <a:grpSpLocks/>
                </p:cNvGrpSpPr>
                <p:nvPr/>
              </p:nvGrpSpPr>
              <p:grpSpPr bwMode="auto">
                <a:xfrm>
                  <a:off x="4952" y="3208"/>
                  <a:ext cx="8" cy="128"/>
                  <a:chOff x="4952" y="3208"/>
                  <a:chExt cx="8" cy="128"/>
                </a:xfrm>
              </p:grpSpPr>
              <p:sp>
                <p:nvSpPr>
                  <p:cNvPr id="27794" name="Freeform 93"/>
                  <p:cNvSpPr>
                    <a:spLocks/>
                  </p:cNvSpPr>
                  <p:nvPr/>
                </p:nvSpPr>
                <p:spPr bwMode="auto">
                  <a:xfrm>
                    <a:off x="4952" y="3208"/>
                    <a:ext cx="8" cy="120"/>
                  </a:xfrm>
                  <a:custGeom>
                    <a:avLst/>
                    <a:gdLst>
                      <a:gd name="T0" fmla="*/ 8 w 8"/>
                      <a:gd name="T1" fmla="*/ 0 h 120"/>
                      <a:gd name="T2" fmla="*/ 0 w 8"/>
                      <a:gd name="T3" fmla="*/ 0 h 120"/>
                      <a:gd name="T4" fmla="*/ 8 w 8"/>
                      <a:gd name="T5" fmla="*/ 120 h 120"/>
                      <a:gd name="T6" fmla="*/ 8 w 8"/>
                      <a:gd name="T7" fmla="*/ 0 h 1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"/>
                      <a:gd name="T13" fmla="*/ 0 h 120"/>
                      <a:gd name="T14" fmla="*/ 8 w 8"/>
                      <a:gd name="T15" fmla="*/ 120 h 1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" h="120">
                        <a:moveTo>
                          <a:pt x="8" y="0"/>
                        </a:moveTo>
                        <a:lnTo>
                          <a:pt x="0" y="0"/>
                        </a:lnTo>
                        <a:lnTo>
                          <a:pt x="8" y="120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795" name="Freeform 94"/>
                  <p:cNvSpPr>
                    <a:spLocks/>
                  </p:cNvSpPr>
                  <p:nvPr/>
                </p:nvSpPr>
                <p:spPr bwMode="auto">
                  <a:xfrm>
                    <a:off x="4952" y="3208"/>
                    <a:ext cx="8" cy="128"/>
                  </a:xfrm>
                  <a:custGeom>
                    <a:avLst/>
                    <a:gdLst>
                      <a:gd name="T0" fmla="*/ 8 w 8"/>
                      <a:gd name="T1" fmla="*/ 0 h 128"/>
                      <a:gd name="T2" fmla="*/ 0 w 8"/>
                      <a:gd name="T3" fmla="*/ 0 h 128"/>
                      <a:gd name="T4" fmla="*/ 8 w 8"/>
                      <a:gd name="T5" fmla="*/ 128 h 128"/>
                      <a:gd name="T6" fmla="*/ 8 w 8"/>
                      <a:gd name="T7" fmla="*/ 0 h 12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"/>
                      <a:gd name="T13" fmla="*/ 0 h 128"/>
                      <a:gd name="T14" fmla="*/ 8 w 8"/>
                      <a:gd name="T15" fmla="*/ 128 h 12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" h="128">
                        <a:moveTo>
                          <a:pt x="8" y="0"/>
                        </a:moveTo>
                        <a:lnTo>
                          <a:pt x="0" y="0"/>
                        </a:lnTo>
                        <a:lnTo>
                          <a:pt x="8" y="128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7493" name="Group 95"/>
                <p:cNvGrpSpPr>
                  <a:grpSpLocks/>
                </p:cNvGrpSpPr>
                <p:nvPr/>
              </p:nvGrpSpPr>
              <p:grpSpPr bwMode="auto">
                <a:xfrm>
                  <a:off x="4976" y="3208"/>
                  <a:ext cx="8" cy="128"/>
                  <a:chOff x="4976" y="3208"/>
                  <a:chExt cx="8" cy="128"/>
                </a:xfrm>
              </p:grpSpPr>
              <p:sp>
                <p:nvSpPr>
                  <p:cNvPr id="27792" name="Freeform 96"/>
                  <p:cNvSpPr>
                    <a:spLocks/>
                  </p:cNvSpPr>
                  <p:nvPr/>
                </p:nvSpPr>
                <p:spPr bwMode="auto">
                  <a:xfrm>
                    <a:off x="4976" y="3208"/>
                    <a:ext cx="1" cy="120"/>
                  </a:xfrm>
                  <a:custGeom>
                    <a:avLst/>
                    <a:gdLst>
                      <a:gd name="T0" fmla="*/ 0 w 1"/>
                      <a:gd name="T1" fmla="*/ 0 h 120"/>
                      <a:gd name="T2" fmla="*/ 0 w 1"/>
                      <a:gd name="T3" fmla="*/ 0 h 120"/>
                      <a:gd name="T4" fmla="*/ 0 w 1"/>
                      <a:gd name="T5" fmla="*/ 120 h 120"/>
                      <a:gd name="T6" fmla="*/ 0 w 1"/>
                      <a:gd name="T7" fmla="*/ 112 h 120"/>
                      <a:gd name="T8" fmla="*/ 0 w 1"/>
                      <a:gd name="T9" fmla="*/ 0 h 1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"/>
                      <a:gd name="T16" fmla="*/ 0 h 120"/>
                      <a:gd name="T17" fmla="*/ 1 w 1"/>
                      <a:gd name="T18" fmla="*/ 120 h 1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" h="120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120"/>
                        </a:lnTo>
                        <a:lnTo>
                          <a:pt x="0" y="1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793" name="Freeform 97"/>
                  <p:cNvSpPr>
                    <a:spLocks/>
                  </p:cNvSpPr>
                  <p:nvPr/>
                </p:nvSpPr>
                <p:spPr bwMode="auto">
                  <a:xfrm>
                    <a:off x="4976" y="3208"/>
                    <a:ext cx="8" cy="128"/>
                  </a:xfrm>
                  <a:custGeom>
                    <a:avLst/>
                    <a:gdLst>
                      <a:gd name="T0" fmla="*/ 8 w 8"/>
                      <a:gd name="T1" fmla="*/ 0 h 128"/>
                      <a:gd name="T2" fmla="*/ 0 w 8"/>
                      <a:gd name="T3" fmla="*/ 0 h 128"/>
                      <a:gd name="T4" fmla="*/ 0 w 8"/>
                      <a:gd name="T5" fmla="*/ 128 h 128"/>
                      <a:gd name="T6" fmla="*/ 8 w 8"/>
                      <a:gd name="T7" fmla="*/ 120 h 128"/>
                      <a:gd name="T8" fmla="*/ 8 w 8"/>
                      <a:gd name="T9" fmla="*/ 0 h 1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28"/>
                      <a:gd name="T17" fmla="*/ 8 w 8"/>
                      <a:gd name="T18" fmla="*/ 128 h 1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28">
                        <a:moveTo>
                          <a:pt x="8" y="0"/>
                        </a:moveTo>
                        <a:lnTo>
                          <a:pt x="0" y="0"/>
                        </a:lnTo>
                        <a:lnTo>
                          <a:pt x="0" y="128"/>
                        </a:lnTo>
                        <a:lnTo>
                          <a:pt x="8" y="120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7494" name="Group 98"/>
                <p:cNvGrpSpPr>
                  <a:grpSpLocks/>
                </p:cNvGrpSpPr>
                <p:nvPr/>
              </p:nvGrpSpPr>
              <p:grpSpPr bwMode="auto">
                <a:xfrm>
                  <a:off x="4996" y="3212"/>
                  <a:ext cx="0" cy="112"/>
                  <a:chOff x="4996" y="3212"/>
                  <a:chExt cx="0" cy="112"/>
                </a:xfrm>
              </p:grpSpPr>
              <p:sp>
                <p:nvSpPr>
                  <p:cNvPr id="2779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4996" y="3212"/>
                    <a:ext cx="0" cy="104"/>
                  </a:xfrm>
                  <a:prstGeom prst="rect">
                    <a:avLst/>
                  </a:prstGeom>
                  <a:solidFill>
                    <a:srgbClr val="404040"/>
                  </a:solidFill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9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4996" y="3212"/>
                    <a:ext cx="0" cy="112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7495" name="Group 101"/>
                <p:cNvGrpSpPr>
                  <a:grpSpLocks/>
                </p:cNvGrpSpPr>
                <p:nvPr/>
              </p:nvGrpSpPr>
              <p:grpSpPr bwMode="auto">
                <a:xfrm>
                  <a:off x="5012" y="3204"/>
                  <a:ext cx="0" cy="120"/>
                  <a:chOff x="5012" y="3204"/>
                  <a:chExt cx="0" cy="120"/>
                </a:xfrm>
              </p:grpSpPr>
              <p:sp>
                <p:nvSpPr>
                  <p:cNvPr id="27788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5012" y="3204"/>
                    <a:ext cx="0" cy="112"/>
                  </a:xfrm>
                  <a:prstGeom prst="rect">
                    <a:avLst/>
                  </a:prstGeom>
                  <a:solidFill>
                    <a:srgbClr val="404040"/>
                  </a:solidFill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89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5012" y="3204"/>
                    <a:ext cx="0" cy="120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7496" name="Group 104"/>
                <p:cNvGrpSpPr>
                  <a:grpSpLocks/>
                </p:cNvGrpSpPr>
                <p:nvPr/>
              </p:nvGrpSpPr>
              <p:grpSpPr bwMode="auto">
                <a:xfrm>
                  <a:off x="5036" y="3204"/>
                  <a:ext cx="0" cy="120"/>
                  <a:chOff x="5036" y="3204"/>
                  <a:chExt cx="0" cy="120"/>
                </a:xfrm>
              </p:grpSpPr>
              <p:sp>
                <p:nvSpPr>
                  <p:cNvPr id="27786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5036" y="3204"/>
                    <a:ext cx="0" cy="112"/>
                  </a:xfrm>
                  <a:prstGeom prst="rect">
                    <a:avLst/>
                  </a:prstGeom>
                  <a:solidFill>
                    <a:srgbClr val="404040"/>
                  </a:solidFill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8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5036" y="3204"/>
                    <a:ext cx="0" cy="120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7497" name="Group 107"/>
                <p:cNvGrpSpPr>
                  <a:grpSpLocks/>
                </p:cNvGrpSpPr>
                <p:nvPr/>
              </p:nvGrpSpPr>
              <p:grpSpPr bwMode="auto">
                <a:xfrm>
                  <a:off x="5048" y="3200"/>
                  <a:ext cx="4" cy="116"/>
                  <a:chOff x="5048" y="3200"/>
                  <a:chExt cx="4" cy="116"/>
                </a:xfrm>
              </p:grpSpPr>
              <p:sp>
                <p:nvSpPr>
                  <p:cNvPr id="27784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5048" y="3200"/>
                    <a:ext cx="0" cy="112"/>
                  </a:xfrm>
                  <a:prstGeom prst="rect">
                    <a:avLst/>
                  </a:prstGeom>
                  <a:solidFill>
                    <a:srgbClr val="404040"/>
                  </a:solidFill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85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5052" y="3204"/>
                    <a:ext cx="0" cy="112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7498" name="Group 110"/>
                <p:cNvGrpSpPr>
                  <a:grpSpLocks/>
                </p:cNvGrpSpPr>
                <p:nvPr/>
              </p:nvGrpSpPr>
              <p:grpSpPr bwMode="auto">
                <a:xfrm>
                  <a:off x="5076" y="3204"/>
                  <a:ext cx="0" cy="112"/>
                  <a:chOff x="5076" y="3204"/>
                  <a:chExt cx="0" cy="112"/>
                </a:xfrm>
              </p:grpSpPr>
              <p:sp>
                <p:nvSpPr>
                  <p:cNvPr id="27782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5076" y="3204"/>
                    <a:ext cx="0" cy="104"/>
                  </a:xfrm>
                  <a:prstGeom prst="rect">
                    <a:avLst/>
                  </a:prstGeom>
                  <a:solidFill>
                    <a:srgbClr val="404040"/>
                  </a:solidFill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83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5076" y="3204"/>
                    <a:ext cx="0" cy="112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7499" name="Group 113"/>
                <p:cNvGrpSpPr>
                  <a:grpSpLocks/>
                </p:cNvGrpSpPr>
                <p:nvPr/>
              </p:nvGrpSpPr>
              <p:grpSpPr bwMode="auto">
                <a:xfrm>
                  <a:off x="5096" y="3200"/>
                  <a:ext cx="8" cy="120"/>
                  <a:chOff x="5096" y="3200"/>
                  <a:chExt cx="8" cy="120"/>
                </a:xfrm>
              </p:grpSpPr>
              <p:sp>
                <p:nvSpPr>
                  <p:cNvPr id="27780" name="Freeform 114"/>
                  <p:cNvSpPr>
                    <a:spLocks/>
                  </p:cNvSpPr>
                  <p:nvPr/>
                </p:nvSpPr>
                <p:spPr bwMode="auto">
                  <a:xfrm>
                    <a:off x="5096" y="3200"/>
                    <a:ext cx="8" cy="112"/>
                  </a:xfrm>
                  <a:custGeom>
                    <a:avLst/>
                    <a:gdLst>
                      <a:gd name="T0" fmla="*/ 8 w 8"/>
                      <a:gd name="T1" fmla="*/ 0 h 112"/>
                      <a:gd name="T2" fmla="*/ 0 w 8"/>
                      <a:gd name="T3" fmla="*/ 0 h 112"/>
                      <a:gd name="T4" fmla="*/ 0 w 8"/>
                      <a:gd name="T5" fmla="*/ 112 h 112"/>
                      <a:gd name="T6" fmla="*/ 8 w 8"/>
                      <a:gd name="T7" fmla="*/ 104 h 112"/>
                      <a:gd name="T8" fmla="*/ 8 w 8"/>
                      <a:gd name="T9" fmla="*/ 0 h 1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12"/>
                      <a:gd name="T17" fmla="*/ 8 w 8"/>
                      <a:gd name="T18" fmla="*/ 112 h 1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12">
                        <a:moveTo>
                          <a:pt x="8" y="0"/>
                        </a:moveTo>
                        <a:lnTo>
                          <a:pt x="0" y="0"/>
                        </a:lnTo>
                        <a:lnTo>
                          <a:pt x="0" y="112"/>
                        </a:lnTo>
                        <a:lnTo>
                          <a:pt x="8" y="104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781" name="Freeform 115"/>
                  <p:cNvSpPr>
                    <a:spLocks/>
                  </p:cNvSpPr>
                  <p:nvPr/>
                </p:nvSpPr>
                <p:spPr bwMode="auto">
                  <a:xfrm>
                    <a:off x="5096" y="3200"/>
                    <a:ext cx="8" cy="120"/>
                  </a:xfrm>
                  <a:custGeom>
                    <a:avLst/>
                    <a:gdLst>
                      <a:gd name="T0" fmla="*/ 8 w 8"/>
                      <a:gd name="T1" fmla="*/ 0 h 120"/>
                      <a:gd name="T2" fmla="*/ 0 w 8"/>
                      <a:gd name="T3" fmla="*/ 0 h 120"/>
                      <a:gd name="T4" fmla="*/ 0 w 8"/>
                      <a:gd name="T5" fmla="*/ 120 h 120"/>
                      <a:gd name="T6" fmla="*/ 8 w 8"/>
                      <a:gd name="T7" fmla="*/ 112 h 120"/>
                      <a:gd name="T8" fmla="*/ 8 w 8"/>
                      <a:gd name="T9" fmla="*/ 0 h 1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20"/>
                      <a:gd name="T17" fmla="*/ 8 w 8"/>
                      <a:gd name="T18" fmla="*/ 120 h 1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20">
                        <a:moveTo>
                          <a:pt x="8" y="0"/>
                        </a:moveTo>
                        <a:lnTo>
                          <a:pt x="0" y="0"/>
                        </a:lnTo>
                        <a:lnTo>
                          <a:pt x="0" y="120"/>
                        </a:lnTo>
                        <a:lnTo>
                          <a:pt x="8" y="112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7500" name="Group 116"/>
                <p:cNvGrpSpPr>
                  <a:grpSpLocks/>
                </p:cNvGrpSpPr>
                <p:nvPr/>
              </p:nvGrpSpPr>
              <p:grpSpPr bwMode="auto">
                <a:xfrm>
                  <a:off x="5128" y="3352"/>
                  <a:ext cx="8" cy="24"/>
                  <a:chOff x="5128" y="3352"/>
                  <a:chExt cx="8" cy="24"/>
                </a:xfrm>
              </p:grpSpPr>
              <p:sp>
                <p:nvSpPr>
                  <p:cNvPr id="27778" name="Freeform 117"/>
                  <p:cNvSpPr>
                    <a:spLocks/>
                  </p:cNvSpPr>
                  <p:nvPr/>
                </p:nvSpPr>
                <p:spPr bwMode="auto">
                  <a:xfrm>
                    <a:off x="5128" y="3352"/>
                    <a:ext cx="8" cy="24"/>
                  </a:xfrm>
                  <a:custGeom>
                    <a:avLst/>
                    <a:gdLst>
                      <a:gd name="T0" fmla="*/ 0 w 8"/>
                      <a:gd name="T1" fmla="*/ 0 h 24"/>
                      <a:gd name="T2" fmla="*/ 8 w 8"/>
                      <a:gd name="T3" fmla="*/ 8 h 24"/>
                      <a:gd name="T4" fmla="*/ 8 w 8"/>
                      <a:gd name="T5" fmla="*/ 24 h 24"/>
                      <a:gd name="T6" fmla="*/ 0 w 8"/>
                      <a:gd name="T7" fmla="*/ 24 h 2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"/>
                      <a:gd name="T13" fmla="*/ 0 h 24"/>
                      <a:gd name="T14" fmla="*/ 8 w 8"/>
                      <a:gd name="T15" fmla="*/ 24 h 2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" h="24">
                        <a:moveTo>
                          <a:pt x="0" y="0"/>
                        </a:moveTo>
                        <a:lnTo>
                          <a:pt x="8" y="8"/>
                        </a:lnTo>
                        <a:lnTo>
                          <a:pt x="8" y="24"/>
                        </a:lnTo>
                        <a:lnTo>
                          <a:pt x="0" y="24"/>
                        </a:lnTo>
                      </a:path>
                    </a:pathLst>
                  </a:cu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779" name="Freeform 118"/>
                  <p:cNvSpPr>
                    <a:spLocks/>
                  </p:cNvSpPr>
                  <p:nvPr/>
                </p:nvSpPr>
                <p:spPr bwMode="auto">
                  <a:xfrm>
                    <a:off x="5128" y="3352"/>
                    <a:ext cx="8" cy="24"/>
                  </a:xfrm>
                  <a:custGeom>
                    <a:avLst/>
                    <a:gdLst>
                      <a:gd name="T0" fmla="*/ 0 w 8"/>
                      <a:gd name="T1" fmla="*/ 0 h 24"/>
                      <a:gd name="T2" fmla="*/ 8 w 8"/>
                      <a:gd name="T3" fmla="*/ 8 h 24"/>
                      <a:gd name="T4" fmla="*/ 8 w 8"/>
                      <a:gd name="T5" fmla="*/ 24 h 24"/>
                      <a:gd name="T6" fmla="*/ 0 w 8"/>
                      <a:gd name="T7" fmla="*/ 24 h 2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"/>
                      <a:gd name="T13" fmla="*/ 0 h 24"/>
                      <a:gd name="T14" fmla="*/ 8 w 8"/>
                      <a:gd name="T15" fmla="*/ 24 h 2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" h="24">
                        <a:moveTo>
                          <a:pt x="0" y="0"/>
                        </a:moveTo>
                        <a:lnTo>
                          <a:pt x="8" y="8"/>
                        </a:lnTo>
                        <a:lnTo>
                          <a:pt x="8" y="24"/>
                        </a:lnTo>
                        <a:lnTo>
                          <a:pt x="0" y="24"/>
                        </a:lnTo>
                      </a:path>
                    </a:pathLst>
                  </a:cu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7501" name="Group 119"/>
                <p:cNvGrpSpPr>
                  <a:grpSpLocks/>
                </p:cNvGrpSpPr>
                <p:nvPr/>
              </p:nvGrpSpPr>
              <p:grpSpPr bwMode="auto">
                <a:xfrm>
                  <a:off x="4880" y="3096"/>
                  <a:ext cx="8" cy="336"/>
                  <a:chOff x="4880" y="3096"/>
                  <a:chExt cx="8" cy="336"/>
                </a:xfrm>
              </p:grpSpPr>
              <p:sp>
                <p:nvSpPr>
                  <p:cNvPr id="27770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4880" y="3344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71" name="Oval 121"/>
                  <p:cNvSpPr>
                    <a:spLocks noChangeArrowheads="1"/>
                  </p:cNvSpPr>
                  <p:nvPr/>
                </p:nvSpPr>
                <p:spPr bwMode="auto">
                  <a:xfrm>
                    <a:off x="4880" y="3392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72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4880" y="3408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73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4880" y="3424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74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4880" y="3168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75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4880" y="3128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76" name="Oval 126"/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108"/>
                    <a:ext cx="0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77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4880" y="3096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7502" name="Group 128"/>
                <p:cNvGrpSpPr>
                  <a:grpSpLocks/>
                </p:cNvGrpSpPr>
                <p:nvPr/>
              </p:nvGrpSpPr>
              <p:grpSpPr bwMode="auto">
                <a:xfrm>
                  <a:off x="5152" y="3088"/>
                  <a:ext cx="8" cy="296"/>
                  <a:chOff x="5152" y="3088"/>
                  <a:chExt cx="8" cy="296"/>
                </a:xfrm>
              </p:grpSpPr>
              <p:sp>
                <p:nvSpPr>
                  <p:cNvPr id="27763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5152" y="3312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64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5152" y="3352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65" name="Oval 131"/>
                  <p:cNvSpPr>
                    <a:spLocks noChangeArrowheads="1"/>
                  </p:cNvSpPr>
                  <p:nvPr/>
                </p:nvSpPr>
                <p:spPr bwMode="auto">
                  <a:xfrm>
                    <a:off x="5152" y="3376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66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5152" y="3152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67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5152" y="3120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68" name="Oval 134"/>
                  <p:cNvSpPr>
                    <a:spLocks noChangeArrowheads="1"/>
                  </p:cNvSpPr>
                  <p:nvPr/>
                </p:nvSpPr>
                <p:spPr bwMode="auto">
                  <a:xfrm>
                    <a:off x="5152" y="3104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69" name="Oval 135"/>
                  <p:cNvSpPr>
                    <a:spLocks noChangeArrowheads="1"/>
                  </p:cNvSpPr>
                  <p:nvPr/>
                </p:nvSpPr>
                <p:spPr bwMode="auto">
                  <a:xfrm>
                    <a:off x="5152" y="3088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7503" name="Group 136"/>
                <p:cNvGrpSpPr>
                  <a:grpSpLocks/>
                </p:cNvGrpSpPr>
                <p:nvPr/>
              </p:nvGrpSpPr>
              <p:grpSpPr bwMode="auto">
                <a:xfrm>
                  <a:off x="4896" y="3152"/>
                  <a:ext cx="16" cy="40"/>
                  <a:chOff x="4896" y="3152"/>
                  <a:chExt cx="16" cy="40"/>
                </a:xfrm>
              </p:grpSpPr>
              <p:grpSp>
                <p:nvGrpSpPr>
                  <p:cNvPr id="27757" name="Group 137"/>
                  <p:cNvGrpSpPr>
                    <a:grpSpLocks/>
                  </p:cNvGrpSpPr>
                  <p:nvPr/>
                </p:nvGrpSpPr>
                <p:grpSpPr bwMode="auto">
                  <a:xfrm>
                    <a:off x="4900" y="3164"/>
                    <a:ext cx="0" cy="16"/>
                    <a:chOff x="4900" y="3164"/>
                    <a:chExt cx="0" cy="16"/>
                  </a:xfrm>
                </p:grpSpPr>
                <p:sp>
                  <p:nvSpPr>
                    <p:cNvPr id="27761" name="Rectangle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00" y="3164"/>
                      <a:ext cx="0" cy="16"/>
                    </a:xfrm>
                    <a:prstGeom prst="rect">
                      <a:avLst/>
                    </a:prstGeom>
                    <a:solidFill>
                      <a:srgbClr val="666666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/>
                      <a:endParaRPr lang="en-US">
                        <a:latin typeface="Constantia" pitchFamily="18" charset="0"/>
                      </a:endParaRPr>
                    </a:p>
                  </p:txBody>
                </p:sp>
                <p:sp>
                  <p:nvSpPr>
                    <p:cNvPr id="27762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00" y="3164"/>
                      <a:ext cx="0" cy="16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 eaLnBrk="0" hangingPunct="0"/>
                      <a:endParaRPr lang="en-US">
                        <a:latin typeface="Constantia" pitchFamily="18" charset="0"/>
                      </a:endParaRPr>
                    </a:p>
                  </p:txBody>
                </p:sp>
              </p:grpSp>
              <p:grpSp>
                <p:nvGrpSpPr>
                  <p:cNvPr id="27758" name="Group 140"/>
                  <p:cNvGrpSpPr>
                    <a:grpSpLocks/>
                  </p:cNvGrpSpPr>
                  <p:nvPr/>
                </p:nvGrpSpPr>
                <p:grpSpPr bwMode="auto">
                  <a:xfrm>
                    <a:off x="4896" y="3152"/>
                    <a:ext cx="16" cy="40"/>
                    <a:chOff x="4896" y="3152"/>
                    <a:chExt cx="16" cy="40"/>
                  </a:xfrm>
                </p:grpSpPr>
                <p:sp>
                  <p:nvSpPr>
                    <p:cNvPr id="27759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4896" y="3152"/>
                      <a:ext cx="8" cy="32"/>
                    </a:xfrm>
                    <a:custGeom>
                      <a:avLst/>
                      <a:gdLst>
                        <a:gd name="T0" fmla="*/ 0 w 8"/>
                        <a:gd name="T1" fmla="*/ 0 h 32"/>
                        <a:gd name="T2" fmla="*/ 0 w 8"/>
                        <a:gd name="T3" fmla="*/ 8 h 32"/>
                        <a:gd name="T4" fmla="*/ 0 w 8"/>
                        <a:gd name="T5" fmla="*/ 32 h 32"/>
                        <a:gd name="T6" fmla="*/ 8 w 8"/>
                        <a:gd name="T7" fmla="*/ 32 h 32"/>
                        <a:gd name="T8" fmla="*/ 8 w 8"/>
                        <a:gd name="T9" fmla="*/ 8 h 32"/>
                        <a:gd name="T10" fmla="*/ 8 w 8"/>
                        <a:gd name="T11" fmla="*/ 32 h 32"/>
                        <a:gd name="T12" fmla="*/ 8 w 8"/>
                        <a:gd name="T13" fmla="*/ 32 h 32"/>
                        <a:gd name="T14" fmla="*/ 8 w 8"/>
                        <a:gd name="T15" fmla="*/ 8 h 32"/>
                        <a:gd name="T16" fmla="*/ 8 w 8"/>
                        <a:gd name="T17" fmla="*/ 8 h 32"/>
                        <a:gd name="T18" fmla="*/ 8 w 8"/>
                        <a:gd name="T19" fmla="*/ 0 h 32"/>
                        <a:gd name="T20" fmla="*/ 0 w 8"/>
                        <a:gd name="T21" fmla="*/ 0 h 32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8"/>
                        <a:gd name="T34" fmla="*/ 0 h 32"/>
                        <a:gd name="T35" fmla="*/ 8 w 8"/>
                        <a:gd name="T36" fmla="*/ 32 h 32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8" h="32">
                          <a:moveTo>
                            <a:pt x="0" y="0"/>
                          </a:moveTo>
                          <a:lnTo>
                            <a:pt x="0" y="8"/>
                          </a:lnTo>
                          <a:lnTo>
                            <a:pt x="0" y="32"/>
                          </a:lnTo>
                          <a:lnTo>
                            <a:pt x="8" y="32"/>
                          </a:lnTo>
                          <a:lnTo>
                            <a:pt x="8" y="8"/>
                          </a:lnTo>
                          <a:lnTo>
                            <a:pt x="8" y="32"/>
                          </a:lnTo>
                          <a:lnTo>
                            <a:pt x="8" y="8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6E6E6"/>
                    </a:solidFill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7760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4896" y="3152"/>
                      <a:ext cx="16" cy="40"/>
                    </a:xfrm>
                    <a:custGeom>
                      <a:avLst/>
                      <a:gdLst>
                        <a:gd name="T0" fmla="*/ 0 w 16"/>
                        <a:gd name="T1" fmla="*/ 0 h 40"/>
                        <a:gd name="T2" fmla="*/ 0 w 16"/>
                        <a:gd name="T3" fmla="*/ 8 h 40"/>
                        <a:gd name="T4" fmla="*/ 0 w 16"/>
                        <a:gd name="T5" fmla="*/ 40 h 40"/>
                        <a:gd name="T6" fmla="*/ 8 w 16"/>
                        <a:gd name="T7" fmla="*/ 40 h 40"/>
                        <a:gd name="T8" fmla="*/ 8 w 16"/>
                        <a:gd name="T9" fmla="*/ 16 h 40"/>
                        <a:gd name="T10" fmla="*/ 8 w 16"/>
                        <a:gd name="T11" fmla="*/ 40 h 40"/>
                        <a:gd name="T12" fmla="*/ 16 w 16"/>
                        <a:gd name="T13" fmla="*/ 40 h 40"/>
                        <a:gd name="T14" fmla="*/ 16 w 16"/>
                        <a:gd name="T15" fmla="*/ 8 h 40"/>
                        <a:gd name="T16" fmla="*/ 8 w 16"/>
                        <a:gd name="T17" fmla="*/ 8 h 40"/>
                        <a:gd name="T18" fmla="*/ 8 w 16"/>
                        <a:gd name="T19" fmla="*/ 0 h 40"/>
                        <a:gd name="T20" fmla="*/ 0 w 16"/>
                        <a:gd name="T21" fmla="*/ 0 h 4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6"/>
                        <a:gd name="T34" fmla="*/ 0 h 40"/>
                        <a:gd name="T35" fmla="*/ 16 w 16"/>
                        <a:gd name="T36" fmla="*/ 40 h 4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6" h="40">
                          <a:moveTo>
                            <a:pt x="0" y="0"/>
                          </a:moveTo>
                          <a:lnTo>
                            <a:pt x="0" y="8"/>
                          </a:lnTo>
                          <a:lnTo>
                            <a:pt x="0" y="40"/>
                          </a:lnTo>
                          <a:lnTo>
                            <a:pt x="8" y="40"/>
                          </a:lnTo>
                          <a:lnTo>
                            <a:pt x="8" y="16"/>
                          </a:lnTo>
                          <a:lnTo>
                            <a:pt x="8" y="40"/>
                          </a:lnTo>
                          <a:lnTo>
                            <a:pt x="16" y="40"/>
                          </a:lnTo>
                          <a:lnTo>
                            <a:pt x="16" y="8"/>
                          </a:lnTo>
                          <a:lnTo>
                            <a:pt x="8" y="8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</p:grpSp>
            <p:grpSp>
              <p:nvGrpSpPr>
                <p:cNvPr id="27504" name="Group 143"/>
                <p:cNvGrpSpPr>
                  <a:grpSpLocks/>
                </p:cNvGrpSpPr>
                <p:nvPr/>
              </p:nvGrpSpPr>
              <p:grpSpPr bwMode="auto">
                <a:xfrm>
                  <a:off x="4920" y="3128"/>
                  <a:ext cx="8" cy="80"/>
                  <a:chOff x="4920" y="3128"/>
                  <a:chExt cx="8" cy="80"/>
                </a:xfrm>
              </p:grpSpPr>
              <p:sp>
                <p:nvSpPr>
                  <p:cNvPr id="27743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4920" y="3128"/>
                    <a:ext cx="8" cy="80"/>
                  </a:xfrm>
                  <a:prstGeom prst="rect">
                    <a:avLst/>
                  </a:pr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44" name="Freeform 145"/>
                  <p:cNvSpPr>
                    <a:spLocks/>
                  </p:cNvSpPr>
                  <p:nvPr/>
                </p:nvSpPr>
                <p:spPr bwMode="auto">
                  <a:xfrm>
                    <a:off x="4920" y="3128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745" name="Freeform 146"/>
                  <p:cNvSpPr>
                    <a:spLocks/>
                  </p:cNvSpPr>
                  <p:nvPr/>
                </p:nvSpPr>
                <p:spPr bwMode="auto">
                  <a:xfrm>
                    <a:off x="4920" y="3136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746" name="Rectangle 147"/>
                  <p:cNvSpPr>
                    <a:spLocks noChangeArrowheads="1"/>
                  </p:cNvSpPr>
                  <p:nvPr/>
                </p:nvSpPr>
                <p:spPr bwMode="auto">
                  <a:xfrm>
                    <a:off x="4920" y="3136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47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4920" y="3144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48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4920" y="3152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49" name="Freeform 150"/>
                  <p:cNvSpPr>
                    <a:spLocks/>
                  </p:cNvSpPr>
                  <p:nvPr/>
                </p:nvSpPr>
                <p:spPr bwMode="auto">
                  <a:xfrm>
                    <a:off x="4920" y="3160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750" name="Freeform 151"/>
                  <p:cNvSpPr>
                    <a:spLocks/>
                  </p:cNvSpPr>
                  <p:nvPr/>
                </p:nvSpPr>
                <p:spPr bwMode="auto">
                  <a:xfrm>
                    <a:off x="4920" y="3168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751" name="Freeform 152"/>
                  <p:cNvSpPr>
                    <a:spLocks/>
                  </p:cNvSpPr>
                  <p:nvPr/>
                </p:nvSpPr>
                <p:spPr bwMode="auto">
                  <a:xfrm>
                    <a:off x="4920" y="3176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752" name="Freeform 153"/>
                  <p:cNvSpPr>
                    <a:spLocks/>
                  </p:cNvSpPr>
                  <p:nvPr/>
                </p:nvSpPr>
                <p:spPr bwMode="auto">
                  <a:xfrm>
                    <a:off x="4920" y="3184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753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4920" y="3184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54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4920" y="3192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55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4920" y="3200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56" name="Freeform 157"/>
                  <p:cNvSpPr>
                    <a:spLocks/>
                  </p:cNvSpPr>
                  <p:nvPr/>
                </p:nvSpPr>
                <p:spPr bwMode="auto">
                  <a:xfrm>
                    <a:off x="4920" y="3200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7505" name="Group 158"/>
                <p:cNvGrpSpPr>
                  <a:grpSpLocks/>
                </p:cNvGrpSpPr>
                <p:nvPr/>
              </p:nvGrpSpPr>
              <p:grpSpPr bwMode="auto">
                <a:xfrm>
                  <a:off x="4944" y="3128"/>
                  <a:ext cx="8" cy="80"/>
                  <a:chOff x="4944" y="3128"/>
                  <a:chExt cx="8" cy="80"/>
                </a:xfrm>
              </p:grpSpPr>
              <p:sp>
                <p:nvSpPr>
                  <p:cNvPr id="27729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128"/>
                    <a:ext cx="8" cy="80"/>
                  </a:xfrm>
                  <a:prstGeom prst="rect">
                    <a:avLst/>
                  </a:pr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30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128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31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128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32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136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33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144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34" name="Freeform 164"/>
                  <p:cNvSpPr>
                    <a:spLocks/>
                  </p:cNvSpPr>
                  <p:nvPr/>
                </p:nvSpPr>
                <p:spPr bwMode="auto">
                  <a:xfrm>
                    <a:off x="4944" y="3152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735" name="Freeform 165"/>
                  <p:cNvSpPr>
                    <a:spLocks/>
                  </p:cNvSpPr>
                  <p:nvPr/>
                </p:nvSpPr>
                <p:spPr bwMode="auto">
                  <a:xfrm>
                    <a:off x="4944" y="3160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736" name="Freeform 166"/>
                  <p:cNvSpPr>
                    <a:spLocks/>
                  </p:cNvSpPr>
                  <p:nvPr/>
                </p:nvSpPr>
                <p:spPr bwMode="auto">
                  <a:xfrm>
                    <a:off x="4944" y="3168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737" name="Freeform 167"/>
                  <p:cNvSpPr>
                    <a:spLocks/>
                  </p:cNvSpPr>
                  <p:nvPr/>
                </p:nvSpPr>
                <p:spPr bwMode="auto">
                  <a:xfrm>
                    <a:off x="4944" y="3176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738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176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39" name="Rectangle 169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184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40" name="Rectangle 170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192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41" name="Rectangle 171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200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42" name="Freeform 172"/>
                  <p:cNvSpPr>
                    <a:spLocks/>
                  </p:cNvSpPr>
                  <p:nvPr/>
                </p:nvSpPr>
                <p:spPr bwMode="auto">
                  <a:xfrm>
                    <a:off x="4944" y="3200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7506" name="Group 173"/>
                <p:cNvGrpSpPr>
                  <a:grpSpLocks/>
                </p:cNvGrpSpPr>
                <p:nvPr/>
              </p:nvGrpSpPr>
              <p:grpSpPr bwMode="auto">
                <a:xfrm>
                  <a:off x="4960" y="3128"/>
                  <a:ext cx="1" cy="64"/>
                  <a:chOff x="4960" y="3128"/>
                  <a:chExt cx="1" cy="64"/>
                </a:xfrm>
              </p:grpSpPr>
              <p:sp>
                <p:nvSpPr>
                  <p:cNvPr id="27722" name="Freeform 174"/>
                  <p:cNvSpPr>
                    <a:spLocks/>
                  </p:cNvSpPr>
                  <p:nvPr/>
                </p:nvSpPr>
                <p:spPr bwMode="auto">
                  <a:xfrm>
                    <a:off x="4960" y="3128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8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"/>
                      <a:gd name="T11" fmla="*/ 1 w 1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723" name="Freeform 175"/>
                  <p:cNvSpPr>
                    <a:spLocks/>
                  </p:cNvSpPr>
                  <p:nvPr/>
                </p:nvSpPr>
                <p:spPr bwMode="auto">
                  <a:xfrm>
                    <a:off x="4960" y="3128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8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"/>
                      <a:gd name="T11" fmla="*/ 1 w 1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724" name="Freeform 176"/>
                  <p:cNvSpPr>
                    <a:spLocks/>
                  </p:cNvSpPr>
                  <p:nvPr/>
                </p:nvSpPr>
                <p:spPr bwMode="auto">
                  <a:xfrm>
                    <a:off x="4960" y="3136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8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"/>
                      <a:gd name="T11" fmla="*/ 1 w 1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725" name="Freeform 177"/>
                  <p:cNvSpPr>
                    <a:spLocks/>
                  </p:cNvSpPr>
                  <p:nvPr/>
                </p:nvSpPr>
                <p:spPr bwMode="auto">
                  <a:xfrm>
                    <a:off x="4960" y="3160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8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"/>
                      <a:gd name="T11" fmla="*/ 1 w 1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726" name="Freeform 178"/>
                  <p:cNvSpPr>
                    <a:spLocks/>
                  </p:cNvSpPr>
                  <p:nvPr/>
                </p:nvSpPr>
                <p:spPr bwMode="auto">
                  <a:xfrm>
                    <a:off x="4960" y="3168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8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"/>
                      <a:gd name="T11" fmla="*/ 1 w 1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727" name="Freeform 179"/>
                  <p:cNvSpPr>
                    <a:spLocks/>
                  </p:cNvSpPr>
                  <p:nvPr/>
                </p:nvSpPr>
                <p:spPr bwMode="auto">
                  <a:xfrm>
                    <a:off x="4960" y="3176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8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"/>
                      <a:gd name="T11" fmla="*/ 1 w 1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728" name="Freeform 180"/>
                  <p:cNvSpPr>
                    <a:spLocks/>
                  </p:cNvSpPr>
                  <p:nvPr/>
                </p:nvSpPr>
                <p:spPr bwMode="auto">
                  <a:xfrm>
                    <a:off x="4960" y="3184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8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"/>
                      <a:gd name="T11" fmla="*/ 1 w 1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7507" name="Group 181"/>
                <p:cNvGrpSpPr>
                  <a:grpSpLocks/>
                </p:cNvGrpSpPr>
                <p:nvPr/>
              </p:nvGrpSpPr>
              <p:grpSpPr bwMode="auto">
                <a:xfrm>
                  <a:off x="4976" y="3128"/>
                  <a:ext cx="8" cy="80"/>
                  <a:chOff x="4976" y="3128"/>
                  <a:chExt cx="8" cy="80"/>
                </a:xfrm>
              </p:grpSpPr>
              <p:sp>
                <p:nvSpPr>
                  <p:cNvPr id="27708" name="Rectangle 182"/>
                  <p:cNvSpPr>
                    <a:spLocks noChangeArrowheads="1"/>
                  </p:cNvSpPr>
                  <p:nvPr/>
                </p:nvSpPr>
                <p:spPr bwMode="auto">
                  <a:xfrm>
                    <a:off x="4976" y="3128"/>
                    <a:ext cx="8" cy="80"/>
                  </a:xfrm>
                  <a:prstGeom prst="rect">
                    <a:avLst/>
                  </a:pr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09" name="Rectangle 183"/>
                  <p:cNvSpPr>
                    <a:spLocks noChangeArrowheads="1"/>
                  </p:cNvSpPr>
                  <p:nvPr/>
                </p:nvSpPr>
                <p:spPr bwMode="auto">
                  <a:xfrm>
                    <a:off x="4976" y="3128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10" name="Rectangle 184"/>
                  <p:cNvSpPr>
                    <a:spLocks noChangeArrowheads="1"/>
                  </p:cNvSpPr>
                  <p:nvPr/>
                </p:nvSpPr>
                <p:spPr bwMode="auto">
                  <a:xfrm>
                    <a:off x="4976" y="3128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11" name="Freeform 185"/>
                  <p:cNvSpPr>
                    <a:spLocks/>
                  </p:cNvSpPr>
                  <p:nvPr/>
                </p:nvSpPr>
                <p:spPr bwMode="auto">
                  <a:xfrm>
                    <a:off x="4976" y="3136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712" name="Freeform 186"/>
                  <p:cNvSpPr>
                    <a:spLocks/>
                  </p:cNvSpPr>
                  <p:nvPr/>
                </p:nvSpPr>
                <p:spPr bwMode="auto">
                  <a:xfrm>
                    <a:off x="4976" y="3144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713" name="Freeform 187"/>
                  <p:cNvSpPr>
                    <a:spLocks/>
                  </p:cNvSpPr>
                  <p:nvPr/>
                </p:nvSpPr>
                <p:spPr bwMode="auto">
                  <a:xfrm>
                    <a:off x="4976" y="3152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714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4976" y="3152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15" name="Rectangle 189"/>
                  <p:cNvSpPr>
                    <a:spLocks noChangeArrowheads="1"/>
                  </p:cNvSpPr>
                  <p:nvPr/>
                </p:nvSpPr>
                <p:spPr bwMode="auto">
                  <a:xfrm>
                    <a:off x="4976" y="3160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16" name="Rectangle 190"/>
                  <p:cNvSpPr>
                    <a:spLocks noChangeArrowheads="1"/>
                  </p:cNvSpPr>
                  <p:nvPr/>
                </p:nvSpPr>
                <p:spPr bwMode="auto">
                  <a:xfrm>
                    <a:off x="4976" y="3168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17" name="Rectangle 191"/>
                  <p:cNvSpPr>
                    <a:spLocks noChangeArrowheads="1"/>
                  </p:cNvSpPr>
                  <p:nvPr/>
                </p:nvSpPr>
                <p:spPr bwMode="auto">
                  <a:xfrm>
                    <a:off x="4976" y="3176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18" name="Rectangle 192"/>
                  <p:cNvSpPr>
                    <a:spLocks noChangeArrowheads="1"/>
                  </p:cNvSpPr>
                  <p:nvPr/>
                </p:nvSpPr>
                <p:spPr bwMode="auto">
                  <a:xfrm>
                    <a:off x="4976" y="3184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19" name="Freeform 193"/>
                  <p:cNvSpPr>
                    <a:spLocks/>
                  </p:cNvSpPr>
                  <p:nvPr/>
                </p:nvSpPr>
                <p:spPr bwMode="auto">
                  <a:xfrm>
                    <a:off x="4976" y="3192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720" name="Freeform 194"/>
                  <p:cNvSpPr>
                    <a:spLocks/>
                  </p:cNvSpPr>
                  <p:nvPr/>
                </p:nvSpPr>
                <p:spPr bwMode="auto">
                  <a:xfrm>
                    <a:off x="4976" y="3200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721" name="Freeform 195"/>
                  <p:cNvSpPr>
                    <a:spLocks/>
                  </p:cNvSpPr>
                  <p:nvPr/>
                </p:nvSpPr>
                <p:spPr bwMode="auto">
                  <a:xfrm>
                    <a:off x="4976" y="3200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7508" name="Group 196"/>
                <p:cNvGrpSpPr>
                  <a:grpSpLocks/>
                </p:cNvGrpSpPr>
                <p:nvPr/>
              </p:nvGrpSpPr>
              <p:grpSpPr bwMode="auto">
                <a:xfrm>
                  <a:off x="5000" y="3128"/>
                  <a:ext cx="8" cy="80"/>
                  <a:chOff x="5000" y="3128"/>
                  <a:chExt cx="8" cy="80"/>
                </a:xfrm>
              </p:grpSpPr>
              <p:sp>
                <p:nvSpPr>
                  <p:cNvPr id="27694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5000" y="3128"/>
                    <a:ext cx="8" cy="80"/>
                  </a:xfrm>
                  <a:prstGeom prst="rect">
                    <a:avLst/>
                  </a:pr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695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5000" y="3128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696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5000" y="3128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697" name="Freeform 200"/>
                  <p:cNvSpPr>
                    <a:spLocks/>
                  </p:cNvSpPr>
                  <p:nvPr/>
                </p:nvSpPr>
                <p:spPr bwMode="auto">
                  <a:xfrm>
                    <a:off x="5000" y="3136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698" name="Freeform 201"/>
                  <p:cNvSpPr>
                    <a:spLocks/>
                  </p:cNvSpPr>
                  <p:nvPr/>
                </p:nvSpPr>
                <p:spPr bwMode="auto">
                  <a:xfrm>
                    <a:off x="5000" y="3144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699" name="Freeform 202"/>
                  <p:cNvSpPr>
                    <a:spLocks/>
                  </p:cNvSpPr>
                  <p:nvPr/>
                </p:nvSpPr>
                <p:spPr bwMode="auto">
                  <a:xfrm>
                    <a:off x="5000" y="3152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700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5000" y="3152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01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5000" y="3160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02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5000" y="3168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03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5000" y="3176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04" name="Freeform 207"/>
                  <p:cNvSpPr>
                    <a:spLocks/>
                  </p:cNvSpPr>
                  <p:nvPr/>
                </p:nvSpPr>
                <p:spPr bwMode="auto">
                  <a:xfrm>
                    <a:off x="5000" y="3184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705" name="Freeform 208"/>
                  <p:cNvSpPr>
                    <a:spLocks/>
                  </p:cNvSpPr>
                  <p:nvPr/>
                </p:nvSpPr>
                <p:spPr bwMode="auto">
                  <a:xfrm>
                    <a:off x="5000" y="3192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706" name="Freeform 209"/>
                  <p:cNvSpPr>
                    <a:spLocks/>
                  </p:cNvSpPr>
                  <p:nvPr/>
                </p:nvSpPr>
                <p:spPr bwMode="auto">
                  <a:xfrm>
                    <a:off x="5000" y="3200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707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5000" y="3200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7509" name="Group 211"/>
                <p:cNvGrpSpPr>
                  <a:grpSpLocks/>
                </p:cNvGrpSpPr>
                <p:nvPr/>
              </p:nvGrpSpPr>
              <p:grpSpPr bwMode="auto">
                <a:xfrm>
                  <a:off x="5016" y="3136"/>
                  <a:ext cx="1" cy="72"/>
                  <a:chOff x="5016" y="3136"/>
                  <a:chExt cx="1" cy="72"/>
                </a:xfrm>
              </p:grpSpPr>
              <p:sp>
                <p:nvSpPr>
                  <p:cNvPr id="27687" name="Freeform 212"/>
                  <p:cNvSpPr>
                    <a:spLocks/>
                  </p:cNvSpPr>
                  <p:nvPr/>
                </p:nvSpPr>
                <p:spPr bwMode="auto">
                  <a:xfrm>
                    <a:off x="5016" y="3136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8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"/>
                      <a:gd name="T11" fmla="*/ 1 w 1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688" name="Freeform 213"/>
                  <p:cNvSpPr>
                    <a:spLocks/>
                  </p:cNvSpPr>
                  <p:nvPr/>
                </p:nvSpPr>
                <p:spPr bwMode="auto">
                  <a:xfrm>
                    <a:off x="5016" y="3144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8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"/>
                      <a:gd name="T11" fmla="*/ 1 w 1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689" name="Freeform 214"/>
                  <p:cNvSpPr>
                    <a:spLocks/>
                  </p:cNvSpPr>
                  <p:nvPr/>
                </p:nvSpPr>
                <p:spPr bwMode="auto">
                  <a:xfrm>
                    <a:off x="5016" y="3152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8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"/>
                      <a:gd name="T11" fmla="*/ 1 w 1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690" name="Freeform 215"/>
                  <p:cNvSpPr>
                    <a:spLocks/>
                  </p:cNvSpPr>
                  <p:nvPr/>
                </p:nvSpPr>
                <p:spPr bwMode="auto">
                  <a:xfrm>
                    <a:off x="5016" y="3160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8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"/>
                      <a:gd name="T11" fmla="*/ 1 w 1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691" name="Freeform 216"/>
                  <p:cNvSpPr>
                    <a:spLocks/>
                  </p:cNvSpPr>
                  <p:nvPr/>
                </p:nvSpPr>
                <p:spPr bwMode="auto">
                  <a:xfrm>
                    <a:off x="5016" y="3168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8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"/>
                      <a:gd name="T11" fmla="*/ 1 w 1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692" name="Freeform 217"/>
                  <p:cNvSpPr>
                    <a:spLocks/>
                  </p:cNvSpPr>
                  <p:nvPr/>
                </p:nvSpPr>
                <p:spPr bwMode="auto">
                  <a:xfrm>
                    <a:off x="5016" y="3192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8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"/>
                      <a:gd name="T11" fmla="*/ 1 w 1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693" name="Freeform 218"/>
                  <p:cNvSpPr>
                    <a:spLocks/>
                  </p:cNvSpPr>
                  <p:nvPr/>
                </p:nvSpPr>
                <p:spPr bwMode="auto">
                  <a:xfrm>
                    <a:off x="5016" y="3200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8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"/>
                      <a:gd name="T11" fmla="*/ 1 w 1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7510" name="Group 219"/>
                <p:cNvGrpSpPr>
                  <a:grpSpLocks/>
                </p:cNvGrpSpPr>
                <p:nvPr/>
              </p:nvGrpSpPr>
              <p:grpSpPr bwMode="auto">
                <a:xfrm>
                  <a:off x="5032" y="3128"/>
                  <a:ext cx="8" cy="80"/>
                  <a:chOff x="5032" y="3128"/>
                  <a:chExt cx="8" cy="80"/>
                </a:xfrm>
              </p:grpSpPr>
              <p:sp>
                <p:nvSpPr>
                  <p:cNvPr id="27673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5032" y="3128"/>
                    <a:ext cx="8" cy="80"/>
                  </a:xfrm>
                  <a:prstGeom prst="rect">
                    <a:avLst/>
                  </a:pr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674" name="Freeform 221"/>
                  <p:cNvSpPr>
                    <a:spLocks/>
                  </p:cNvSpPr>
                  <p:nvPr/>
                </p:nvSpPr>
                <p:spPr bwMode="auto">
                  <a:xfrm>
                    <a:off x="5032" y="3128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675" name="Freeform 222"/>
                  <p:cNvSpPr>
                    <a:spLocks/>
                  </p:cNvSpPr>
                  <p:nvPr/>
                </p:nvSpPr>
                <p:spPr bwMode="auto">
                  <a:xfrm>
                    <a:off x="5032" y="3128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676" name="Freeform 223"/>
                  <p:cNvSpPr>
                    <a:spLocks/>
                  </p:cNvSpPr>
                  <p:nvPr/>
                </p:nvSpPr>
                <p:spPr bwMode="auto">
                  <a:xfrm>
                    <a:off x="5032" y="3136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677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5032" y="3136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678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5032" y="3144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679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5032" y="3152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680" name="Freeform 227"/>
                  <p:cNvSpPr>
                    <a:spLocks/>
                  </p:cNvSpPr>
                  <p:nvPr/>
                </p:nvSpPr>
                <p:spPr bwMode="auto">
                  <a:xfrm>
                    <a:off x="5032" y="3160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681" name="Freeform 228"/>
                  <p:cNvSpPr>
                    <a:spLocks/>
                  </p:cNvSpPr>
                  <p:nvPr/>
                </p:nvSpPr>
                <p:spPr bwMode="auto">
                  <a:xfrm>
                    <a:off x="5032" y="3168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682" name="Freeform 229"/>
                  <p:cNvSpPr>
                    <a:spLocks/>
                  </p:cNvSpPr>
                  <p:nvPr/>
                </p:nvSpPr>
                <p:spPr bwMode="auto">
                  <a:xfrm>
                    <a:off x="5032" y="3176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683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5032" y="3176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684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5032" y="3184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685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5032" y="3192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686" name="Freeform 233"/>
                  <p:cNvSpPr>
                    <a:spLocks/>
                  </p:cNvSpPr>
                  <p:nvPr/>
                </p:nvSpPr>
                <p:spPr bwMode="auto">
                  <a:xfrm>
                    <a:off x="5032" y="3200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7511" name="Group 234"/>
                <p:cNvGrpSpPr>
                  <a:grpSpLocks/>
                </p:cNvGrpSpPr>
                <p:nvPr/>
              </p:nvGrpSpPr>
              <p:grpSpPr bwMode="auto">
                <a:xfrm>
                  <a:off x="5048" y="3128"/>
                  <a:ext cx="8" cy="80"/>
                  <a:chOff x="5048" y="3128"/>
                  <a:chExt cx="8" cy="80"/>
                </a:xfrm>
              </p:grpSpPr>
              <p:sp>
                <p:nvSpPr>
                  <p:cNvPr id="27659" name="Rectangle 235"/>
                  <p:cNvSpPr>
                    <a:spLocks noChangeArrowheads="1"/>
                  </p:cNvSpPr>
                  <p:nvPr/>
                </p:nvSpPr>
                <p:spPr bwMode="auto">
                  <a:xfrm>
                    <a:off x="5048" y="3128"/>
                    <a:ext cx="8" cy="80"/>
                  </a:xfrm>
                  <a:prstGeom prst="rect">
                    <a:avLst/>
                  </a:pr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660" name="Freeform 236"/>
                  <p:cNvSpPr>
                    <a:spLocks/>
                  </p:cNvSpPr>
                  <p:nvPr/>
                </p:nvSpPr>
                <p:spPr bwMode="auto">
                  <a:xfrm>
                    <a:off x="5048" y="3128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661" name="Freeform 237"/>
                  <p:cNvSpPr>
                    <a:spLocks/>
                  </p:cNvSpPr>
                  <p:nvPr/>
                </p:nvSpPr>
                <p:spPr bwMode="auto">
                  <a:xfrm>
                    <a:off x="5048" y="3128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662" name="Rectangle 238"/>
                  <p:cNvSpPr>
                    <a:spLocks noChangeArrowheads="1"/>
                  </p:cNvSpPr>
                  <p:nvPr/>
                </p:nvSpPr>
                <p:spPr bwMode="auto">
                  <a:xfrm>
                    <a:off x="5048" y="3128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663" name="Rectangle 239"/>
                  <p:cNvSpPr>
                    <a:spLocks noChangeArrowheads="1"/>
                  </p:cNvSpPr>
                  <p:nvPr/>
                </p:nvSpPr>
                <p:spPr bwMode="auto">
                  <a:xfrm>
                    <a:off x="5048" y="3136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664" name="Rectangle 240"/>
                  <p:cNvSpPr>
                    <a:spLocks noChangeArrowheads="1"/>
                  </p:cNvSpPr>
                  <p:nvPr/>
                </p:nvSpPr>
                <p:spPr bwMode="auto">
                  <a:xfrm>
                    <a:off x="5048" y="3144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665" name="Freeform 241"/>
                  <p:cNvSpPr>
                    <a:spLocks/>
                  </p:cNvSpPr>
                  <p:nvPr/>
                </p:nvSpPr>
                <p:spPr bwMode="auto">
                  <a:xfrm>
                    <a:off x="5048" y="3152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666" name="Freeform 242"/>
                  <p:cNvSpPr>
                    <a:spLocks/>
                  </p:cNvSpPr>
                  <p:nvPr/>
                </p:nvSpPr>
                <p:spPr bwMode="auto">
                  <a:xfrm>
                    <a:off x="5048" y="3160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667" name="Freeform 243"/>
                  <p:cNvSpPr>
                    <a:spLocks/>
                  </p:cNvSpPr>
                  <p:nvPr/>
                </p:nvSpPr>
                <p:spPr bwMode="auto">
                  <a:xfrm>
                    <a:off x="5048" y="3168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668" name="Rectangle 244"/>
                  <p:cNvSpPr>
                    <a:spLocks noChangeArrowheads="1"/>
                  </p:cNvSpPr>
                  <p:nvPr/>
                </p:nvSpPr>
                <p:spPr bwMode="auto">
                  <a:xfrm>
                    <a:off x="5048" y="3168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669" name="Rectangle 245"/>
                  <p:cNvSpPr>
                    <a:spLocks noChangeArrowheads="1"/>
                  </p:cNvSpPr>
                  <p:nvPr/>
                </p:nvSpPr>
                <p:spPr bwMode="auto">
                  <a:xfrm>
                    <a:off x="5048" y="3176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670" name="Rectangle 246"/>
                  <p:cNvSpPr>
                    <a:spLocks noChangeArrowheads="1"/>
                  </p:cNvSpPr>
                  <p:nvPr/>
                </p:nvSpPr>
                <p:spPr bwMode="auto">
                  <a:xfrm>
                    <a:off x="5048" y="3184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671" name="Freeform 247"/>
                  <p:cNvSpPr>
                    <a:spLocks/>
                  </p:cNvSpPr>
                  <p:nvPr/>
                </p:nvSpPr>
                <p:spPr bwMode="auto">
                  <a:xfrm>
                    <a:off x="5048" y="3192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672" name="Freeform 248"/>
                  <p:cNvSpPr>
                    <a:spLocks/>
                  </p:cNvSpPr>
                  <p:nvPr/>
                </p:nvSpPr>
                <p:spPr bwMode="auto">
                  <a:xfrm>
                    <a:off x="5048" y="3200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7512" name="Group 249"/>
                <p:cNvGrpSpPr>
                  <a:grpSpLocks/>
                </p:cNvGrpSpPr>
                <p:nvPr/>
              </p:nvGrpSpPr>
              <p:grpSpPr bwMode="auto">
                <a:xfrm>
                  <a:off x="5080" y="3120"/>
                  <a:ext cx="8" cy="81"/>
                  <a:chOff x="5080" y="3120"/>
                  <a:chExt cx="8" cy="81"/>
                </a:xfrm>
              </p:grpSpPr>
              <p:sp>
                <p:nvSpPr>
                  <p:cNvPr id="27645" name="Rectangle 250"/>
                  <p:cNvSpPr>
                    <a:spLocks noChangeArrowheads="1"/>
                  </p:cNvSpPr>
                  <p:nvPr/>
                </p:nvSpPr>
                <p:spPr bwMode="auto">
                  <a:xfrm>
                    <a:off x="5080" y="3120"/>
                    <a:ext cx="8" cy="80"/>
                  </a:xfrm>
                  <a:prstGeom prst="rect">
                    <a:avLst/>
                  </a:pr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646" name="Freeform 251"/>
                  <p:cNvSpPr>
                    <a:spLocks/>
                  </p:cNvSpPr>
                  <p:nvPr/>
                </p:nvSpPr>
                <p:spPr bwMode="auto">
                  <a:xfrm>
                    <a:off x="5080" y="3128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647" name="Rectangle 252"/>
                  <p:cNvSpPr>
                    <a:spLocks noChangeArrowheads="1"/>
                  </p:cNvSpPr>
                  <p:nvPr/>
                </p:nvSpPr>
                <p:spPr bwMode="auto">
                  <a:xfrm>
                    <a:off x="5080" y="3128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648" name="Rectangle 253"/>
                  <p:cNvSpPr>
                    <a:spLocks noChangeArrowheads="1"/>
                  </p:cNvSpPr>
                  <p:nvPr/>
                </p:nvSpPr>
                <p:spPr bwMode="auto">
                  <a:xfrm>
                    <a:off x="5080" y="3128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649" name="Rectangle 254"/>
                  <p:cNvSpPr>
                    <a:spLocks noChangeArrowheads="1"/>
                  </p:cNvSpPr>
                  <p:nvPr/>
                </p:nvSpPr>
                <p:spPr bwMode="auto">
                  <a:xfrm>
                    <a:off x="5080" y="3136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650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5080" y="3144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651" name="Freeform 256"/>
                  <p:cNvSpPr>
                    <a:spLocks/>
                  </p:cNvSpPr>
                  <p:nvPr/>
                </p:nvSpPr>
                <p:spPr bwMode="auto">
                  <a:xfrm>
                    <a:off x="5080" y="3152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652" name="Freeform 257"/>
                  <p:cNvSpPr>
                    <a:spLocks/>
                  </p:cNvSpPr>
                  <p:nvPr/>
                </p:nvSpPr>
                <p:spPr bwMode="auto">
                  <a:xfrm>
                    <a:off x="5080" y="3160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653" name="Rectangle 258"/>
                  <p:cNvSpPr>
                    <a:spLocks noChangeArrowheads="1"/>
                  </p:cNvSpPr>
                  <p:nvPr/>
                </p:nvSpPr>
                <p:spPr bwMode="auto">
                  <a:xfrm>
                    <a:off x="5080" y="3160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654" name="Rectangle 259"/>
                  <p:cNvSpPr>
                    <a:spLocks noChangeArrowheads="1"/>
                  </p:cNvSpPr>
                  <p:nvPr/>
                </p:nvSpPr>
                <p:spPr bwMode="auto">
                  <a:xfrm>
                    <a:off x="5080" y="3168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655" name="Rectangle 260"/>
                  <p:cNvSpPr>
                    <a:spLocks noChangeArrowheads="1"/>
                  </p:cNvSpPr>
                  <p:nvPr/>
                </p:nvSpPr>
                <p:spPr bwMode="auto">
                  <a:xfrm>
                    <a:off x="5080" y="3176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656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5080" y="3184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657" name="Freeform 262"/>
                  <p:cNvSpPr>
                    <a:spLocks/>
                  </p:cNvSpPr>
                  <p:nvPr/>
                </p:nvSpPr>
                <p:spPr bwMode="auto">
                  <a:xfrm>
                    <a:off x="5080" y="3192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658" name="Freeform 263"/>
                  <p:cNvSpPr>
                    <a:spLocks/>
                  </p:cNvSpPr>
                  <p:nvPr/>
                </p:nvSpPr>
                <p:spPr bwMode="auto">
                  <a:xfrm>
                    <a:off x="5080" y="3200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7513" name="Group 264"/>
                <p:cNvGrpSpPr>
                  <a:grpSpLocks/>
                </p:cNvGrpSpPr>
                <p:nvPr/>
              </p:nvGrpSpPr>
              <p:grpSpPr bwMode="auto">
                <a:xfrm>
                  <a:off x="5096" y="3120"/>
                  <a:ext cx="8" cy="80"/>
                  <a:chOff x="5096" y="3120"/>
                  <a:chExt cx="8" cy="80"/>
                </a:xfrm>
              </p:grpSpPr>
              <p:sp>
                <p:nvSpPr>
                  <p:cNvPr id="27631" name="Rectangle 265"/>
                  <p:cNvSpPr>
                    <a:spLocks noChangeArrowheads="1"/>
                  </p:cNvSpPr>
                  <p:nvPr/>
                </p:nvSpPr>
                <p:spPr bwMode="auto">
                  <a:xfrm>
                    <a:off x="5096" y="3120"/>
                    <a:ext cx="8" cy="80"/>
                  </a:xfrm>
                  <a:prstGeom prst="rect">
                    <a:avLst/>
                  </a:pr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632" name="Rectangle 266"/>
                  <p:cNvSpPr>
                    <a:spLocks noChangeArrowheads="1"/>
                  </p:cNvSpPr>
                  <p:nvPr/>
                </p:nvSpPr>
                <p:spPr bwMode="auto">
                  <a:xfrm>
                    <a:off x="5096" y="3120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633" name="Rectangle 267"/>
                  <p:cNvSpPr>
                    <a:spLocks noChangeArrowheads="1"/>
                  </p:cNvSpPr>
                  <p:nvPr/>
                </p:nvSpPr>
                <p:spPr bwMode="auto">
                  <a:xfrm>
                    <a:off x="5096" y="3128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634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5096" y="3128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635" name="Freeform 269"/>
                  <p:cNvSpPr>
                    <a:spLocks/>
                  </p:cNvSpPr>
                  <p:nvPr/>
                </p:nvSpPr>
                <p:spPr bwMode="auto">
                  <a:xfrm>
                    <a:off x="5096" y="3136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636" name="Freeform 270"/>
                  <p:cNvSpPr>
                    <a:spLocks/>
                  </p:cNvSpPr>
                  <p:nvPr/>
                </p:nvSpPr>
                <p:spPr bwMode="auto">
                  <a:xfrm>
                    <a:off x="5096" y="3144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637" name="Freeform 271"/>
                  <p:cNvSpPr>
                    <a:spLocks/>
                  </p:cNvSpPr>
                  <p:nvPr/>
                </p:nvSpPr>
                <p:spPr bwMode="auto">
                  <a:xfrm>
                    <a:off x="5096" y="3152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638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5096" y="3152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639" name="Rectangle 273"/>
                  <p:cNvSpPr>
                    <a:spLocks noChangeArrowheads="1"/>
                  </p:cNvSpPr>
                  <p:nvPr/>
                </p:nvSpPr>
                <p:spPr bwMode="auto">
                  <a:xfrm>
                    <a:off x="5096" y="3160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640" name="Rectangle 274"/>
                  <p:cNvSpPr>
                    <a:spLocks noChangeArrowheads="1"/>
                  </p:cNvSpPr>
                  <p:nvPr/>
                </p:nvSpPr>
                <p:spPr bwMode="auto">
                  <a:xfrm>
                    <a:off x="5096" y="3168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641" name="Freeform 275"/>
                  <p:cNvSpPr>
                    <a:spLocks/>
                  </p:cNvSpPr>
                  <p:nvPr/>
                </p:nvSpPr>
                <p:spPr bwMode="auto">
                  <a:xfrm>
                    <a:off x="5096" y="3176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642" name="Freeform 276"/>
                  <p:cNvSpPr>
                    <a:spLocks/>
                  </p:cNvSpPr>
                  <p:nvPr/>
                </p:nvSpPr>
                <p:spPr bwMode="auto">
                  <a:xfrm>
                    <a:off x="5096" y="3184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643" name="Rectangle 277"/>
                  <p:cNvSpPr>
                    <a:spLocks noChangeArrowheads="1"/>
                  </p:cNvSpPr>
                  <p:nvPr/>
                </p:nvSpPr>
                <p:spPr bwMode="auto">
                  <a:xfrm>
                    <a:off x="5096" y="3184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644" name="Rectangle 278"/>
                  <p:cNvSpPr>
                    <a:spLocks noChangeArrowheads="1"/>
                  </p:cNvSpPr>
                  <p:nvPr/>
                </p:nvSpPr>
                <p:spPr bwMode="auto">
                  <a:xfrm>
                    <a:off x="5096" y="3192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7514" name="Group 279"/>
                <p:cNvGrpSpPr>
                  <a:grpSpLocks/>
                </p:cNvGrpSpPr>
                <p:nvPr/>
              </p:nvGrpSpPr>
              <p:grpSpPr bwMode="auto">
                <a:xfrm>
                  <a:off x="5124" y="3236"/>
                  <a:ext cx="16" cy="20"/>
                  <a:chOff x="5124" y="3236"/>
                  <a:chExt cx="16" cy="20"/>
                </a:xfrm>
              </p:grpSpPr>
              <p:grpSp>
                <p:nvGrpSpPr>
                  <p:cNvPr id="27627" name="Group 280"/>
                  <p:cNvGrpSpPr>
                    <a:grpSpLocks/>
                  </p:cNvGrpSpPr>
                  <p:nvPr/>
                </p:nvGrpSpPr>
                <p:grpSpPr bwMode="auto">
                  <a:xfrm>
                    <a:off x="5124" y="3236"/>
                    <a:ext cx="16" cy="16"/>
                    <a:chOff x="5124" y="3236"/>
                    <a:chExt cx="16" cy="16"/>
                  </a:xfrm>
                </p:grpSpPr>
                <p:sp>
                  <p:nvSpPr>
                    <p:cNvPr id="27629" name="Rectangle 2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24" y="3236"/>
                      <a:ext cx="8" cy="16"/>
                    </a:xfrm>
                    <a:prstGeom prst="rect">
                      <a:avLst/>
                    </a:prstGeom>
                    <a:solidFill>
                      <a:srgbClr val="404040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/>
                      <a:endParaRPr lang="en-US">
                        <a:latin typeface="Constantia" pitchFamily="18" charset="0"/>
                      </a:endParaRPr>
                    </a:p>
                  </p:txBody>
                </p:sp>
                <p:sp>
                  <p:nvSpPr>
                    <p:cNvPr id="27630" name="Rectangle 2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24" y="3236"/>
                      <a:ext cx="16" cy="16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 eaLnBrk="0" hangingPunct="0"/>
                      <a:endParaRPr lang="en-US">
                        <a:latin typeface="Constantia" pitchFamily="18" charset="0"/>
                      </a:endParaRPr>
                    </a:p>
                  </p:txBody>
                </p:sp>
              </p:grpSp>
              <p:sp>
                <p:nvSpPr>
                  <p:cNvPr id="27628" name="Rectangle 283"/>
                  <p:cNvSpPr>
                    <a:spLocks noChangeArrowheads="1"/>
                  </p:cNvSpPr>
                  <p:nvPr/>
                </p:nvSpPr>
                <p:spPr bwMode="auto">
                  <a:xfrm>
                    <a:off x="5128" y="3240"/>
                    <a:ext cx="8" cy="16"/>
                  </a:xfrm>
                  <a:prstGeom prst="rect">
                    <a:avLst/>
                  </a:prstGeom>
                  <a:solidFill>
                    <a:srgbClr val="99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7515" name="Group 284"/>
                <p:cNvGrpSpPr>
                  <a:grpSpLocks/>
                </p:cNvGrpSpPr>
                <p:nvPr/>
              </p:nvGrpSpPr>
              <p:grpSpPr bwMode="auto">
                <a:xfrm>
                  <a:off x="4900" y="3328"/>
                  <a:ext cx="200" cy="44"/>
                  <a:chOff x="4900" y="3328"/>
                  <a:chExt cx="200" cy="44"/>
                </a:xfrm>
              </p:grpSpPr>
              <p:grpSp>
                <p:nvGrpSpPr>
                  <p:cNvPr id="27594" name="Group 285"/>
                  <p:cNvGrpSpPr>
                    <a:grpSpLocks/>
                  </p:cNvGrpSpPr>
                  <p:nvPr/>
                </p:nvGrpSpPr>
                <p:grpSpPr bwMode="auto">
                  <a:xfrm>
                    <a:off x="5100" y="3332"/>
                    <a:ext cx="0" cy="8"/>
                    <a:chOff x="5100" y="3332"/>
                    <a:chExt cx="0" cy="8"/>
                  </a:xfrm>
                </p:grpSpPr>
                <p:sp>
                  <p:nvSpPr>
                    <p:cNvPr id="27625" name="Rectangle 2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00" y="3332"/>
                      <a:ext cx="0" cy="8"/>
                    </a:xfrm>
                    <a:prstGeom prst="rect">
                      <a:avLst/>
                    </a:prstGeom>
                    <a:solidFill>
                      <a:srgbClr val="E6E6E6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/>
                      <a:endParaRPr lang="en-US">
                        <a:latin typeface="Constantia" pitchFamily="18" charset="0"/>
                      </a:endParaRPr>
                    </a:p>
                  </p:txBody>
                </p:sp>
                <p:sp>
                  <p:nvSpPr>
                    <p:cNvPr id="27626" name="Rectangle 2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00" y="3332"/>
                      <a:ext cx="0" cy="8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 eaLnBrk="0" hangingPunct="0"/>
                      <a:endParaRPr lang="en-US">
                        <a:latin typeface="Constantia" pitchFamily="18" charset="0"/>
                      </a:endParaRPr>
                    </a:p>
                  </p:txBody>
                </p:sp>
              </p:grpSp>
              <p:grpSp>
                <p:nvGrpSpPr>
                  <p:cNvPr id="27595" name="Group 288"/>
                  <p:cNvGrpSpPr>
                    <a:grpSpLocks/>
                  </p:cNvGrpSpPr>
                  <p:nvPr/>
                </p:nvGrpSpPr>
                <p:grpSpPr bwMode="auto">
                  <a:xfrm>
                    <a:off x="5072" y="3328"/>
                    <a:ext cx="8" cy="24"/>
                    <a:chOff x="5072" y="3328"/>
                    <a:chExt cx="8" cy="24"/>
                  </a:xfrm>
                </p:grpSpPr>
                <p:sp>
                  <p:nvSpPr>
                    <p:cNvPr id="27623" name="Freeform 289"/>
                    <p:cNvSpPr>
                      <a:spLocks/>
                    </p:cNvSpPr>
                    <p:nvPr/>
                  </p:nvSpPr>
                  <p:spPr bwMode="auto">
                    <a:xfrm>
                      <a:off x="5072" y="3328"/>
                      <a:ext cx="8" cy="24"/>
                    </a:xfrm>
                    <a:custGeom>
                      <a:avLst/>
                      <a:gdLst>
                        <a:gd name="T0" fmla="*/ 8 w 8"/>
                        <a:gd name="T1" fmla="*/ 0 h 24"/>
                        <a:gd name="T2" fmla="*/ 0 w 8"/>
                        <a:gd name="T3" fmla="*/ 0 h 24"/>
                        <a:gd name="T4" fmla="*/ 0 w 8"/>
                        <a:gd name="T5" fmla="*/ 24 h 24"/>
                        <a:gd name="T6" fmla="*/ 8 w 8"/>
                        <a:gd name="T7" fmla="*/ 16 h 24"/>
                        <a:gd name="T8" fmla="*/ 8 w 8"/>
                        <a:gd name="T9" fmla="*/ 0 h 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"/>
                        <a:gd name="T16" fmla="*/ 0 h 24"/>
                        <a:gd name="T17" fmla="*/ 8 w 8"/>
                        <a:gd name="T18" fmla="*/ 24 h 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" h="24">
                          <a:moveTo>
                            <a:pt x="8" y="0"/>
                          </a:moveTo>
                          <a:lnTo>
                            <a:pt x="0" y="0"/>
                          </a:lnTo>
                          <a:lnTo>
                            <a:pt x="0" y="24"/>
                          </a:lnTo>
                          <a:lnTo>
                            <a:pt x="8" y="16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solidFill>
                      <a:srgbClr val="E6E6E6"/>
                    </a:solidFill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7624" name="Freeform 290"/>
                    <p:cNvSpPr>
                      <a:spLocks/>
                    </p:cNvSpPr>
                    <p:nvPr/>
                  </p:nvSpPr>
                  <p:spPr bwMode="auto">
                    <a:xfrm>
                      <a:off x="5072" y="3328"/>
                      <a:ext cx="8" cy="24"/>
                    </a:xfrm>
                    <a:custGeom>
                      <a:avLst/>
                      <a:gdLst>
                        <a:gd name="T0" fmla="*/ 8 w 8"/>
                        <a:gd name="T1" fmla="*/ 0 h 24"/>
                        <a:gd name="T2" fmla="*/ 0 w 8"/>
                        <a:gd name="T3" fmla="*/ 0 h 24"/>
                        <a:gd name="T4" fmla="*/ 0 w 8"/>
                        <a:gd name="T5" fmla="*/ 24 h 24"/>
                        <a:gd name="T6" fmla="*/ 8 w 8"/>
                        <a:gd name="T7" fmla="*/ 16 h 24"/>
                        <a:gd name="T8" fmla="*/ 8 w 8"/>
                        <a:gd name="T9" fmla="*/ 0 h 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"/>
                        <a:gd name="T16" fmla="*/ 0 h 24"/>
                        <a:gd name="T17" fmla="*/ 8 w 8"/>
                        <a:gd name="T18" fmla="*/ 24 h 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" h="24">
                          <a:moveTo>
                            <a:pt x="8" y="0"/>
                          </a:moveTo>
                          <a:lnTo>
                            <a:pt x="0" y="0"/>
                          </a:lnTo>
                          <a:lnTo>
                            <a:pt x="0" y="24"/>
                          </a:lnTo>
                          <a:lnTo>
                            <a:pt x="8" y="16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  <p:grpSp>
                <p:nvGrpSpPr>
                  <p:cNvPr id="27596" name="Group 291"/>
                  <p:cNvGrpSpPr>
                    <a:grpSpLocks/>
                  </p:cNvGrpSpPr>
                  <p:nvPr/>
                </p:nvGrpSpPr>
                <p:grpSpPr bwMode="auto">
                  <a:xfrm>
                    <a:off x="5048" y="3336"/>
                    <a:ext cx="4" cy="16"/>
                    <a:chOff x="5048" y="3336"/>
                    <a:chExt cx="4" cy="16"/>
                  </a:xfrm>
                </p:grpSpPr>
                <p:sp>
                  <p:nvSpPr>
                    <p:cNvPr id="27621" name="Rectangle 2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48" y="3336"/>
                      <a:ext cx="0" cy="16"/>
                    </a:xfrm>
                    <a:prstGeom prst="rect">
                      <a:avLst/>
                    </a:prstGeom>
                    <a:solidFill>
                      <a:srgbClr val="E6E6E6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/>
                      <a:endParaRPr lang="en-US">
                        <a:latin typeface="Constantia" pitchFamily="18" charset="0"/>
                      </a:endParaRPr>
                    </a:p>
                  </p:txBody>
                </p:sp>
                <p:sp>
                  <p:nvSpPr>
                    <p:cNvPr id="27622" name="Rectangle 2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52" y="3340"/>
                      <a:ext cx="0" cy="8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 eaLnBrk="0" hangingPunct="0"/>
                      <a:endParaRPr lang="en-US">
                        <a:latin typeface="Constantia" pitchFamily="18" charset="0"/>
                      </a:endParaRPr>
                    </a:p>
                  </p:txBody>
                </p:sp>
              </p:grpSp>
              <p:grpSp>
                <p:nvGrpSpPr>
                  <p:cNvPr id="27597" name="Group 294"/>
                  <p:cNvGrpSpPr>
                    <a:grpSpLocks/>
                  </p:cNvGrpSpPr>
                  <p:nvPr/>
                </p:nvGrpSpPr>
                <p:grpSpPr bwMode="auto">
                  <a:xfrm>
                    <a:off x="5036" y="3340"/>
                    <a:ext cx="0" cy="8"/>
                    <a:chOff x="5036" y="3340"/>
                    <a:chExt cx="0" cy="8"/>
                  </a:xfrm>
                </p:grpSpPr>
                <p:sp>
                  <p:nvSpPr>
                    <p:cNvPr id="27619" name="Rectangle 2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36" y="3340"/>
                      <a:ext cx="0" cy="8"/>
                    </a:xfrm>
                    <a:prstGeom prst="rect">
                      <a:avLst/>
                    </a:prstGeom>
                    <a:solidFill>
                      <a:srgbClr val="E6E6E6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/>
                      <a:endParaRPr lang="en-US">
                        <a:latin typeface="Constantia" pitchFamily="18" charset="0"/>
                      </a:endParaRPr>
                    </a:p>
                  </p:txBody>
                </p:sp>
                <p:sp>
                  <p:nvSpPr>
                    <p:cNvPr id="27620" name="Rectangle 2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36" y="3340"/>
                      <a:ext cx="0" cy="8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 eaLnBrk="0" hangingPunct="0"/>
                      <a:endParaRPr lang="en-US">
                        <a:latin typeface="Constantia" pitchFamily="18" charset="0"/>
                      </a:endParaRPr>
                    </a:p>
                  </p:txBody>
                </p:sp>
              </p:grpSp>
              <p:grpSp>
                <p:nvGrpSpPr>
                  <p:cNvPr id="27598" name="Group 297"/>
                  <p:cNvGrpSpPr>
                    <a:grpSpLocks/>
                  </p:cNvGrpSpPr>
                  <p:nvPr/>
                </p:nvGrpSpPr>
                <p:grpSpPr bwMode="auto">
                  <a:xfrm>
                    <a:off x="5016" y="3336"/>
                    <a:ext cx="1" cy="24"/>
                    <a:chOff x="5016" y="3336"/>
                    <a:chExt cx="1" cy="24"/>
                  </a:xfrm>
                </p:grpSpPr>
                <p:sp>
                  <p:nvSpPr>
                    <p:cNvPr id="27617" name="Freeform 298"/>
                    <p:cNvSpPr>
                      <a:spLocks/>
                    </p:cNvSpPr>
                    <p:nvPr/>
                  </p:nvSpPr>
                  <p:spPr bwMode="auto">
                    <a:xfrm>
                      <a:off x="5016" y="3336"/>
                      <a:ext cx="1" cy="24"/>
                    </a:xfrm>
                    <a:custGeom>
                      <a:avLst/>
                      <a:gdLst>
                        <a:gd name="T0" fmla="*/ 0 w 1"/>
                        <a:gd name="T1" fmla="*/ 0 h 24"/>
                        <a:gd name="T2" fmla="*/ 0 w 1"/>
                        <a:gd name="T3" fmla="*/ 24 h 24"/>
                        <a:gd name="T4" fmla="*/ 0 w 1"/>
                        <a:gd name="T5" fmla="*/ 0 h 24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24"/>
                        <a:gd name="T11" fmla="*/ 1 w 1"/>
                        <a:gd name="T12" fmla="*/ 24 h 2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24">
                          <a:moveTo>
                            <a:pt x="0" y="0"/>
                          </a:moveTo>
                          <a:lnTo>
                            <a:pt x="0" y="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6E6E6"/>
                    </a:solidFill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7618" name="Freeform 299"/>
                    <p:cNvSpPr>
                      <a:spLocks/>
                    </p:cNvSpPr>
                    <p:nvPr/>
                  </p:nvSpPr>
                  <p:spPr bwMode="auto">
                    <a:xfrm>
                      <a:off x="5016" y="3336"/>
                      <a:ext cx="1" cy="24"/>
                    </a:xfrm>
                    <a:custGeom>
                      <a:avLst/>
                      <a:gdLst>
                        <a:gd name="T0" fmla="*/ 0 w 1"/>
                        <a:gd name="T1" fmla="*/ 0 h 24"/>
                        <a:gd name="T2" fmla="*/ 0 w 1"/>
                        <a:gd name="T3" fmla="*/ 24 h 24"/>
                        <a:gd name="T4" fmla="*/ 0 w 1"/>
                        <a:gd name="T5" fmla="*/ 0 h 24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24"/>
                        <a:gd name="T11" fmla="*/ 1 w 1"/>
                        <a:gd name="T12" fmla="*/ 24 h 2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24">
                          <a:moveTo>
                            <a:pt x="0" y="0"/>
                          </a:moveTo>
                          <a:lnTo>
                            <a:pt x="0" y="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  <p:grpSp>
                <p:nvGrpSpPr>
                  <p:cNvPr id="27599" name="Group 300"/>
                  <p:cNvGrpSpPr>
                    <a:grpSpLocks/>
                  </p:cNvGrpSpPr>
                  <p:nvPr/>
                </p:nvGrpSpPr>
                <p:grpSpPr bwMode="auto">
                  <a:xfrm>
                    <a:off x="4996" y="3348"/>
                    <a:ext cx="0" cy="8"/>
                    <a:chOff x="4996" y="3348"/>
                    <a:chExt cx="0" cy="8"/>
                  </a:xfrm>
                </p:grpSpPr>
                <p:sp>
                  <p:nvSpPr>
                    <p:cNvPr id="27615" name="Rectangle 3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96" y="3348"/>
                      <a:ext cx="0" cy="8"/>
                    </a:xfrm>
                    <a:prstGeom prst="rect">
                      <a:avLst/>
                    </a:prstGeom>
                    <a:solidFill>
                      <a:srgbClr val="E6E6E6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/>
                      <a:endParaRPr lang="en-US">
                        <a:latin typeface="Constantia" pitchFamily="18" charset="0"/>
                      </a:endParaRPr>
                    </a:p>
                  </p:txBody>
                </p:sp>
                <p:sp>
                  <p:nvSpPr>
                    <p:cNvPr id="27616" name="Rectangle 3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96" y="3348"/>
                      <a:ext cx="0" cy="8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 eaLnBrk="0" hangingPunct="0"/>
                      <a:endParaRPr lang="en-US">
                        <a:latin typeface="Constantia" pitchFamily="18" charset="0"/>
                      </a:endParaRPr>
                    </a:p>
                  </p:txBody>
                </p:sp>
              </p:grpSp>
              <p:grpSp>
                <p:nvGrpSpPr>
                  <p:cNvPr id="27600" name="Group 303"/>
                  <p:cNvGrpSpPr>
                    <a:grpSpLocks/>
                  </p:cNvGrpSpPr>
                  <p:nvPr/>
                </p:nvGrpSpPr>
                <p:grpSpPr bwMode="auto">
                  <a:xfrm>
                    <a:off x="4976" y="3344"/>
                    <a:ext cx="4" cy="24"/>
                    <a:chOff x="4976" y="3344"/>
                    <a:chExt cx="4" cy="24"/>
                  </a:xfrm>
                </p:grpSpPr>
                <p:sp>
                  <p:nvSpPr>
                    <p:cNvPr id="27613" name="Rectangle 3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76" y="3344"/>
                      <a:ext cx="0" cy="24"/>
                    </a:xfrm>
                    <a:prstGeom prst="rect">
                      <a:avLst/>
                    </a:prstGeom>
                    <a:solidFill>
                      <a:srgbClr val="E6E6E6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/>
                      <a:endParaRPr lang="en-US">
                        <a:latin typeface="Constantia" pitchFamily="18" charset="0"/>
                      </a:endParaRPr>
                    </a:p>
                  </p:txBody>
                </p:sp>
                <p:sp>
                  <p:nvSpPr>
                    <p:cNvPr id="27614" name="Rectangle 3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80" y="3348"/>
                      <a:ext cx="0" cy="16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 eaLnBrk="0" hangingPunct="0"/>
                      <a:endParaRPr lang="en-US">
                        <a:latin typeface="Constantia" pitchFamily="18" charset="0"/>
                      </a:endParaRPr>
                    </a:p>
                  </p:txBody>
                </p:sp>
              </p:grpSp>
              <p:grpSp>
                <p:nvGrpSpPr>
                  <p:cNvPr id="27601" name="Group 306"/>
                  <p:cNvGrpSpPr>
                    <a:grpSpLocks/>
                  </p:cNvGrpSpPr>
                  <p:nvPr/>
                </p:nvGrpSpPr>
                <p:grpSpPr bwMode="auto">
                  <a:xfrm>
                    <a:off x="4960" y="3352"/>
                    <a:ext cx="1" cy="16"/>
                    <a:chOff x="4960" y="3352"/>
                    <a:chExt cx="1" cy="16"/>
                  </a:xfrm>
                </p:grpSpPr>
                <p:sp>
                  <p:nvSpPr>
                    <p:cNvPr id="27611" name="Freeform 307"/>
                    <p:cNvSpPr>
                      <a:spLocks/>
                    </p:cNvSpPr>
                    <p:nvPr/>
                  </p:nvSpPr>
                  <p:spPr bwMode="auto">
                    <a:xfrm>
                      <a:off x="4960" y="3352"/>
                      <a:ext cx="1" cy="16"/>
                    </a:xfrm>
                    <a:custGeom>
                      <a:avLst/>
                      <a:gdLst>
                        <a:gd name="T0" fmla="*/ 0 w 1"/>
                        <a:gd name="T1" fmla="*/ 0 h 16"/>
                        <a:gd name="T2" fmla="*/ 0 w 1"/>
                        <a:gd name="T3" fmla="*/ 16 h 16"/>
                        <a:gd name="T4" fmla="*/ 0 w 1"/>
                        <a:gd name="T5" fmla="*/ 0 h 16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16"/>
                        <a:gd name="T11" fmla="*/ 1 w 1"/>
                        <a:gd name="T12" fmla="*/ 16 h 1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16">
                          <a:moveTo>
                            <a:pt x="0" y="0"/>
                          </a:moveTo>
                          <a:lnTo>
                            <a:pt x="0" y="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6E6E6"/>
                    </a:solidFill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7612" name="Freeform 308"/>
                    <p:cNvSpPr>
                      <a:spLocks/>
                    </p:cNvSpPr>
                    <p:nvPr/>
                  </p:nvSpPr>
                  <p:spPr bwMode="auto">
                    <a:xfrm>
                      <a:off x="4960" y="3352"/>
                      <a:ext cx="1" cy="16"/>
                    </a:xfrm>
                    <a:custGeom>
                      <a:avLst/>
                      <a:gdLst>
                        <a:gd name="T0" fmla="*/ 0 w 1"/>
                        <a:gd name="T1" fmla="*/ 0 h 16"/>
                        <a:gd name="T2" fmla="*/ 0 w 1"/>
                        <a:gd name="T3" fmla="*/ 16 h 16"/>
                        <a:gd name="T4" fmla="*/ 0 w 1"/>
                        <a:gd name="T5" fmla="*/ 0 h 16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16"/>
                        <a:gd name="T11" fmla="*/ 1 w 1"/>
                        <a:gd name="T12" fmla="*/ 16 h 1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16">
                          <a:moveTo>
                            <a:pt x="0" y="0"/>
                          </a:moveTo>
                          <a:lnTo>
                            <a:pt x="0" y="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  <p:grpSp>
                <p:nvGrpSpPr>
                  <p:cNvPr id="27602" name="Group 309"/>
                  <p:cNvGrpSpPr>
                    <a:grpSpLocks/>
                  </p:cNvGrpSpPr>
                  <p:nvPr/>
                </p:nvGrpSpPr>
                <p:grpSpPr bwMode="auto">
                  <a:xfrm>
                    <a:off x="4940" y="3356"/>
                    <a:ext cx="0" cy="8"/>
                    <a:chOff x="4940" y="3356"/>
                    <a:chExt cx="0" cy="8"/>
                  </a:xfrm>
                </p:grpSpPr>
                <p:sp>
                  <p:nvSpPr>
                    <p:cNvPr id="27609" name="Rectangle 3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40" y="3356"/>
                      <a:ext cx="0" cy="8"/>
                    </a:xfrm>
                    <a:prstGeom prst="rect">
                      <a:avLst/>
                    </a:prstGeom>
                    <a:solidFill>
                      <a:srgbClr val="E6E6E6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/>
                      <a:endParaRPr lang="en-US">
                        <a:latin typeface="Constantia" pitchFamily="18" charset="0"/>
                      </a:endParaRPr>
                    </a:p>
                  </p:txBody>
                </p:sp>
                <p:sp>
                  <p:nvSpPr>
                    <p:cNvPr id="27610" name="Rectangle 3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40" y="3356"/>
                      <a:ext cx="0" cy="8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 eaLnBrk="0" hangingPunct="0"/>
                      <a:endParaRPr lang="en-US">
                        <a:latin typeface="Constantia" pitchFamily="18" charset="0"/>
                      </a:endParaRPr>
                    </a:p>
                  </p:txBody>
                </p:sp>
              </p:grpSp>
              <p:grpSp>
                <p:nvGrpSpPr>
                  <p:cNvPr id="27603" name="Group 312"/>
                  <p:cNvGrpSpPr>
                    <a:grpSpLocks/>
                  </p:cNvGrpSpPr>
                  <p:nvPr/>
                </p:nvGrpSpPr>
                <p:grpSpPr bwMode="auto">
                  <a:xfrm>
                    <a:off x="4916" y="3356"/>
                    <a:ext cx="0" cy="16"/>
                    <a:chOff x="4916" y="3356"/>
                    <a:chExt cx="0" cy="16"/>
                  </a:xfrm>
                </p:grpSpPr>
                <p:sp>
                  <p:nvSpPr>
                    <p:cNvPr id="27607" name="Rectangle 3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16" y="3356"/>
                      <a:ext cx="0" cy="16"/>
                    </a:xfrm>
                    <a:prstGeom prst="rect">
                      <a:avLst/>
                    </a:prstGeom>
                    <a:solidFill>
                      <a:srgbClr val="E6E6E6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/>
                      <a:endParaRPr lang="en-US">
                        <a:latin typeface="Constantia" pitchFamily="18" charset="0"/>
                      </a:endParaRPr>
                    </a:p>
                  </p:txBody>
                </p:sp>
                <p:sp>
                  <p:nvSpPr>
                    <p:cNvPr id="27608" name="Rectangle 3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16" y="3356"/>
                      <a:ext cx="0" cy="16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 eaLnBrk="0" hangingPunct="0"/>
                      <a:endParaRPr lang="en-US">
                        <a:latin typeface="Constantia" pitchFamily="18" charset="0"/>
                      </a:endParaRPr>
                    </a:p>
                  </p:txBody>
                </p:sp>
              </p:grpSp>
              <p:grpSp>
                <p:nvGrpSpPr>
                  <p:cNvPr id="27604" name="Group 315"/>
                  <p:cNvGrpSpPr>
                    <a:grpSpLocks/>
                  </p:cNvGrpSpPr>
                  <p:nvPr/>
                </p:nvGrpSpPr>
                <p:grpSpPr bwMode="auto">
                  <a:xfrm>
                    <a:off x="4900" y="3364"/>
                    <a:ext cx="0" cy="8"/>
                    <a:chOff x="4900" y="3364"/>
                    <a:chExt cx="0" cy="8"/>
                  </a:xfrm>
                </p:grpSpPr>
                <p:sp>
                  <p:nvSpPr>
                    <p:cNvPr id="27605" name="Rectangle 3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00" y="3364"/>
                      <a:ext cx="0" cy="8"/>
                    </a:xfrm>
                    <a:prstGeom prst="rect">
                      <a:avLst/>
                    </a:prstGeom>
                    <a:solidFill>
                      <a:srgbClr val="E6E6E6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/>
                      <a:endParaRPr lang="en-US">
                        <a:latin typeface="Constantia" pitchFamily="18" charset="0"/>
                      </a:endParaRPr>
                    </a:p>
                  </p:txBody>
                </p:sp>
                <p:sp>
                  <p:nvSpPr>
                    <p:cNvPr id="27606" name="Rectangle 3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00" y="3364"/>
                      <a:ext cx="0" cy="8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 eaLnBrk="0" hangingPunct="0"/>
                      <a:endParaRPr lang="en-US">
                        <a:latin typeface="Constantia" pitchFamily="18" charset="0"/>
                      </a:endParaRPr>
                    </a:p>
                  </p:txBody>
                </p:sp>
              </p:grpSp>
            </p:grpSp>
            <p:grpSp>
              <p:nvGrpSpPr>
                <p:cNvPr id="27516" name="Group 318"/>
                <p:cNvGrpSpPr>
                  <a:grpSpLocks/>
                </p:cNvGrpSpPr>
                <p:nvPr/>
              </p:nvGrpSpPr>
              <p:grpSpPr bwMode="auto">
                <a:xfrm>
                  <a:off x="4904" y="3352"/>
                  <a:ext cx="232" cy="80"/>
                  <a:chOff x="4904" y="3352"/>
                  <a:chExt cx="232" cy="80"/>
                </a:xfrm>
              </p:grpSpPr>
              <p:sp>
                <p:nvSpPr>
                  <p:cNvPr id="27579" name="Freeform 319"/>
                  <p:cNvSpPr>
                    <a:spLocks/>
                  </p:cNvSpPr>
                  <p:nvPr/>
                </p:nvSpPr>
                <p:spPr bwMode="auto">
                  <a:xfrm>
                    <a:off x="4904" y="3360"/>
                    <a:ext cx="232" cy="56"/>
                  </a:xfrm>
                  <a:custGeom>
                    <a:avLst/>
                    <a:gdLst>
                      <a:gd name="T0" fmla="*/ 0 w 232"/>
                      <a:gd name="T1" fmla="*/ 32 h 56"/>
                      <a:gd name="T2" fmla="*/ 0 w 232"/>
                      <a:gd name="T3" fmla="*/ 56 h 56"/>
                      <a:gd name="T4" fmla="*/ 232 w 232"/>
                      <a:gd name="T5" fmla="*/ 16 h 56"/>
                      <a:gd name="T6" fmla="*/ 232 w 232"/>
                      <a:gd name="T7" fmla="*/ 0 h 56"/>
                      <a:gd name="T8" fmla="*/ 0 w 232"/>
                      <a:gd name="T9" fmla="*/ 32 h 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2"/>
                      <a:gd name="T16" fmla="*/ 0 h 56"/>
                      <a:gd name="T17" fmla="*/ 232 w 232"/>
                      <a:gd name="T18" fmla="*/ 56 h 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2" h="56">
                        <a:moveTo>
                          <a:pt x="0" y="32"/>
                        </a:moveTo>
                        <a:lnTo>
                          <a:pt x="0" y="56"/>
                        </a:lnTo>
                        <a:lnTo>
                          <a:pt x="232" y="16"/>
                        </a:lnTo>
                        <a:lnTo>
                          <a:pt x="232" y="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580" name="Rectangle 320"/>
                  <p:cNvSpPr>
                    <a:spLocks noChangeArrowheads="1"/>
                  </p:cNvSpPr>
                  <p:nvPr/>
                </p:nvSpPr>
                <p:spPr bwMode="auto">
                  <a:xfrm>
                    <a:off x="4920" y="3384"/>
                    <a:ext cx="8" cy="40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581" name="Rectangle 321"/>
                  <p:cNvSpPr>
                    <a:spLocks noChangeArrowheads="1"/>
                  </p:cNvSpPr>
                  <p:nvPr/>
                </p:nvSpPr>
                <p:spPr bwMode="auto">
                  <a:xfrm>
                    <a:off x="4952" y="3376"/>
                    <a:ext cx="8" cy="4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582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4960" y="3376"/>
                    <a:ext cx="8" cy="40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583" name="Rectangle 323"/>
                  <p:cNvSpPr>
                    <a:spLocks noChangeArrowheads="1"/>
                  </p:cNvSpPr>
                  <p:nvPr/>
                </p:nvSpPr>
                <p:spPr bwMode="auto">
                  <a:xfrm>
                    <a:off x="5016" y="3368"/>
                    <a:ext cx="8" cy="40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584" name="Rectangle 324"/>
                  <p:cNvSpPr>
                    <a:spLocks noChangeArrowheads="1"/>
                  </p:cNvSpPr>
                  <p:nvPr/>
                </p:nvSpPr>
                <p:spPr bwMode="auto">
                  <a:xfrm>
                    <a:off x="5016" y="3368"/>
                    <a:ext cx="8" cy="40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585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5080" y="3360"/>
                    <a:ext cx="8" cy="40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586" name="Rectangle 326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3360"/>
                    <a:ext cx="8" cy="40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587" name="Rectangle 327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3360"/>
                    <a:ext cx="8" cy="40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588" name="Rectangle 328"/>
                  <p:cNvSpPr>
                    <a:spLocks noChangeArrowheads="1"/>
                  </p:cNvSpPr>
                  <p:nvPr/>
                </p:nvSpPr>
                <p:spPr bwMode="auto">
                  <a:xfrm>
                    <a:off x="5096" y="3352"/>
                    <a:ext cx="8" cy="4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589" name="Rectangle 329"/>
                  <p:cNvSpPr>
                    <a:spLocks noChangeArrowheads="1"/>
                  </p:cNvSpPr>
                  <p:nvPr/>
                </p:nvSpPr>
                <p:spPr bwMode="auto">
                  <a:xfrm>
                    <a:off x="5104" y="3352"/>
                    <a:ext cx="8" cy="4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590" name="Rectangle 330"/>
                  <p:cNvSpPr>
                    <a:spLocks noChangeArrowheads="1"/>
                  </p:cNvSpPr>
                  <p:nvPr/>
                </p:nvSpPr>
                <p:spPr bwMode="auto">
                  <a:xfrm>
                    <a:off x="5112" y="3352"/>
                    <a:ext cx="8" cy="40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591" name="Rectangle 331"/>
                  <p:cNvSpPr>
                    <a:spLocks noChangeArrowheads="1"/>
                  </p:cNvSpPr>
                  <p:nvPr/>
                </p:nvSpPr>
                <p:spPr bwMode="auto">
                  <a:xfrm>
                    <a:off x="5120" y="3352"/>
                    <a:ext cx="8" cy="40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592" name="Rectangle 332"/>
                  <p:cNvSpPr>
                    <a:spLocks noChangeArrowheads="1"/>
                  </p:cNvSpPr>
                  <p:nvPr/>
                </p:nvSpPr>
                <p:spPr bwMode="auto">
                  <a:xfrm>
                    <a:off x="5128" y="3352"/>
                    <a:ext cx="8" cy="40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593" name="Rectangle 333"/>
                  <p:cNvSpPr>
                    <a:spLocks noChangeArrowheads="1"/>
                  </p:cNvSpPr>
                  <p:nvPr/>
                </p:nvSpPr>
                <p:spPr bwMode="auto">
                  <a:xfrm>
                    <a:off x="4904" y="3384"/>
                    <a:ext cx="8" cy="4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7517" name="Group 334"/>
                <p:cNvGrpSpPr>
                  <a:grpSpLocks/>
                </p:cNvGrpSpPr>
                <p:nvPr/>
              </p:nvGrpSpPr>
              <p:grpSpPr bwMode="auto">
                <a:xfrm>
                  <a:off x="4904" y="3384"/>
                  <a:ext cx="8" cy="24"/>
                  <a:chOff x="4904" y="3384"/>
                  <a:chExt cx="8" cy="24"/>
                </a:xfrm>
              </p:grpSpPr>
              <p:sp>
                <p:nvSpPr>
                  <p:cNvPr id="27577" name="Freeform 335"/>
                  <p:cNvSpPr>
                    <a:spLocks/>
                  </p:cNvSpPr>
                  <p:nvPr/>
                </p:nvSpPr>
                <p:spPr bwMode="auto">
                  <a:xfrm>
                    <a:off x="4904" y="3384"/>
                    <a:ext cx="1" cy="24"/>
                  </a:xfrm>
                  <a:custGeom>
                    <a:avLst/>
                    <a:gdLst>
                      <a:gd name="T0" fmla="*/ 0 w 1"/>
                      <a:gd name="T1" fmla="*/ 0 h 24"/>
                      <a:gd name="T2" fmla="*/ 0 w 1"/>
                      <a:gd name="T3" fmla="*/ 8 h 24"/>
                      <a:gd name="T4" fmla="*/ 0 w 1"/>
                      <a:gd name="T5" fmla="*/ 24 h 24"/>
                      <a:gd name="T6" fmla="*/ 0 w 1"/>
                      <a:gd name="T7" fmla="*/ 24 h 2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"/>
                      <a:gd name="T13" fmla="*/ 0 h 24"/>
                      <a:gd name="T14" fmla="*/ 1 w 1"/>
                      <a:gd name="T15" fmla="*/ 24 h 2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" h="24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24"/>
                        </a:lnTo>
                      </a:path>
                    </a:pathLst>
                  </a:cu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578" name="Freeform 336"/>
                  <p:cNvSpPr>
                    <a:spLocks/>
                  </p:cNvSpPr>
                  <p:nvPr/>
                </p:nvSpPr>
                <p:spPr bwMode="auto">
                  <a:xfrm>
                    <a:off x="4904" y="3384"/>
                    <a:ext cx="8" cy="24"/>
                  </a:xfrm>
                  <a:custGeom>
                    <a:avLst/>
                    <a:gdLst>
                      <a:gd name="T0" fmla="*/ 0 w 8"/>
                      <a:gd name="T1" fmla="*/ 0 h 24"/>
                      <a:gd name="T2" fmla="*/ 8 w 8"/>
                      <a:gd name="T3" fmla="*/ 8 h 24"/>
                      <a:gd name="T4" fmla="*/ 8 w 8"/>
                      <a:gd name="T5" fmla="*/ 24 h 24"/>
                      <a:gd name="T6" fmla="*/ 0 w 8"/>
                      <a:gd name="T7" fmla="*/ 24 h 2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"/>
                      <a:gd name="T13" fmla="*/ 0 h 24"/>
                      <a:gd name="T14" fmla="*/ 8 w 8"/>
                      <a:gd name="T15" fmla="*/ 24 h 2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" h="24">
                        <a:moveTo>
                          <a:pt x="0" y="0"/>
                        </a:moveTo>
                        <a:lnTo>
                          <a:pt x="8" y="8"/>
                        </a:lnTo>
                        <a:lnTo>
                          <a:pt x="8" y="24"/>
                        </a:lnTo>
                        <a:lnTo>
                          <a:pt x="0" y="24"/>
                        </a:lnTo>
                      </a:path>
                    </a:pathLst>
                  </a:cu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sp>
              <p:nvSpPr>
                <p:cNvPr id="27518" name="Rectangle 337"/>
                <p:cNvSpPr>
                  <a:spLocks noChangeArrowheads="1"/>
                </p:cNvSpPr>
                <p:nvPr/>
              </p:nvSpPr>
              <p:spPr bwMode="auto">
                <a:xfrm>
                  <a:off x="4896" y="3120"/>
                  <a:ext cx="8" cy="8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27519" name="Rectangle 338"/>
                <p:cNvSpPr>
                  <a:spLocks noChangeArrowheads="1"/>
                </p:cNvSpPr>
                <p:nvPr/>
              </p:nvSpPr>
              <p:spPr bwMode="auto">
                <a:xfrm>
                  <a:off x="4920" y="3120"/>
                  <a:ext cx="8" cy="8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>
                    <a:latin typeface="Constantia" pitchFamily="18" charset="0"/>
                  </a:endParaRPr>
                </a:p>
              </p:txBody>
            </p:sp>
            <p:grpSp>
              <p:nvGrpSpPr>
                <p:cNvPr id="27520" name="Group 339"/>
                <p:cNvGrpSpPr>
                  <a:grpSpLocks/>
                </p:cNvGrpSpPr>
                <p:nvPr/>
              </p:nvGrpSpPr>
              <p:grpSpPr bwMode="auto">
                <a:xfrm>
                  <a:off x="4944" y="3120"/>
                  <a:ext cx="8" cy="8"/>
                  <a:chOff x="4944" y="3120"/>
                  <a:chExt cx="8" cy="8"/>
                </a:xfrm>
              </p:grpSpPr>
              <p:sp>
                <p:nvSpPr>
                  <p:cNvPr id="27575" name="Rectangle 340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120"/>
                    <a:ext cx="8" cy="8"/>
                  </a:xfrm>
                  <a:prstGeom prst="rect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576" name="Oval 341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120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7521" name="Group 342"/>
                <p:cNvGrpSpPr>
                  <a:grpSpLocks/>
                </p:cNvGrpSpPr>
                <p:nvPr/>
              </p:nvGrpSpPr>
              <p:grpSpPr bwMode="auto">
                <a:xfrm>
                  <a:off x="4952" y="3112"/>
                  <a:ext cx="8" cy="8"/>
                  <a:chOff x="4952" y="3112"/>
                  <a:chExt cx="8" cy="8"/>
                </a:xfrm>
              </p:grpSpPr>
              <p:sp>
                <p:nvSpPr>
                  <p:cNvPr id="27573" name="Oval 343"/>
                  <p:cNvSpPr>
                    <a:spLocks noChangeArrowheads="1"/>
                  </p:cNvSpPr>
                  <p:nvPr/>
                </p:nvSpPr>
                <p:spPr bwMode="auto">
                  <a:xfrm>
                    <a:off x="4952" y="3112"/>
                    <a:ext cx="8" cy="8"/>
                  </a:xfrm>
                  <a:prstGeom prst="ellipse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574" name="Oval 344"/>
                  <p:cNvSpPr>
                    <a:spLocks noChangeArrowheads="1"/>
                  </p:cNvSpPr>
                  <p:nvPr/>
                </p:nvSpPr>
                <p:spPr bwMode="auto">
                  <a:xfrm>
                    <a:off x="4952" y="3112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sp>
              <p:nvSpPr>
                <p:cNvPr id="27522" name="Rectangle 345"/>
                <p:cNvSpPr>
                  <a:spLocks noChangeArrowheads="1"/>
                </p:cNvSpPr>
                <p:nvPr/>
              </p:nvSpPr>
              <p:spPr bwMode="auto">
                <a:xfrm>
                  <a:off x="4976" y="3112"/>
                  <a:ext cx="8" cy="8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>
                    <a:latin typeface="Constantia" pitchFamily="18" charset="0"/>
                  </a:endParaRPr>
                </a:p>
              </p:txBody>
            </p:sp>
            <p:grpSp>
              <p:nvGrpSpPr>
                <p:cNvPr id="27523" name="Group 346"/>
                <p:cNvGrpSpPr>
                  <a:grpSpLocks/>
                </p:cNvGrpSpPr>
                <p:nvPr/>
              </p:nvGrpSpPr>
              <p:grpSpPr bwMode="auto">
                <a:xfrm>
                  <a:off x="4992" y="3112"/>
                  <a:ext cx="16" cy="8"/>
                  <a:chOff x="4992" y="3112"/>
                  <a:chExt cx="16" cy="8"/>
                </a:xfrm>
              </p:grpSpPr>
              <p:sp>
                <p:nvSpPr>
                  <p:cNvPr id="27571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4992" y="3112"/>
                    <a:ext cx="8" cy="8"/>
                  </a:xfrm>
                  <a:prstGeom prst="rect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572" name="Oval 348"/>
                  <p:cNvSpPr>
                    <a:spLocks noChangeArrowheads="1"/>
                  </p:cNvSpPr>
                  <p:nvPr/>
                </p:nvSpPr>
                <p:spPr bwMode="auto">
                  <a:xfrm>
                    <a:off x="5000" y="3112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7524" name="Group 349"/>
                <p:cNvGrpSpPr>
                  <a:grpSpLocks/>
                </p:cNvGrpSpPr>
                <p:nvPr/>
              </p:nvGrpSpPr>
              <p:grpSpPr bwMode="auto">
                <a:xfrm>
                  <a:off x="5008" y="3112"/>
                  <a:ext cx="16" cy="8"/>
                  <a:chOff x="5008" y="3112"/>
                  <a:chExt cx="16" cy="8"/>
                </a:xfrm>
              </p:grpSpPr>
              <p:sp>
                <p:nvSpPr>
                  <p:cNvPr id="27568" name="Oval 350"/>
                  <p:cNvSpPr>
                    <a:spLocks noChangeArrowheads="1"/>
                  </p:cNvSpPr>
                  <p:nvPr/>
                </p:nvSpPr>
                <p:spPr bwMode="auto">
                  <a:xfrm>
                    <a:off x="5016" y="3112"/>
                    <a:ext cx="8" cy="8"/>
                  </a:xfrm>
                  <a:prstGeom prst="ellipse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569" name="Rectangle 351"/>
                  <p:cNvSpPr>
                    <a:spLocks noChangeArrowheads="1"/>
                  </p:cNvSpPr>
                  <p:nvPr/>
                </p:nvSpPr>
                <p:spPr bwMode="auto">
                  <a:xfrm>
                    <a:off x="5008" y="3112"/>
                    <a:ext cx="8" cy="8"/>
                  </a:xfrm>
                  <a:prstGeom prst="rect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570" name="Oval 352"/>
                  <p:cNvSpPr>
                    <a:spLocks noChangeArrowheads="1"/>
                  </p:cNvSpPr>
                  <p:nvPr/>
                </p:nvSpPr>
                <p:spPr bwMode="auto">
                  <a:xfrm>
                    <a:off x="5016" y="3112"/>
                    <a:ext cx="8" cy="8"/>
                  </a:xfrm>
                  <a:prstGeom prst="ellipse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7525" name="Group 353"/>
                <p:cNvGrpSpPr>
                  <a:grpSpLocks/>
                </p:cNvGrpSpPr>
                <p:nvPr/>
              </p:nvGrpSpPr>
              <p:grpSpPr bwMode="auto">
                <a:xfrm>
                  <a:off x="5032" y="3112"/>
                  <a:ext cx="8" cy="8"/>
                  <a:chOff x="5032" y="3112"/>
                  <a:chExt cx="8" cy="8"/>
                </a:xfrm>
              </p:grpSpPr>
              <p:sp>
                <p:nvSpPr>
                  <p:cNvPr id="27566" name="Rectangle 354"/>
                  <p:cNvSpPr>
                    <a:spLocks noChangeArrowheads="1"/>
                  </p:cNvSpPr>
                  <p:nvPr/>
                </p:nvSpPr>
                <p:spPr bwMode="auto">
                  <a:xfrm>
                    <a:off x="5032" y="3112"/>
                    <a:ext cx="8" cy="8"/>
                  </a:xfrm>
                  <a:prstGeom prst="rect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567" name="Oval 355"/>
                  <p:cNvSpPr>
                    <a:spLocks noChangeArrowheads="1"/>
                  </p:cNvSpPr>
                  <p:nvPr/>
                </p:nvSpPr>
                <p:spPr bwMode="auto">
                  <a:xfrm>
                    <a:off x="5032" y="3112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sp>
              <p:nvSpPr>
                <p:cNvPr id="27526" name="Rectangle 356"/>
                <p:cNvSpPr>
                  <a:spLocks noChangeArrowheads="1"/>
                </p:cNvSpPr>
                <p:nvPr/>
              </p:nvSpPr>
              <p:spPr bwMode="auto">
                <a:xfrm>
                  <a:off x="5048" y="3112"/>
                  <a:ext cx="8" cy="8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>
                    <a:latin typeface="Constantia" pitchFamily="18" charset="0"/>
                  </a:endParaRPr>
                </a:p>
              </p:txBody>
            </p:sp>
            <p:grpSp>
              <p:nvGrpSpPr>
                <p:cNvPr id="27527" name="Group 357"/>
                <p:cNvGrpSpPr>
                  <a:grpSpLocks/>
                </p:cNvGrpSpPr>
                <p:nvPr/>
              </p:nvGrpSpPr>
              <p:grpSpPr bwMode="auto">
                <a:xfrm>
                  <a:off x="5072" y="3112"/>
                  <a:ext cx="16" cy="8"/>
                  <a:chOff x="5072" y="3112"/>
                  <a:chExt cx="16" cy="8"/>
                </a:xfrm>
              </p:grpSpPr>
              <p:sp>
                <p:nvSpPr>
                  <p:cNvPr id="27563" name="Oval 358"/>
                  <p:cNvSpPr>
                    <a:spLocks noChangeArrowheads="1"/>
                  </p:cNvSpPr>
                  <p:nvPr/>
                </p:nvSpPr>
                <p:spPr bwMode="auto">
                  <a:xfrm>
                    <a:off x="5080" y="3112"/>
                    <a:ext cx="8" cy="8"/>
                  </a:xfrm>
                  <a:prstGeom prst="ellipse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564" name="Rectangle 359"/>
                  <p:cNvSpPr>
                    <a:spLocks noChangeArrowheads="1"/>
                  </p:cNvSpPr>
                  <p:nvPr/>
                </p:nvSpPr>
                <p:spPr bwMode="auto">
                  <a:xfrm>
                    <a:off x="5072" y="3112"/>
                    <a:ext cx="8" cy="8"/>
                  </a:xfrm>
                  <a:prstGeom prst="rect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565" name="Oval 360"/>
                  <p:cNvSpPr>
                    <a:spLocks noChangeArrowheads="1"/>
                  </p:cNvSpPr>
                  <p:nvPr/>
                </p:nvSpPr>
                <p:spPr bwMode="auto">
                  <a:xfrm>
                    <a:off x="5080" y="3112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sp>
              <p:nvSpPr>
                <p:cNvPr id="27528" name="Oval 361"/>
                <p:cNvSpPr>
                  <a:spLocks noChangeArrowheads="1"/>
                </p:cNvSpPr>
                <p:nvPr/>
              </p:nvSpPr>
              <p:spPr bwMode="auto">
                <a:xfrm>
                  <a:off x="5136" y="3104"/>
                  <a:ext cx="8" cy="8"/>
                </a:xfrm>
                <a:prstGeom prst="ellipse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>
                    <a:latin typeface="Constantia" pitchFamily="18" charset="0"/>
                  </a:endParaRPr>
                </a:p>
              </p:txBody>
            </p:sp>
            <p:grpSp>
              <p:nvGrpSpPr>
                <p:cNvPr id="27529" name="Group 362"/>
                <p:cNvGrpSpPr>
                  <a:grpSpLocks/>
                </p:cNvGrpSpPr>
                <p:nvPr/>
              </p:nvGrpSpPr>
              <p:grpSpPr bwMode="auto">
                <a:xfrm>
                  <a:off x="5060" y="3100"/>
                  <a:ext cx="0" cy="8"/>
                  <a:chOff x="5060" y="3100"/>
                  <a:chExt cx="0" cy="8"/>
                </a:xfrm>
              </p:grpSpPr>
              <p:sp>
                <p:nvSpPr>
                  <p:cNvPr id="27561" name="Rectangle 363"/>
                  <p:cNvSpPr>
                    <a:spLocks noChangeArrowheads="1"/>
                  </p:cNvSpPr>
                  <p:nvPr/>
                </p:nvSpPr>
                <p:spPr bwMode="auto">
                  <a:xfrm>
                    <a:off x="5060" y="3100"/>
                    <a:ext cx="0" cy="8"/>
                  </a:xfrm>
                  <a:prstGeom prst="rect">
                    <a:avLst/>
                  </a:prstGeom>
                  <a:solidFill>
                    <a:srgbClr val="BFBFBF"/>
                  </a:solidFill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562" name="Rectangle 364"/>
                  <p:cNvSpPr>
                    <a:spLocks noChangeArrowheads="1"/>
                  </p:cNvSpPr>
                  <p:nvPr/>
                </p:nvSpPr>
                <p:spPr bwMode="auto">
                  <a:xfrm>
                    <a:off x="5060" y="3100"/>
                    <a:ext cx="0" cy="8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sp>
              <p:nvSpPr>
                <p:cNvPr id="27530" name="Rectangle 365"/>
                <p:cNvSpPr>
                  <a:spLocks noChangeArrowheads="1"/>
                </p:cNvSpPr>
                <p:nvPr/>
              </p:nvSpPr>
              <p:spPr bwMode="auto">
                <a:xfrm>
                  <a:off x="4896" y="3376"/>
                  <a:ext cx="8" cy="8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>
                    <a:latin typeface="Constantia" pitchFamily="18" charset="0"/>
                  </a:endParaRPr>
                </a:p>
              </p:txBody>
            </p:sp>
            <p:grpSp>
              <p:nvGrpSpPr>
                <p:cNvPr id="27531" name="Group 366"/>
                <p:cNvGrpSpPr>
                  <a:grpSpLocks/>
                </p:cNvGrpSpPr>
                <p:nvPr/>
              </p:nvGrpSpPr>
              <p:grpSpPr bwMode="auto">
                <a:xfrm>
                  <a:off x="4912" y="3368"/>
                  <a:ext cx="8" cy="8"/>
                  <a:chOff x="4912" y="3368"/>
                  <a:chExt cx="8" cy="8"/>
                </a:xfrm>
              </p:grpSpPr>
              <p:sp>
                <p:nvSpPr>
                  <p:cNvPr id="27558" name="Oval 367"/>
                  <p:cNvSpPr>
                    <a:spLocks noChangeArrowheads="1"/>
                  </p:cNvSpPr>
                  <p:nvPr/>
                </p:nvSpPr>
                <p:spPr bwMode="auto">
                  <a:xfrm>
                    <a:off x="4912" y="3368"/>
                    <a:ext cx="8" cy="8"/>
                  </a:xfrm>
                  <a:prstGeom prst="ellipse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559" name="Oval 368"/>
                  <p:cNvSpPr>
                    <a:spLocks noChangeArrowheads="1"/>
                  </p:cNvSpPr>
                  <p:nvPr/>
                </p:nvSpPr>
                <p:spPr bwMode="auto">
                  <a:xfrm>
                    <a:off x="4912" y="3368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560" name="Oval 369"/>
                  <p:cNvSpPr>
                    <a:spLocks noChangeArrowheads="1"/>
                  </p:cNvSpPr>
                  <p:nvPr/>
                </p:nvSpPr>
                <p:spPr bwMode="auto">
                  <a:xfrm>
                    <a:off x="4912" y="3368"/>
                    <a:ext cx="8" cy="8"/>
                  </a:xfrm>
                  <a:prstGeom prst="ellipse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7532" name="Group 370"/>
                <p:cNvGrpSpPr>
                  <a:grpSpLocks/>
                </p:cNvGrpSpPr>
                <p:nvPr/>
              </p:nvGrpSpPr>
              <p:grpSpPr bwMode="auto">
                <a:xfrm>
                  <a:off x="4936" y="3368"/>
                  <a:ext cx="8" cy="8"/>
                  <a:chOff x="4936" y="3368"/>
                  <a:chExt cx="8" cy="8"/>
                </a:xfrm>
              </p:grpSpPr>
              <p:sp>
                <p:nvSpPr>
                  <p:cNvPr id="27556" name="Oval 371"/>
                  <p:cNvSpPr>
                    <a:spLocks noChangeArrowheads="1"/>
                  </p:cNvSpPr>
                  <p:nvPr/>
                </p:nvSpPr>
                <p:spPr bwMode="auto">
                  <a:xfrm>
                    <a:off x="4936" y="3368"/>
                    <a:ext cx="8" cy="8"/>
                  </a:xfrm>
                  <a:prstGeom prst="ellipse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557" name="Oval 372"/>
                  <p:cNvSpPr>
                    <a:spLocks noChangeArrowheads="1"/>
                  </p:cNvSpPr>
                  <p:nvPr/>
                </p:nvSpPr>
                <p:spPr bwMode="auto">
                  <a:xfrm>
                    <a:off x="4936" y="3368"/>
                    <a:ext cx="8" cy="8"/>
                  </a:xfrm>
                  <a:prstGeom prst="ellipse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sp>
              <p:nvSpPr>
                <p:cNvPr id="27533" name="Rectangle 373"/>
                <p:cNvSpPr>
                  <a:spLocks noChangeArrowheads="1"/>
                </p:cNvSpPr>
                <p:nvPr/>
              </p:nvSpPr>
              <p:spPr bwMode="auto">
                <a:xfrm>
                  <a:off x="4952" y="3360"/>
                  <a:ext cx="8" cy="8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>
                    <a:latin typeface="Constantia" pitchFamily="18" charset="0"/>
                  </a:endParaRPr>
                </a:p>
              </p:txBody>
            </p:sp>
            <p:grpSp>
              <p:nvGrpSpPr>
                <p:cNvPr id="27534" name="Group 374"/>
                <p:cNvGrpSpPr>
                  <a:grpSpLocks/>
                </p:cNvGrpSpPr>
                <p:nvPr/>
              </p:nvGrpSpPr>
              <p:grpSpPr bwMode="auto">
                <a:xfrm>
                  <a:off x="4976" y="3360"/>
                  <a:ext cx="8" cy="8"/>
                  <a:chOff x="4976" y="3360"/>
                  <a:chExt cx="8" cy="8"/>
                </a:xfrm>
              </p:grpSpPr>
              <p:sp>
                <p:nvSpPr>
                  <p:cNvPr id="27554" name="Rectangle 375"/>
                  <p:cNvSpPr>
                    <a:spLocks noChangeArrowheads="1"/>
                  </p:cNvSpPr>
                  <p:nvPr/>
                </p:nvSpPr>
                <p:spPr bwMode="auto">
                  <a:xfrm>
                    <a:off x="4976" y="3360"/>
                    <a:ext cx="8" cy="8"/>
                  </a:xfrm>
                  <a:prstGeom prst="rect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555" name="Oval 376"/>
                  <p:cNvSpPr>
                    <a:spLocks noChangeArrowheads="1"/>
                  </p:cNvSpPr>
                  <p:nvPr/>
                </p:nvSpPr>
                <p:spPr bwMode="auto">
                  <a:xfrm>
                    <a:off x="4976" y="3360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7535" name="Group 377"/>
                <p:cNvGrpSpPr>
                  <a:grpSpLocks/>
                </p:cNvGrpSpPr>
                <p:nvPr/>
              </p:nvGrpSpPr>
              <p:grpSpPr bwMode="auto">
                <a:xfrm>
                  <a:off x="4984" y="3360"/>
                  <a:ext cx="16" cy="8"/>
                  <a:chOff x="4984" y="3360"/>
                  <a:chExt cx="16" cy="8"/>
                </a:xfrm>
              </p:grpSpPr>
              <p:sp>
                <p:nvSpPr>
                  <p:cNvPr id="27551" name="Oval 378"/>
                  <p:cNvSpPr>
                    <a:spLocks noChangeArrowheads="1"/>
                  </p:cNvSpPr>
                  <p:nvPr/>
                </p:nvSpPr>
                <p:spPr bwMode="auto">
                  <a:xfrm>
                    <a:off x="4992" y="3360"/>
                    <a:ext cx="8" cy="8"/>
                  </a:xfrm>
                  <a:prstGeom prst="ellipse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552" name="Rectangle 379"/>
                  <p:cNvSpPr>
                    <a:spLocks noChangeArrowheads="1"/>
                  </p:cNvSpPr>
                  <p:nvPr/>
                </p:nvSpPr>
                <p:spPr bwMode="auto">
                  <a:xfrm>
                    <a:off x="4984" y="3360"/>
                    <a:ext cx="8" cy="8"/>
                  </a:xfrm>
                  <a:prstGeom prst="rect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553" name="Oval 380"/>
                  <p:cNvSpPr>
                    <a:spLocks noChangeArrowheads="1"/>
                  </p:cNvSpPr>
                  <p:nvPr/>
                </p:nvSpPr>
                <p:spPr bwMode="auto">
                  <a:xfrm>
                    <a:off x="4992" y="3360"/>
                    <a:ext cx="8" cy="8"/>
                  </a:xfrm>
                  <a:prstGeom prst="ellipse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sp>
              <p:nvSpPr>
                <p:cNvPr id="27536" name="Rectangle 381"/>
                <p:cNvSpPr>
                  <a:spLocks noChangeArrowheads="1"/>
                </p:cNvSpPr>
                <p:nvPr/>
              </p:nvSpPr>
              <p:spPr bwMode="auto">
                <a:xfrm>
                  <a:off x="5016" y="3352"/>
                  <a:ext cx="8" cy="8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>
                    <a:latin typeface="Constantia" pitchFamily="18" charset="0"/>
                  </a:endParaRPr>
                </a:p>
              </p:txBody>
            </p:sp>
            <p:grpSp>
              <p:nvGrpSpPr>
                <p:cNvPr id="27537" name="Group 382"/>
                <p:cNvGrpSpPr>
                  <a:grpSpLocks/>
                </p:cNvGrpSpPr>
                <p:nvPr/>
              </p:nvGrpSpPr>
              <p:grpSpPr bwMode="auto">
                <a:xfrm>
                  <a:off x="5024" y="3352"/>
                  <a:ext cx="8" cy="8"/>
                  <a:chOff x="5024" y="3352"/>
                  <a:chExt cx="8" cy="8"/>
                </a:xfrm>
              </p:grpSpPr>
              <p:sp>
                <p:nvSpPr>
                  <p:cNvPr id="27548" name="Oval 383"/>
                  <p:cNvSpPr>
                    <a:spLocks noChangeArrowheads="1"/>
                  </p:cNvSpPr>
                  <p:nvPr/>
                </p:nvSpPr>
                <p:spPr bwMode="auto">
                  <a:xfrm>
                    <a:off x="5024" y="3352"/>
                    <a:ext cx="8" cy="8"/>
                  </a:xfrm>
                  <a:prstGeom prst="ellipse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549" name="Oval 384"/>
                  <p:cNvSpPr>
                    <a:spLocks noChangeArrowheads="1"/>
                  </p:cNvSpPr>
                  <p:nvPr/>
                </p:nvSpPr>
                <p:spPr bwMode="auto">
                  <a:xfrm>
                    <a:off x="5024" y="3352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550" name="Oval 385"/>
                  <p:cNvSpPr>
                    <a:spLocks noChangeArrowheads="1"/>
                  </p:cNvSpPr>
                  <p:nvPr/>
                </p:nvSpPr>
                <p:spPr bwMode="auto">
                  <a:xfrm>
                    <a:off x="5024" y="3352"/>
                    <a:ext cx="8" cy="8"/>
                  </a:xfrm>
                  <a:prstGeom prst="ellipse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sp>
              <p:nvSpPr>
                <p:cNvPr id="27538" name="Oval 386"/>
                <p:cNvSpPr>
                  <a:spLocks noChangeArrowheads="1"/>
                </p:cNvSpPr>
                <p:nvPr/>
              </p:nvSpPr>
              <p:spPr bwMode="auto">
                <a:xfrm>
                  <a:off x="5048" y="3352"/>
                  <a:ext cx="8" cy="8"/>
                </a:xfrm>
                <a:prstGeom prst="ellipse">
                  <a:avLst/>
                </a:pr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27539" name="Rectangle 387"/>
                <p:cNvSpPr>
                  <a:spLocks noChangeArrowheads="1"/>
                </p:cNvSpPr>
                <p:nvPr/>
              </p:nvSpPr>
              <p:spPr bwMode="auto">
                <a:xfrm>
                  <a:off x="5080" y="3352"/>
                  <a:ext cx="8" cy="8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>
                    <a:latin typeface="Constantia" pitchFamily="18" charset="0"/>
                  </a:endParaRPr>
                </a:p>
              </p:txBody>
            </p:sp>
            <p:grpSp>
              <p:nvGrpSpPr>
                <p:cNvPr id="27540" name="Group 388"/>
                <p:cNvGrpSpPr>
                  <a:grpSpLocks/>
                </p:cNvGrpSpPr>
                <p:nvPr/>
              </p:nvGrpSpPr>
              <p:grpSpPr bwMode="auto">
                <a:xfrm>
                  <a:off x="5088" y="3344"/>
                  <a:ext cx="16" cy="8"/>
                  <a:chOff x="5088" y="3344"/>
                  <a:chExt cx="16" cy="8"/>
                </a:xfrm>
              </p:grpSpPr>
              <p:sp>
                <p:nvSpPr>
                  <p:cNvPr id="27546" name="Oval 389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3344"/>
                    <a:ext cx="8" cy="8"/>
                  </a:xfrm>
                  <a:prstGeom prst="ellipse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547" name="Rectangle 390"/>
                  <p:cNvSpPr>
                    <a:spLocks noChangeArrowheads="1"/>
                  </p:cNvSpPr>
                  <p:nvPr/>
                </p:nvSpPr>
                <p:spPr bwMode="auto">
                  <a:xfrm>
                    <a:off x="5096" y="3344"/>
                    <a:ext cx="8" cy="8"/>
                  </a:xfrm>
                  <a:prstGeom prst="rect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7541" name="Group 391"/>
                <p:cNvGrpSpPr>
                  <a:grpSpLocks/>
                </p:cNvGrpSpPr>
                <p:nvPr/>
              </p:nvGrpSpPr>
              <p:grpSpPr bwMode="auto">
                <a:xfrm>
                  <a:off x="5112" y="3344"/>
                  <a:ext cx="8" cy="8"/>
                  <a:chOff x="5112" y="3344"/>
                  <a:chExt cx="8" cy="8"/>
                </a:xfrm>
              </p:grpSpPr>
              <p:sp>
                <p:nvSpPr>
                  <p:cNvPr id="27543" name="Oval 392"/>
                  <p:cNvSpPr>
                    <a:spLocks noChangeArrowheads="1"/>
                  </p:cNvSpPr>
                  <p:nvPr/>
                </p:nvSpPr>
                <p:spPr bwMode="auto">
                  <a:xfrm>
                    <a:off x="5112" y="3344"/>
                    <a:ext cx="8" cy="8"/>
                  </a:xfrm>
                  <a:prstGeom prst="ellipse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544" name="Oval 393"/>
                  <p:cNvSpPr>
                    <a:spLocks noChangeArrowheads="1"/>
                  </p:cNvSpPr>
                  <p:nvPr/>
                </p:nvSpPr>
                <p:spPr bwMode="auto">
                  <a:xfrm>
                    <a:off x="5112" y="3344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545" name="Oval 394"/>
                  <p:cNvSpPr>
                    <a:spLocks noChangeArrowheads="1"/>
                  </p:cNvSpPr>
                  <p:nvPr/>
                </p:nvSpPr>
                <p:spPr bwMode="auto">
                  <a:xfrm>
                    <a:off x="5112" y="3344"/>
                    <a:ext cx="8" cy="8"/>
                  </a:xfrm>
                  <a:prstGeom prst="ellipse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sp>
              <p:nvSpPr>
                <p:cNvPr id="27542" name="Rectangle 395"/>
                <p:cNvSpPr>
                  <a:spLocks noChangeArrowheads="1"/>
                </p:cNvSpPr>
                <p:nvPr/>
              </p:nvSpPr>
              <p:spPr bwMode="auto">
                <a:xfrm>
                  <a:off x="5136" y="3344"/>
                  <a:ext cx="8" cy="8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27236" name="Group 396"/>
              <p:cNvGrpSpPr>
                <a:grpSpLocks/>
              </p:cNvGrpSpPr>
              <p:nvPr/>
            </p:nvGrpSpPr>
            <p:grpSpPr bwMode="auto">
              <a:xfrm>
                <a:off x="3783" y="3421"/>
                <a:ext cx="380" cy="266"/>
                <a:chOff x="4248" y="3248"/>
                <a:chExt cx="400" cy="320"/>
              </a:xfrm>
            </p:grpSpPr>
            <p:sp>
              <p:nvSpPr>
                <p:cNvPr id="27237" name="Freeform 397"/>
                <p:cNvSpPr>
                  <a:spLocks/>
                </p:cNvSpPr>
                <p:nvPr/>
              </p:nvSpPr>
              <p:spPr bwMode="auto">
                <a:xfrm>
                  <a:off x="4248" y="3480"/>
                  <a:ext cx="32" cy="24"/>
                </a:xfrm>
                <a:custGeom>
                  <a:avLst/>
                  <a:gdLst>
                    <a:gd name="T0" fmla="*/ 32 w 32"/>
                    <a:gd name="T1" fmla="*/ 0 h 24"/>
                    <a:gd name="T2" fmla="*/ 24 w 32"/>
                    <a:gd name="T3" fmla="*/ 0 h 24"/>
                    <a:gd name="T4" fmla="*/ 16 w 32"/>
                    <a:gd name="T5" fmla="*/ 0 h 24"/>
                    <a:gd name="T6" fmla="*/ 8 w 32"/>
                    <a:gd name="T7" fmla="*/ 0 h 24"/>
                    <a:gd name="T8" fmla="*/ 8 w 32"/>
                    <a:gd name="T9" fmla="*/ 0 h 24"/>
                    <a:gd name="T10" fmla="*/ 0 w 32"/>
                    <a:gd name="T11" fmla="*/ 8 h 24"/>
                    <a:gd name="T12" fmla="*/ 0 w 32"/>
                    <a:gd name="T13" fmla="*/ 16 h 24"/>
                    <a:gd name="T14" fmla="*/ 8 w 32"/>
                    <a:gd name="T15" fmla="*/ 16 h 24"/>
                    <a:gd name="T16" fmla="*/ 8 w 32"/>
                    <a:gd name="T17" fmla="*/ 16 h 24"/>
                    <a:gd name="T18" fmla="*/ 16 w 32"/>
                    <a:gd name="T19" fmla="*/ 16 h 24"/>
                    <a:gd name="T20" fmla="*/ 24 w 32"/>
                    <a:gd name="T21" fmla="*/ 16 h 24"/>
                    <a:gd name="T22" fmla="*/ 32 w 32"/>
                    <a:gd name="T23" fmla="*/ 24 h 2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2"/>
                    <a:gd name="T37" fmla="*/ 0 h 24"/>
                    <a:gd name="T38" fmla="*/ 32 w 32"/>
                    <a:gd name="T39" fmla="*/ 24 h 2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2" h="24">
                      <a:moveTo>
                        <a:pt x="32" y="0"/>
                      </a:move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24" y="16"/>
                      </a:lnTo>
                      <a:lnTo>
                        <a:pt x="32" y="24"/>
                      </a:lnTo>
                    </a:path>
                  </a:pathLst>
                </a:cu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7238" name="Freeform 398"/>
                <p:cNvSpPr>
                  <a:spLocks/>
                </p:cNvSpPr>
                <p:nvPr/>
              </p:nvSpPr>
              <p:spPr bwMode="auto">
                <a:xfrm>
                  <a:off x="4248" y="3480"/>
                  <a:ext cx="40" cy="24"/>
                </a:xfrm>
                <a:custGeom>
                  <a:avLst/>
                  <a:gdLst>
                    <a:gd name="T0" fmla="*/ 40 w 40"/>
                    <a:gd name="T1" fmla="*/ 0 h 24"/>
                    <a:gd name="T2" fmla="*/ 32 w 40"/>
                    <a:gd name="T3" fmla="*/ 0 h 24"/>
                    <a:gd name="T4" fmla="*/ 24 w 40"/>
                    <a:gd name="T5" fmla="*/ 0 h 24"/>
                    <a:gd name="T6" fmla="*/ 16 w 40"/>
                    <a:gd name="T7" fmla="*/ 0 h 24"/>
                    <a:gd name="T8" fmla="*/ 8 w 40"/>
                    <a:gd name="T9" fmla="*/ 0 h 24"/>
                    <a:gd name="T10" fmla="*/ 0 w 40"/>
                    <a:gd name="T11" fmla="*/ 8 h 24"/>
                    <a:gd name="T12" fmla="*/ 0 w 40"/>
                    <a:gd name="T13" fmla="*/ 16 h 24"/>
                    <a:gd name="T14" fmla="*/ 8 w 40"/>
                    <a:gd name="T15" fmla="*/ 16 h 24"/>
                    <a:gd name="T16" fmla="*/ 16 w 40"/>
                    <a:gd name="T17" fmla="*/ 16 h 24"/>
                    <a:gd name="T18" fmla="*/ 24 w 40"/>
                    <a:gd name="T19" fmla="*/ 16 h 24"/>
                    <a:gd name="T20" fmla="*/ 32 w 40"/>
                    <a:gd name="T21" fmla="*/ 16 h 24"/>
                    <a:gd name="T22" fmla="*/ 40 w 40"/>
                    <a:gd name="T23" fmla="*/ 24 h 2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0"/>
                    <a:gd name="T37" fmla="*/ 0 h 24"/>
                    <a:gd name="T38" fmla="*/ 40 w 40"/>
                    <a:gd name="T39" fmla="*/ 24 h 2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0" h="24">
                      <a:moveTo>
                        <a:pt x="40" y="0"/>
                      </a:move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24" y="16"/>
                      </a:lnTo>
                      <a:lnTo>
                        <a:pt x="32" y="16"/>
                      </a:lnTo>
                      <a:lnTo>
                        <a:pt x="40" y="24"/>
                      </a:lnTo>
                    </a:path>
                  </a:pathLst>
                </a:cu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grpSp>
              <p:nvGrpSpPr>
                <p:cNvPr id="27239" name="Group 399"/>
                <p:cNvGrpSpPr>
                  <a:grpSpLocks/>
                </p:cNvGrpSpPr>
                <p:nvPr/>
              </p:nvGrpSpPr>
              <p:grpSpPr bwMode="auto">
                <a:xfrm>
                  <a:off x="4280" y="3416"/>
                  <a:ext cx="320" cy="112"/>
                  <a:chOff x="4280" y="3416"/>
                  <a:chExt cx="320" cy="112"/>
                </a:xfrm>
              </p:grpSpPr>
              <p:sp>
                <p:nvSpPr>
                  <p:cNvPr id="27444" name="Freeform 400"/>
                  <p:cNvSpPr>
                    <a:spLocks/>
                  </p:cNvSpPr>
                  <p:nvPr/>
                </p:nvSpPr>
                <p:spPr bwMode="auto">
                  <a:xfrm>
                    <a:off x="4288" y="3480"/>
                    <a:ext cx="312" cy="48"/>
                  </a:xfrm>
                  <a:custGeom>
                    <a:avLst/>
                    <a:gdLst>
                      <a:gd name="T0" fmla="*/ 0 w 312"/>
                      <a:gd name="T1" fmla="*/ 0 h 48"/>
                      <a:gd name="T2" fmla="*/ 0 w 312"/>
                      <a:gd name="T3" fmla="*/ 16 h 48"/>
                      <a:gd name="T4" fmla="*/ 248 w 312"/>
                      <a:gd name="T5" fmla="*/ 48 h 48"/>
                      <a:gd name="T6" fmla="*/ 312 w 312"/>
                      <a:gd name="T7" fmla="*/ 16 h 48"/>
                      <a:gd name="T8" fmla="*/ 312 w 312"/>
                      <a:gd name="T9" fmla="*/ 0 h 48"/>
                      <a:gd name="T10" fmla="*/ 248 w 312"/>
                      <a:gd name="T11" fmla="*/ 24 h 48"/>
                      <a:gd name="T12" fmla="*/ 0 w 312"/>
                      <a:gd name="T13" fmla="*/ 0 h 4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12"/>
                      <a:gd name="T22" fmla="*/ 0 h 48"/>
                      <a:gd name="T23" fmla="*/ 312 w 312"/>
                      <a:gd name="T24" fmla="*/ 48 h 4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12" h="48">
                        <a:moveTo>
                          <a:pt x="0" y="0"/>
                        </a:moveTo>
                        <a:lnTo>
                          <a:pt x="0" y="16"/>
                        </a:lnTo>
                        <a:lnTo>
                          <a:pt x="248" y="48"/>
                        </a:lnTo>
                        <a:lnTo>
                          <a:pt x="312" y="16"/>
                        </a:lnTo>
                        <a:lnTo>
                          <a:pt x="312" y="0"/>
                        </a:lnTo>
                        <a:lnTo>
                          <a:pt x="248" y="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999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445" name="Freeform 401"/>
                  <p:cNvSpPr>
                    <a:spLocks/>
                  </p:cNvSpPr>
                  <p:nvPr/>
                </p:nvSpPr>
                <p:spPr bwMode="auto">
                  <a:xfrm>
                    <a:off x="4288" y="3416"/>
                    <a:ext cx="248" cy="88"/>
                  </a:xfrm>
                  <a:custGeom>
                    <a:avLst/>
                    <a:gdLst>
                      <a:gd name="T0" fmla="*/ 0 w 248"/>
                      <a:gd name="T1" fmla="*/ 0 h 88"/>
                      <a:gd name="T2" fmla="*/ 248 w 248"/>
                      <a:gd name="T3" fmla="*/ 24 h 88"/>
                      <a:gd name="T4" fmla="*/ 248 w 248"/>
                      <a:gd name="T5" fmla="*/ 88 h 88"/>
                      <a:gd name="T6" fmla="*/ 0 w 248"/>
                      <a:gd name="T7" fmla="*/ 64 h 88"/>
                      <a:gd name="T8" fmla="*/ 0 w 248"/>
                      <a:gd name="T9" fmla="*/ 0 h 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8"/>
                      <a:gd name="T16" fmla="*/ 0 h 88"/>
                      <a:gd name="T17" fmla="*/ 248 w 248"/>
                      <a:gd name="T18" fmla="*/ 88 h 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8" h="88">
                        <a:moveTo>
                          <a:pt x="0" y="0"/>
                        </a:moveTo>
                        <a:lnTo>
                          <a:pt x="248" y="24"/>
                        </a:lnTo>
                        <a:lnTo>
                          <a:pt x="248" y="88"/>
                        </a:lnTo>
                        <a:lnTo>
                          <a:pt x="0" y="6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grpSp>
                <p:nvGrpSpPr>
                  <p:cNvPr id="27446" name="Group 402"/>
                  <p:cNvGrpSpPr>
                    <a:grpSpLocks/>
                  </p:cNvGrpSpPr>
                  <p:nvPr/>
                </p:nvGrpSpPr>
                <p:grpSpPr bwMode="auto">
                  <a:xfrm>
                    <a:off x="4280" y="3432"/>
                    <a:ext cx="256" cy="40"/>
                    <a:chOff x="4280" y="3432"/>
                    <a:chExt cx="256" cy="40"/>
                  </a:xfrm>
                </p:grpSpPr>
                <p:sp>
                  <p:nvSpPr>
                    <p:cNvPr id="27447" name="Line 4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0" y="3432"/>
                      <a:ext cx="256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7448" name="Line 4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0" y="3432"/>
                      <a:ext cx="256" cy="2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7449" name="Line 4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72" y="3448"/>
                      <a:ext cx="48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7450" name="Line 4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72" y="3448"/>
                      <a:ext cx="56" cy="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7451" name="Line 4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00" y="3448"/>
                      <a:ext cx="56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7452" name="Line 4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00" y="3448"/>
                      <a:ext cx="56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7453" name="Line 4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0" y="3448"/>
                      <a:ext cx="256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7454" name="Line 4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0" y="3448"/>
                      <a:ext cx="256" cy="2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</p:grpSp>
            <p:grpSp>
              <p:nvGrpSpPr>
                <p:cNvPr id="27240" name="Group 411"/>
                <p:cNvGrpSpPr>
                  <a:grpSpLocks/>
                </p:cNvGrpSpPr>
                <p:nvPr/>
              </p:nvGrpSpPr>
              <p:grpSpPr bwMode="auto">
                <a:xfrm>
                  <a:off x="4288" y="3408"/>
                  <a:ext cx="312" cy="32"/>
                  <a:chOff x="4288" y="3408"/>
                  <a:chExt cx="312" cy="32"/>
                </a:xfrm>
              </p:grpSpPr>
              <p:sp>
                <p:nvSpPr>
                  <p:cNvPr id="27442" name="Freeform 412"/>
                  <p:cNvSpPr>
                    <a:spLocks/>
                  </p:cNvSpPr>
                  <p:nvPr/>
                </p:nvSpPr>
                <p:spPr bwMode="auto">
                  <a:xfrm>
                    <a:off x="4288" y="3408"/>
                    <a:ext cx="312" cy="32"/>
                  </a:xfrm>
                  <a:custGeom>
                    <a:avLst/>
                    <a:gdLst>
                      <a:gd name="T0" fmla="*/ 0 w 312"/>
                      <a:gd name="T1" fmla="*/ 16 h 32"/>
                      <a:gd name="T2" fmla="*/ 248 w 312"/>
                      <a:gd name="T3" fmla="*/ 32 h 32"/>
                      <a:gd name="T4" fmla="*/ 312 w 312"/>
                      <a:gd name="T5" fmla="*/ 16 h 32"/>
                      <a:gd name="T6" fmla="*/ 296 w 312"/>
                      <a:gd name="T7" fmla="*/ 16 h 32"/>
                      <a:gd name="T8" fmla="*/ 88 w 312"/>
                      <a:gd name="T9" fmla="*/ 0 h 32"/>
                      <a:gd name="T10" fmla="*/ 0 w 312"/>
                      <a:gd name="T11" fmla="*/ 16 h 3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12"/>
                      <a:gd name="T19" fmla="*/ 0 h 32"/>
                      <a:gd name="T20" fmla="*/ 312 w 312"/>
                      <a:gd name="T21" fmla="*/ 32 h 3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12" h="32">
                        <a:moveTo>
                          <a:pt x="0" y="16"/>
                        </a:moveTo>
                        <a:lnTo>
                          <a:pt x="248" y="32"/>
                        </a:lnTo>
                        <a:lnTo>
                          <a:pt x="312" y="16"/>
                        </a:lnTo>
                        <a:lnTo>
                          <a:pt x="296" y="16"/>
                        </a:lnTo>
                        <a:lnTo>
                          <a:pt x="88" y="0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D9D9D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443" name="Freeform 413"/>
                  <p:cNvSpPr>
                    <a:spLocks/>
                  </p:cNvSpPr>
                  <p:nvPr/>
                </p:nvSpPr>
                <p:spPr bwMode="auto">
                  <a:xfrm>
                    <a:off x="4360" y="3416"/>
                    <a:ext cx="232" cy="16"/>
                  </a:xfrm>
                  <a:custGeom>
                    <a:avLst/>
                    <a:gdLst>
                      <a:gd name="T0" fmla="*/ 8 w 232"/>
                      <a:gd name="T1" fmla="*/ 0 h 16"/>
                      <a:gd name="T2" fmla="*/ 0 w 232"/>
                      <a:gd name="T3" fmla="*/ 8 h 16"/>
                      <a:gd name="T4" fmla="*/ 184 w 232"/>
                      <a:gd name="T5" fmla="*/ 16 h 16"/>
                      <a:gd name="T6" fmla="*/ 216 w 232"/>
                      <a:gd name="T7" fmla="*/ 8 h 16"/>
                      <a:gd name="T8" fmla="*/ 232 w 232"/>
                      <a:gd name="T9" fmla="*/ 8 h 16"/>
                      <a:gd name="T10" fmla="*/ 224 w 232"/>
                      <a:gd name="T11" fmla="*/ 8 h 16"/>
                      <a:gd name="T12" fmla="*/ 8 w 232"/>
                      <a:gd name="T13" fmla="*/ 0 h 1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32"/>
                      <a:gd name="T22" fmla="*/ 0 h 16"/>
                      <a:gd name="T23" fmla="*/ 232 w 232"/>
                      <a:gd name="T24" fmla="*/ 16 h 1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32" h="16">
                        <a:moveTo>
                          <a:pt x="8" y="0"/>
                        </a:moveTo>
                        <a:lnTo>
                          <a:pt x="0" y="8"/>
                        </a:lnTo>
                        <a:lnTo>
                          <a:pt x="184" y="16"/>
                        </a:lnTo>
                        <a:lnTo>
                          <a:pt x="216" y="8"/>
                        </a:lnTo>
                        <a:lnTo>
                          <a:pt x="232" y="8"/>
                        </a:lnTo>
                        <a:lnTo>
                          <a:pt x="224" y="8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5959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7241" name="Group 414"/>
                <p:cNvGrpSpPr>
                  <a:grpSpLocks/>
                </p:cNvGrpSpPr>
                <p:nvPr/>
              </p:nvGrpSpPr>
              <p:grpSpPr bwMode="auto">
                <a:xfrm>
                  <a:off x="4544" y="3248"/>
                  <a:ext cx="56" cy="176"/>
                  <a:chOff x="4544" y="3248"/>
                  <a:chExt cx="56" cy="176"/>
                </a:xfrm>
              </p:grpSpPr>
              <p:grpSp>
                <p:nvGrpSpPr>
                  <p:cNvPr id="27392" name="Group 415"/>
                  <p:cNvGrpSpPr>
                    <a:grpSpLocks/>
                  </p:cNvGrpSpPr>
                  <p:nvPr/>
                </p:nvGrpSpPr>
                <p:grpSpPr bwMode="auto">
                  <a:xfrm>
                    <a:off x="4560" y="3272"/>
                    <a:ext cx="40" cy="152"/>
                    <a:chOff x="4560" y="3272"/>
                    <a:chExt cx="40" cy="152"/>
                  </a:xfrm>
                </p:grpSpPr>
                <p:sp>
                  <p:nvSpPr>
                    <p:cNvPr id="27396" name="Freeform 416"/>
                    <p:cNvSpPr>
                      <a:spLocks/>
                    </p:cNvSpPr>
                    <p:nvPr/>
                  </p:nvSpPr>
                  <p:spPr bwMode="auto">
                    <a:xfrm>
                      <a:off x="4568" y="3272"/>
                      <a:ext cx="32" cy="152"/>
                    </a:xfrm>
                    <a:custGeom>
                      <a:avLst/>
                      <a:gdLst>
                        <a:gd name="T0" fmla="*/ 0 w 32"/>
                        <a:gd name="T1" fmla="*/ 0 h 152"/>
                        <a:gd name="T2" fmla="*/ 32 w 32"/>
                        <a:gd name="T3" fmla="*/ 8 h 152"/>
                        <a:gd name="T4" fmla="*/ 24 w 32"/>
                        <a:gd name="T5" fmla="*/ 72 h 152"/>
                        <a:gd name="T6" fmla="*/ 24 w 32"/>
                        <a:gd name="T7" fmla="*/ 144 h 152"/>
                        <a:gd name="T8" fmla="*/ 0 w 32"/>
                        <a:gd name="T9" fmla="*/ 152 h 152"/>
                        <a:gd name="T10" fmla="*/ 0 w 32"/>
                        <a:gd name="T11" fmla="*/ 0 h 15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2"/>
                        <a:gd name="T19" fmla="*/ 0 h 152"/>
                        <a:gd name="T20" fmla="*/ 32 w 32"/>
                        <a:gd name="T21" fmla="*/ 152 h 15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2" h="152">
                          <a:moveTo>
                            <a:pt x="0" y="0"/>
                          </a:moveTo>
                          <a:lnTo>
                            <a:pt x="32" y="8"/>
                          </a:lnTo>
                          <a:lnTo>
                            <a:pt x="24" y="72"/>
                          </a:lnTo>
                          <a:lnTo>
                            <a:pt x="24" y="144"/>
                          </a:lnTo>
                          <a:lnTo>
                            <a:pt x="0" y="15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9999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grpSp>
                  <p:nvGrpSpPr>
                    <p:cNvPr id="27397" name="Group 4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0" y="3272"/>
                      <a:ext cx="40" cy="128"/>
                      <a:chOff x="4560" y="3272"/>
                      <a:chExt cx="40" cy="128"/>
                    </a:xfrm>
                  </p:grpSpPr>
                  <p:grpSp>
                    <p:nvGrpSpPr>
                      <p:cNvPr id="27398" name="Group 4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560" y="3272"/>
                        <a:ext cx="40" cy="128"/>
                        <a:chOff x="4560" y="3272"/>
                        <a:chExt cx="40" cy="128"/>
                      </a:xfrm>
                    </p:grpSpPr>
                    <p:grpSp>
                      <p:nvGrpSpPr>
                        <p:cNvPr id="27401" name="Group 41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560" y="3272"/>
                          <a:ext cx="40" cy="80"/>
                          <a:chOff x="4560" y="3272"/>
                          <a:chExt cx="40" cy="80"/>
                        </a:xfrm>
                      </p:grpSpPr>
                      <p:grpSp>
                        <p:nvGrpSpPr>
                          <p:cNvPr id="27419" name="Group 42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560" y="3272"/>
                            <a:ext cx="40" cy="40"/>
                            <a:chOff x="4560" y="3272"/>
                            <a:chExt cx="40" cy="40"/>
                          </a:xfrm>
                        </p:grpSpPr>
                        <p:sp>
                          <p:nvSpPr>
                            <p:cNvPr id="27430" name="Line 42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560" y="3272"/>
                              <a:ext cx="40" cy="16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431" name="Line 42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560" y="3272"/>
                              <a:ext cx="40" cy="16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432" name="Line 42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560" y="3280"/>
                              <a:ext cx="32" cy="16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433" name="Line 42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560" y="3280"/>
                              <a:ext cx="32" cy="16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434" name="Line 42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560" y="3288"/>
                              <a:ext cx="32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435" name="Line 42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560" y="3288"/>
                              <a:ext cx="32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436" name="Line 42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560" y="3296"/>
                              <a:ext cx="32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437" name="Line 42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560" y="3296"/>
                              <a:ext cx="32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438" name="Line 42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560" y="3304"/>
                              <a:ext cx="32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439" name="Line 43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560" y="3304"/>
                              <a:ext cx="32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440" name="Line 43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560" y="3304"/>
                              <a:ext cx="32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441" name="Line 43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560" y="3304"/>
                              <a:ext cx="32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</p:grpSp>
                      <p:sp>
                        <p:nvSpPr>
                          <p:cNvPr id="27420" name="Line 43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60" y="3320"/>
                            <a:ext cx="32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421" name="Line 43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60" y="3320"/>
                            <a:ext cx="32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422" name="Line 4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60" y="3328"/>
                            <a:ext cx="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423" name="Line 43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60" y="3328"/>
                            <a:ext cx="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424" name="Line 4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60" y="3336"/>
                            <a:ext cx="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425" name="Line 43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60" y="3336"/>
                            <a:ext cx="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426" name="Line 43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60" y="3344"/>
                            <a:ext cx="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427" name="Line 44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60" y="3344"/>
                            <a:ext cx="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428" name="Line 44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60" y="3344"/>
                            <a:ext cx="32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429" name="Line 44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60" y="3344"/>
                            <a:ext cx="32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27402" name="Group 44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560" y="3352"/>
                          <a:ext cx="32" cy="48"/>
                          <a:chOff x="4560" y="3352"/>
                          <a:chExt cx="32" cy="48"/>
                        </a:xfrm>
                      </p:grpSpPr>
                      <p:sp>
                        <p:nvSpPr>
                          <p:cNvPr id="27403" name="Line 44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60" y="3352"/>
                            <a:ext cx="32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404" name="Line 44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60" y="3352"/>
                            <a:ext cx="32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405" name="Line 44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60" y="3360"/>
                            <a:ext cx="32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406" name="Line 44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60" y="3360"/>
                            <a:ext cx="32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407" name="Line 44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60" y="3368"/>
                            <a:ext cx="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408" name="Line 44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60" y="3368"/>
                            <a:ext cx="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409" name="Line 45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60" y="3376"/>
                            <a:ext cx="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410" name="Line 45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60" y="3376"/>
                            <a:ext cx="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411" name="Line 45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60" y="3376"/>
                            <a:ext cx="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412" name="Line 45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60" y="3376"/>
                            <a:ext cx="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413" name="Line 45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60" y="3384"/>
                            <a:ext cx="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414" name="Line 45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60" y="3384"/>
                            <a:ext cx="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415" name="Line 45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60" y="3392"/>
                            <a:ext cx="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416" name="Line 45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60" y="3392"/>
                            <a:ext cx="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417" name="Line 45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60" y="3392"/>
                            <a:ext cx="32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418" name="Line 45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560" y="3392"/>
                            <a:ext cx="32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</p:grpSp>
                  <p:sp>
                    <p:nvSpPr>
                      <p:cNvPr id="27399" name="Line 4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60" y="3312"/>
                        <a:ext cx="32" cy="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7400" name="Line 46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60" y="3312"/>
                        <a:ext cx="32" cy="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</p:grpSp>
              </p:grpSp>
              <p:grpSp>
                <p:nvGrpSpPr>
                  <p:cNvPr id="27393" name="Group 462"/>
                  <p:cNvGrpSpPr>
                    <a:grpSpLocks/>
                  </p:cNvGrpSpPr>
                  <p:nvPr/>
                </p:nvGrpSpPr>
                <p:grpSpPr bwMode="auto">
                  <a:xfrm>
                    <a:off x="4544" y="3248"/>
                    <a:ext cx="32" cy="176"/>
                    <a:chOff x="4544" y="3248"/>
                    <a:chExt cx="32" cy="176"/>
                  </a:xfrm>
                </p:grpSpPr>
                <p:sp>
                  <p:nvSpPr>
                    <p:cNvPr id="27394" name="Freeform 463"/>
                    <p:cNvSpPr>
                      <a:spLocks/>
                    </p:cNvSpPr>
                    <p:nvPr/>
                  </p:nvSpPr>
                  <p:spPr bwMode="auto">
                    <a:xfrm>
                      <a:off x="4544" y="3248"/>
                      <a:ext cx="32" cy="176"/>
                    </a:xfrm>
                    <a:custGeom>
                      <a:avLst/>
                      <a:gdLst>
                        <a:gd name="T0" fmla="*/ 8 w 32"/>
                        <a:gd name="T1" fmla="*/ 0 h 176"/>
                        <a:gd name="T2" fmla="*/ 32 w 32"/>
                        <a:gd name="T3" fmla="*/ 8 h 176"/>
                        <a:gd name="T4" fmla="*/ 32 w 32"/>
                        <a:gd name="T5" fmla="*/ 16 h 176"/>
                        <a:gd name="T6" fmla="*/ 24 w 32"/>
                        <a:gd name="T7" fmla="*/ 176 h 176"/>
                        <a:gd name="T8" fmla="*/ 24 w 32"/>
                        <a:gd name="T9" fmla="*/ 176 h 176"/>
                        <a:gd name="T10" fmla="*/ 0 w 32"/>
                        <a:gd name="T11" fmla="*/ 176 h 176"/>
                        <a:gd name="T12" fmla="*/ 8 w 32"/>
                        <a:gd name="T13" fmla="*/ 0 h 17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"/>
                        <a:gd name="T22" fmla="*/ 0 h 176"/>
                        <a:gd name="T23" fmla="*/ 32 w 32"/>
                        <a:gd name="T24" fmla="*/ 176 h 17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" h="176">
                          <a:moveTo>
                            <a:pt x="8" y="0"/>
                          </a:moveTo>
                          <a:lnTo>
                            <a:pt x="32" y="8"/>
                          </a:lnTo>
                          <a:lnTo>
                            <a:pt x="32" y="16"/>
                          </a:lnTo>
                          <a:lnTo>
                            <a:pt x="24" y="176"/>
                          </a:lnTo>
                          <a:lnTo>
                            <a:pt x="0" y="176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7395" name="Arc 464"/>
                    <p:cNvSpPr>
                      <a:spLocks/>
                    </p:cNvSpPr>
                    <p:nvPr/>
                  </p:nvSpPr>
                  <p:spPr bwMode="auto">
                    <a:xfrm>
                      <a:off x="4572" y="3256"/>
                      <a:ext cx="4" cy="4"/>
                    </a:xfrm>
                    <a:custGeom>
                      <a:avLst/>
                      <a:gdLst>
                        <a:gd name="T0" fmla="*/ 0 w 21600"/>
                        <a:gd name="T1" fmla="*/ 0 h 20092"/>
                        <a:gd name="T2" fmla="*/ 0 w 21600"/>
                        <a:gd name="T3" fmla="*/ 0 h 20092"/>
                        <a:gd name="T4" fmla="*/ 0 w 21600"/>
                        <a:gd name="T5" fmla="*/ 0 h 20092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0092"/>
                        <a:gd name="T11" fmla="*/ 21600 w 21600"/>
                        <a:gd name="T12" fmla="*/ 20092 h 2009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0092" fill="none" extrusionOk="0">
                          <a:moveTo>
                            <a:pt x="7928" y="-1"/>
                          </a:moveTo>
                          <a:cubicBezTo>
                            <a:pt x="16140" y="3240"/>
                            <a:pt x="21554" y="11153"/>
                            <a:pt x="21599" y="19982"/>
                          </a:cubicBezTo>
                        </a:path>
                        <a:path w="21600" h="20092" stroke="0" extrusionOk="0">
                          <a:moveTo>
                            <a:pt x="7928" y="-1"/>
                          </a:moveTo>
                          <a:cubicBezTo>
                            <a:pt x="16140" y="3240"/>
                            <a:pt x="21554" y="11153"/>
                            <a:pt x="21599" y="19982"/>
                          </a:cubicBezTo>
                          <a:lnTo>
                            <a:pt x="0" y="20092"/>
                          </a:lnTo>
                          <a:lnTo>
                            <a:pt x="7928" y="-1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</p:grpSp>
            <p:grpSp>
              <p:nvGrpSpPr>
                <p:cNvPr id="27242" name="Group 465"/>
                <p:cNvGrpSpPr>
                  <a:grpSpLocks/>
                </p:cNvGrpSpPr>
                <p:nvPr/>
              </p:nvGrpSpPr>
              <p:grpSpPr bwMode="auto">
                <a:xfrm>
                  <a:off x="4544" y="3520"/>
                  <a:ext cx="104" cy="48"/>
                  <a:chOff x="4544" y="3520"/>
                  <a:chExt cx="104" cy="48"/>
                </a:xfrm>
              </p:grpSpPr>
              <p:sp>
                <p:nvSpPr>
                  <p:cNvPr id="27377" name="Freeform 466"/>
                  <p:cNvSpPr>
                    <a:spLocks/>
                  </p:cNvSpPr>
                  <p:nvPr/>
                </p:nvSpPr>
                <p:spPr bwMode="auto">
                  <a:xfrm>
                    <a:off x="4544" y="3520"/>
                    <a:ext cx="104" cy="24"/>
                  </a:xfrm>
                  <a:custGeom>
                    <a:avLst/>
                    <a:gdLst>
                      <a:gd name="T0" fmla="*/ 0 w 104"/>
                      <a:gd name="T1" fmla="*/ 0 h 24"/>
                      <a:gd name="T2" fmla="*/ 24 w 104"/>
                      <a:gd name="T3" fmla="*/ 0 h 24"/>
                      <a:gd name="T4" fmla="*/ 40 w 104"/>
                      <a:gd name="T5" fmla="*/ 0 h 24"/>
                      <a:gd name="T6" fmla="*/ 48 w 104"/>
                      <a:gd name="T7" fmla="*/ 0 h 24"/>
                      <a:gd name="T8" fmla="*/ 64 w 104"/>
                      <a:gd name="T9" fmla="*/ 0 h 24"/>
                      <a:gd name="T10" fmla="*/ 72 w 104"/>
                      <a:gd name="T11" fmla="*/ 0 h 24"/>
                      <a:gd name="T12" fmla="*/ 72 w 104"/>
                      <a:gd name="T13" fmla="*/ 0 h 24"/>
                      <a:gd name="T14" fmla="*/ 80 w 104"/>
                      <a:gd name="T15" fmla="*/ 0 h 24"/>
                      <a:gd name="T16" fmla="*/ 88 w 104"/>
                      <a:gd name="T17" fmla="*/ 0 h 24"/>
                      <a:gd name="T18" fmla="*/ 88 w 104"/>
                      <a:gd name="T19" fmla="*/ 8 h 24"/>
                      <a:gd name="T20" fmla="*/ 96 w 104"/>
                      <a:gd name="T21" fmla="*/ 8 h 24"/>
                      <a:gd name="T22" fmla="*/ 104 w 104"/>
                      <a:gd name="T23" fmla="*/ 8 h 24"/>
                      <a:gd name="T24" fmla="*/ 104 w 104"/>
                      <a:gd name="T25" fmla="*/ 16 h 24"/>
                      <a:gd name="T26" fmla="*/ 96 w 104"/>
                      <a:gd name="T27" fmla="*/ 16 h 24"/>
                      <a:gd name="T28" fmla="*/ 88 w 104"/>
                      <a:gd name="T29" fmla="*/ 16 h 24"/>
                      <a:gd name="T30" fmla="*/ 88 w 104"/>
                      <a:gd name="T31" fmla="*/ 24 h 24"/>
                      <a:gd name="T32" fmla="*/ 80 w 104"/>
                      <a:gd name="T33" fmla="*/ 24 h 24"/>
                      <a:gd name="T34" fmla="*/ 72 w 104"/>
                      <a:gd name="T35" fmla="*/ 16 h 2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04"/>
                      <a:gd name="T55" fmla="*/ 0 h 24"/>
                      <a:gd name="T56" fmla="*/ 104 w 104"/>
                      <a:gd name="T57" fmla="*/ 24 h 24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04" h="24">
                        <a:moveTo>
                          <a:pt x="0" y="0"/>
                        </a:moveTo>
                        <a:lnTo>
                          <a:pt x="24" y="0"/>
                        </a:lnTo>
                        <a:lnTo>
                          <a:pt x="40" y="0"/>
                        </a:lnTo>
                        <a:lnTo>
                          <a:pt x="48" y="0"/>
                        </a:lnTo>
                        <a:lnTo>
                          <a:pt x="64" y="0"/>
                        </a:lnTo>
                        <a:lnTo>
                          <a:pt x="72" y="0"/>
                        </a:lnTo>
                        <a:lnTo>
                          <a:pt x="80" y="0"/>
                        </a:lnTo>
                        <a:lnTo>
                          <a:pt x="88" y="0"/>
                        </a:lnTo>
                        <a:lnTo>
                          <a:pt x="88" y="8"/>
                        </a:lnTo>
                        <a:lnTo>
                          <a:pt x="96" y="8"/>
                        </a:lnTo>
                        <a:lnTo>
                          <a:pt x="104" y="8"/>
                        </a:lnTo>
                        <a:lnTo>
                          <a:pt x="104" y="16"/>
                        </a:lnTo>
                        <a:lnTo>
                          <a:pt x="96" y="16"/>
                        </a:lnTo>
                        <a:lnTo>
                          <a:pt x="88" y="16"/>
                        </a:lnTo>
                        <a:lnTo>
                          <a:pt x="88" y="24"/>
                        </a:lnTo>
                        <a:lnTo>
                          <a:pt x="80" y="24"/>
                        </a:lnTo>
                        <a:lnTo>
                          <a:pt x="72" y="16"/>
                        </a:lnTo>
                      </a:path>
                    </a:pathLst>
                  </a:custGeom>
                  <a:noFill/>
                  <a:ln w="12700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378" name="Freeform 467"/>
                  <p:cNvSpPr>
                    <a:spLocks/>
                  </p:cNvSpPr>
                  <p:nvPr/>
                </p:nvSpPr>
                <p:spPr bwMode="auto">
                  <a:xfrm>
                    <a:off x="4544" y="3520"/>
                    <a:ext cx="104" cy="32"/>
                  </a:xfrm>
                  <a:custGeom>
                    <a:avLst/>
                    <a:gdLst>
                      <a:gd name="T0" fmla="*/ 0 w 104"/>
                      <a:gd name="T1" fmla="*/ 0 h 32"/>
                      <a:gd name="T2" fmla="*/ 24 w 104"/>
                      <a:gd name="T3" fmla="*/ 0 h 32"/>
                      <a:gd name="T4" fmla="*/ 40 w 104"/>
                      <a:gd name="T5" fmla="*/ 0 h 32"/>
                      <a:gd name="T6" fmla="*/ 48 w 104"/>
                      <a:gd name="T7" fmla="*/ 8 h 32"/>
                      <a:gd name="T8" fmla="*/ 64 w 104"/>
                      <a:gd name="T9" fmla="*/ 8 h 32"/>
                      <a:gd name="T10" fmla="*/ 72 w 104"/>
                      <a:gd name="T11" fmla="*/ 8 h 32"/>
                      <a:gd name="T12" fmla="*/ 80 w 104"/>
                      <a:gd name="T13" fmla="*/ 8 h 32"/>
                      <a:gd name="T14" fmla="*/ 88 w 104"/>
                      <a:gd name="T15" fmla="*/ 8 h 32"/>
                      <a:gd name="T16" fmla="*/ 88 w 104"/>
                      <a:gd name="T17" fmla="*/ 16 h 32"/>
                      <a:gd name="T18" fmla="*/ 96 w 104"/>
                      <a:gd name="T19" fmla="*/ 16 h 32"/>
                      <a:gd name="T20" fmla="*/ 104 w 104"/>
                      <a:gd name="T21" fmla="*/ 16 h 32"/>
                      <a:gd name="T22" fmla="*/ 104 w 104"/>
                      <a:gd name="T23" fmla="*/ 24 h 32"/>
                      <a:gd name="T24" fmla="*/ 96 w 104"/>
                      <a:gd name="T25" fmla="*/ 24 h 32"/>
                      <a:gd name="T26" fmla="*/ 88 w 104"/>
                      <a:gd name="T27" fmla="*/ 24 h 32"/>
                      <a:gd name="T28" fmla="*/ 88 w 104"/>
                      <a:gd name="T29" fmla="*/ 32 h 32"/>
                      <a:gd name="T30" fmla="*/ 80 w 104"/>
                      <a:gd name="T31" fmla="*/ 32 h 32"/>
                      <a:gd name="T32" fmla="*/ 72 w 104"/>
                      <a:gd name="T33" fmla="*/ 24 h 3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04"/>
                      <a:gd name="T52" fmla="*/ 0 h 32"/>
                      <a:gd name="T53" fmla="*/ 104 w 104"/>
                      <a:gd name="T54" fmla="*/ 32 h 32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04" h="32">
                        <a:moveTo>
                          <a:pt x="0" y="0"/>
                        </a:moveTo>
                        <a:lnTo>
                          <a:pt x="24" y="0"/>
                        </a:lnTo>
                        <a:lnTo>
                          <a:pt x="40" y="0"/>
                        </a:lnTo>
                        <a:lnTo>
                          <a:pt x="48" y="8"/>
                        </a:lnTo>
                        <a:lnTo>
                          <a:pt x="64" y="8"/>
                        </a:lnTo>
                        <a:lnTo>
                          <a:pt x="72" y="8"/>
                        </a:lnTo>
                        <a:lnTo>
                          <a:pt x="80" y="8"/>
                        </a:lnTo>
                        <a:lnTo>
                          <a:pt x="88" y="8"/>
                        </a:lnTo>
                        <a:lnTo>
                          <a:pt x="88" y="16"/>
                        </a:lnTo>
                        <a:lnTo>
                          <a:pt x="96" y="16"/>
                        </a:lnTo>
                        <a:lnTo>
                          <a:pt x="104" y="16"/>
                        </a:lnTo>
                        <a:lnTo>
                          <a:pt x="104" y="24"/>
                        </a:lnTo>
                        <a:lnTo>
                          <a:pt x="96" y="24"/>
                        </a:lnTo>
                        <a:lnTo>
                          <a:pt x="88" y="24"/>
                        </a:lnTo>
                        <a:lnTo>
                          <a:pt x="88" y="32"/>
                        </a:lnTo>
                        <a:lnTo>
                          <a:pt x="80" y="32"/>
                        </a:lnTo>
                        <a:lnTo>
                          <a:pt x="72" y="24"/>
                        </a:lnTo>
                      </a:path>
                    </a:pathLst>
                  </a:custGeom>
                  <a:noFill/>
                  <a:ln w="12700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grpSp>
                <p:nvGrpSpPr>
                  <p:cNvPr id="27379" name="Group 468"/>
                  <p:cNvGrpSpPr>
                    <a:grpSpLocks/>
                  </p:cNvGrpSpPr>
                  <p:nvPr/>
                </p:nvGrpSpPr>
                <p:grpSpPr bwMode="auto">
                  <a:xfrm>
                    <a:off x="4552" y="3536"/>
                    <a:ext cx="72" cy="32"/>
                    <a:chOff x="4552" y="3536"/>
                    <a:chExt cx="72" cy="32"/>
                  </a:xfrm>
                </p:grpSpPr>
                <p:grpSp>
                  <p:nvGrpSpPr>
                    <p:cNvPr id="27380" name="Group 4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0" y="3536"/>
                      <a:ext cx="64" cy="32"/>
                      <a:chOff x="4560" y="3536"/>
                      <a:chExt cx="64" cy="32"/>
                    </a:xfrm>
                  </p:grpSpPr>
                  <p:sp>
                    <p:nvSpPr>
                      <p:cNvPr id="27388" name="Freeform 4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60" y="3536"/>
                        <a:ext cx="40" cy="16"/>
                      </a:xfrm>
                      <a:custGeom>
                        <a:avLst/>
                        <a:gdLst>
                          <a:gd name="T0" fmla="*/ 0 w 40"/>
                          <a:gd name="T1" fmla="*/ 8 h 16"/>
                          <a:gd name="T2" fmla="*/ 8 w 40"/>
                          <a:gd name="T3" fmla="*/ 0 h 16"/>
                          <a:gd name="T4" fmla="*/ 40 w 40"/>
                          <a:gd name="T5" fmla="*/ 8 h 16"/>
                          <a:gd name="T6" fmla="*/ 24 w 40"/>
                          <a:gd name="T7" fmla="*/ 16 h 16"/>
                          <a:gd name="T8" fmla="*/ 0 w 40"/>
                          <a:gd name="T9" fmla="*/ 8 h 1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0"/>
                          <a:gd name="T16" fmla="*/ 0 h 16"/>
                          <a:gd name="T17" fmla="*/ 40 w 40"/>
                          <a:gd name="T18" fmla="*/ 16 h 1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0" h="16">
                            <a:moveTo>
                              <a:pt x="0" y="8"/>
                            </a:moveTo>
                            <a:lnTo>
                              <a:pt x="8" y="0"/>
                            </a:lnTo>
                            <a:lnTo>
                              <a:pt x="40" y="8"/>
                            </a:lnTo>
                            <a:lnTo>
                              <a:pt x="24" y="16"/>
                            </a:lnTo>
                            <a:lnTo>
                              <a:pt x="0" y="8"/>
                            </a:lnTo>
                            <a:close/>
                          </a:path>
                        </a:pathLst>
                      </a:custGeom>
                      <a:solidFill>
                        <a:srgbClr val="D9D9D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7389" name="Freeform 4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60" y="3544"/>
                        <a:ext cx="24" cy="24"/>
                      </a:xfrm>
                      <a:custGeom>
                        <a:avLst/>
                        <a:gdLst>
                          <a:gd name="T0" fmla="*/ 0 w 24"/>
                          <a:gd name="T1" fmla="*/ 0 h 24"/>
                          <a:gd name="T2" fmla="*/ 0 w 24"/>
                          <a:gd name="T3" fmla="*/ 16 h 24"/>
                          <a:gd name="T4" fmla="*/ 24 w 24"/>
                          <a:gd name="T5" fmla="*/ 24 h 24"/>
                          <a:gd name="T6" fmla="*/ 24 w 24"/>
                          <a:gd name="T7" fmla="*/ 8 h 24"/>
                          <a:gd name="T8" fmla="*/ 0 w 24"/>
                          <a:gd name="T9" fmla="*/ 0 h 2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"/>
                          <a:gd name="T16" fmla="*/ 0 h 24"/>
                          <a:gd name="T17" fmla="*/ 24 w 24"/>
                          <a:gd name="T18" fmla="*/ 24 h 2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" h="24">
                            <a:moveTo>
                              <a:pt x="0" y="0"/>
                            </a:moveTo>
                            <a:lnTo>
                              <a:pt x="0" y="16"/>
                            </a:lnTo>
                            <a:lnTo>
                              <a:pt x="24" y="24"/>
                            </a:lnTo>
                            <a:lnTo>
                              <a:pt x="24" y="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FBF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7390" name="Freeform 4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84" y="3544"/>
                        <a:ext cx="40" cy="24"/>
                      </a:xfrm>
                      <a:custGeom>
                        <a:avLst/>
                        <a:gdLst>
                          <a:gd name="T0" fmla="*/ 0 w 40"/>
                          <a:gd name="T1" fmla="*/ 8 h 24"/>
                          <a:gd name="T2" fmla="*/ 16 w 40"/>
                          <a:gd name="T3" fmla="*/ 0 h 24"/>
                          <a:gd name="T4" fmla="*/ 40 w 40"/>
                          <a:gd name="T5" fmla="*/ 0 h 24"/>
                          <a:gd name="T6" fmla="*/ 40 w 40"/>
                          <a:gd name="T7" fmla="*/ 8 h 24"/>
                          <a:gd name="T8" fmla="*/ 0 w 40"/>
                          <a:gd name="T9" fmla="*/ 24 h 24"/>
                          <a:gd name="T10" fmla="*/ 0 w 40"/>
                          <a:gd name="T11" fmla="*/ 8 h 24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0"/>
                          <a:gd name="T19" fmla="*/ 0 h 24"/>
                          <a:gd name="T20" fmla="*/ 40 w 40"/>
                          <a:gd name="T21" fmla="*/ 24 h 24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0" h="24">
                            <a:moveTo>
                              <a:pt x="0" y="8"/>
                            </a:moveTo>
                            <a:lnTo>
                              <a:pt x="16" y="0"/>
                            </a:lnTo>
                            <a:lnTo>
                              <a:pt x="40" y="0"/>
                            </a:lnTo>
                            <a:lnTo>
                              <a:pt x="40" y="8"/>
                            </a:lnTo>
                            <a:lnTo>
                              <a:pt x="0" y="24"/>
                            </a:lnTo>
                            <a:lnTo>
                              <a:pt x="0" y="8"/>
                            </a:lnTo>
                            <a:close/>
                          </a:path>
                        </a:pathLst>
                      </a:custGeom>
                      <a:solidFill>
                        <a:srgbClr val="9999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7391" name="Freeform 4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68" y="3536"/>
                        <a:ext cx="56" cy="8"/>
                      </a:xfrm>
                      <a:custGeom>
                        <a:avLst/>
                        <a:gdLst>
                          <a:gd name="T0" fmla="*/ 0 w 56"/>
                          <a:gd name="T1" fmla="*/ 0 h 8"/>
                          <a:gd name="T2" fmla="*/ 24 w 56"/>
                          <a:gd name="T3" fmla="*/ 0 h 8"/>
                          <a:gd name="T4" fmla="*/ 56 w 56"/>
                          <a:gd name="T5" fmla="*/ 8 h 8"/>
                          <a:gd name="T6" fmla="*/ 32 w 56"/>
                          <a:gd name="T7" fmla="*/ 8 h 8"/>
                          <a:gd name="T8" fmla="*/ 0 w 56"/>
                          <a:gd name="T9" fmla="*/ 0 h 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6"/>
                          <a:gd name="T16" fmla="*/ 0 h 8"/>
                          <a:gd name="T17" fmla="*/ 56 w 56"/>
                          <a:gd name="T18" fmla="*/ 8 h 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6" h="8">
                            <a:moveTo>
                              <a:pt x="0" y="0"/>
                            </a:moveTo>
                            <a:lnTo>
                              <a:pt x="24" y="0"/>
                            </a:lnTo>
                            <a:lnTo>
                              <a:pt x="56" y="8"/>
                            </a:lnTo>
                            <a:lnTo>
                              <a:pt x="32" y="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</p:grpSp>
                <p:grpSp>
                  <p:nvGrpSpPr>
                    <p:cNvPr id="27381" name="Group 4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52" y="3536"/>
                      <a:ext cx="72" cy="16"/>
                      <a:chOff x="4552" y="3536"/>
                      <a:chExt cx="72" cy="16"/>
                    </a:xfrm>
                  </p:grpSpPr>
                  <p:sp>
                    <p:nvSpPr>
                      <p:cNvPr id="27382" name="Line 4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52" y="3544"/>
                        <a:ext cx="32" cy="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7383" name="Line 4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52" y="3544"/>
                        <a:ext cx="32" cy="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7384" name="Line 47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584" y="3536"/>
                        <a:ext cx="16" cy="1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59595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7385" name="Line 47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584" y="3536"/>
                        <a:ext cx="16" cy="1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59595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7386" name="Line 47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00" y="3536"/>
                        <a:ext cx="16" cy="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59595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7387" name="Line 48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00" y="3536"/>
                        <a:ext cx="24" cy="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59595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</p:grpSp>
              </p:grpSp>
            </p:grpSp>
            <p:sp>
              <p:nvSpPr>
                <p:cNvPr id="27243" name="Freeform 481"/>
                <p:cNvSpPr>
                  <a:spLocks/>
                </p:cNvSpPr>
                <p:nvPr/>
              </p:nvSpPr>
              <p:spPr bwMode="auto">
                <a:xfrm>
                  <a:off x="4536" y="3480"/>
                  <a:ext cx="64" cy="48"/>
                </a:xfrm>
                <a:custGeom>
                  <a:avLst/>
                  <a:gdLst>
                    <a:gd name="T0" fmla="*/ 0 w 64"/>
                    <a:gd name="T1" fmla="*/ 16 h 48"/>
                    <a:gd name="T2" fmla="*/ 64 w 64"/>
                    <a:gd name="T3" fmla="*/ 0 h 48"/>
                    <a:gd name="T4" fmla="*/ 64 w 64"/>
                    <a:gd name="T5" fmla="*/ 16 h 48"/>
                    <a:gd name="T6" fmla="*/ 0 w 64"/>
                    <a:gd name="T7" fmla="*/ 48 h 48"/>
                    <a:gd name="T8" fmla="*/ 0 w 64"/>
                    <a:gd name="T9" fmla="*/ 1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"/>
                    <a:gd name="T16" fmla="*/ 0 h 48"/>
                    <a:gd name="T17" fmla="*/ 64 w 64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" h="48">
                      <a:moveTo>
                        <a:pt x="0" y="16"/>
                      </a:moveTo>
                      <a:lnTo>
                        <a:pt x="64" y="0"/>
                      </a:lnTo>
                      <a:lnTo>
                        <a:pt x="64" y="16"/>
                      </a:lnTo>
                      <a:lnTo>
                        <a:pt x="0" y="48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7244" name="Freeform 482"/>
                <p:cNvSpPr>
                  <a:spLocks/>
                </p:cNvSpPr>
                <p:nvPr/>
              </p:nvSpPr>
              <p:spPr bwMode="auto">
                <a:xfrm>
                  <a:off x="4536" y="3424"/>
                  <a:ext cx="64" cy="80"/>
                </a:xfrm>
                <a:custGeom>
                  <a:avLst/>
                  <a:gdLst>
                    <a:gd name="T0" fmla="*/ 0 w 64"/>
                    <a:gd name="T1" fmla="*/ 16 h 80"/>
                    <a:gd name="T2" fmla="*/ 64 w 64"/>
                    <a:gd name="T3" fmla="*/ 0 h 80"/>
                    <a:gd name="T4" fmla="*/ 64 w 64"/>
                    <a:gd name="T5" fmla="*/ 56 h 80"/>
                    <a:gd name="T6" fmla="*/ 0 w 64"/>
                    <a:gd name="T7" fmla="*/ 80 h 80"/>
                    <a:gd name="T8" fmla="*/ 0 w 64"/>
                    <a:gd name="T9" fmla="*/ 16 h 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"/>
                    <a:gd name="T16" fmla="*/ 0 h 80"/>
                    <a:gd name="T17" fmla="*/ 64 w 64"/>
                    <a:gd name="T18" fmla="*/ 80 h 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" h="80">
                      <a:moveTo>
                        <a:pt x="0" y="16"/>
                      </a:moveTo>
                      <a:lnTo>
                        <a:pt x="64" y="0"/>
                      </a:lnTo>
                      <a:lnTo>
                        <a:pt x="64" y="56"/>
                      </a:lnTo>
                      <a:lnTo>
                        <a:pt x="0" y="8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7245" name="Freeform 483"/>
                <p:cNvSpPr>
                  <a:spLocks/>
                </p:cNvSpPr>
                <p:nvPr/>
              </p:nvSpPr>
              <p:spPr bwMode="auto">
                <a:xfrm>
                  <a:off x="4368" y="3280"/>
                  <a:ext cx="152" cy="120"/>
                </a:xfrm>
                <a:custGeom>
                  <a:avLst/>
                  <a:gdLst>
                    <a:gd name="T0" fmla="*/ 8 w 152"/>
                    <a:gd name="T1" fmla="*/ 0 h 120"/>
                    <a:gd name="T2" fmla="*/ 152 w 152"/>
                    <a:gd name="T3" fmla="*/ 0 h 120"/>
                    <a:gd name="T4" fmla="*/ 152 w 152"/>
                    <a:gd name="T5" fmla="*/ 120 h 120"/>
                    <a:gd name="T6" fmla="*/ 0 w 152"/>
                    <a:gd name="T7" fmla="*/ 112 h 120"/>
                    <a:gd name="T8" fmla="*/ 8 w 152"/>
                    <a:gd name="T9" fmla="*/ 0 h 1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2"/>
                    <a:gd name="T16" fmla="*/ 0 h 120"/>
                    <a:gd name="T17" fmla="*/ 152 w 152"/>
                    <a:gd name="T18" fmla="*/ 120 h 1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2" h="120">
                      <a:moveTo>
                        <a:pt x="8" y="0"/>
                      </a:moveTo>
                      <a:lnTo>
                        <a:pt x="152" y="0"/>
                      </a:lnTo>
                      <a:lnTo>
                        <a:pt x="152" y="120"/>
                      </a:lnTo>
                      <a:lnTo>
                        <a:pt x="0" y="11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7246" name="Freeform 484"/>
                <p:cNvSpPr>
                  <a:spLocks/>
                </p:cNvSpPr>
                <p:nvPr/>
              </p:nvSpPr>
              <p:spPr bwMode="auto">
                <a:xfrm>
                  <a:off x="4272" y="3488"/>
                  <a:ext cx="288" cy="56"/>
                </a:xfrm>
                <a:custGeom>
                  <a:avLst/>
                  <a:gdLst>
                    <a:gd name="T0" fmla="*/ 48 w 288"/>
                    <a:gd name="T1" fmla="*/ 0 h 56"/>
                    <a:gd name="T2" fmla="*/ 288 w 288"/>
                    <a:gd name="T3" fmla="*/ 16 h 56"/>
                    <a:gd name="T4" fmla="*/ 264 w 288"/>
                    <a:gd name="T5" fmla="*/ 40 h 56"/>
                    <a:gd name="T6" fmla="*/ 248 w 288"/>
                    <a:gd name="T7" fmla="*/ 56 h 56"/>
                    <a:gd name="T8" fmla="*/ 0 w 288"/>
                    <a:gd name="T9" fmla="*/ 24 h 56"/>
                    <a:gd name="T10" fmla="*/ 24 w 288"/>
                    <a:gd name="T11" fmla="*/ 16 h 56"/>
                    <a:gd name="T12" fmla="*/ 48 w 288"/>
                    <a:gd name="T13" fmla="*/ 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56"/>
                    <a:gd name="T23" fmla="*/ 288 w 288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56">
                      <a:moveTo>
                        <a:pt x="48" y="0"/>
                      </a:moveTo>
                      <a:lnTo>
                        <a:pt x="288" y="16"/>
                      </a:lnTo>
                      <a:lnTo>
                        <a:pt x="264" y="40"/>
                      </a:lnTo>
                      <a:lnTo>
                        <a:pt x="248" y="56"/>
                      </a:lnTo>
                      <a:lnTo>
                        <a:pt x="0" y="24"/>
                      </a:lnTo>
                      <a:lnTo>
                        <a:pt x="24" y="16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grpSp>
              <p:nvGrpSpPr>
                <p:cNvPr id="27247" name="Group 485"/>
                <p:cNvGrpSpPr>
                  <a:grpSpLocks/>
                </p:cNvGrpSpPr>
                <p:nvPr/>
              </p:nvGrpSpPr>
              <p:grpSpPr bwMode="auto">
                <a:xfrm>
                  <a:off x="4536" y="3424"/>
                  <a:ext cx="72" cy="80"/>
                  <a:chOff x="4536" y="3424"/>
                  <a:chExt cx="72" cy="80"/>
                </a:xfrm>
              </p:grpSpPr>
              <p:sp>
                <p:nvSpPr>
                  <p:cNvPr id="27359" name="Line 4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36" y="3448"/>
                    <a:ext cx="64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360" name="Line 4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36" y="3448"/>
                    <a:ext cx="72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361" name="Line 4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44" y="3448"/>
                    <a:ext cx="56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362" name="Line 4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44" y="3448"/>
                    <a:ext cx="56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363" name="Line 4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44" y="3448"/>
                    <a:ext cx="56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364" name="Line 4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44" y="3448"/>
                    <a:ext cx="56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365" name="Line 4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44" y="3456"/>
                    <a:ext cx="56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366" name="Line 4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44" y="3456"/>
                    <a:ext cx="56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367" name="Line 4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44" y="3464"/>
                    <a:ext cx="56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368" name="Line 4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44" y="3464"/>
                    <a:ext cx="56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369" name="Line 4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44" y="3440"/>
                    <a:ext cx="56" cy="8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370" name="Line 4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44" y="3440"/>
                    <a:ext cx="56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371" name="Line 4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44" y="3432"/>
                    <a:ext cx="56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372" name="Line 4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44" y="3432"/>
                    <a:ext cx="56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373" name="Line 5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44" y="3424"/>
                    <a:ext cx="56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374" name="Line 5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44" y="3424"/>
                    <a:ext cx="56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375" name="Line 502"/>
                  <p:cNvSpPr>
                    <a:spLocks noChangeShapeType="1"/>
                  </p:cNvSpPr>
                  <p:nvPr/>
                </p:nvSpPr>
                <p:spPr bwMode="auto">
                  <a:xfrm>
                    <a:off x="4544" y="3432"/>
                    <a:ext cx="1" cy="64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376" name="Line 503"/>
                  <p:cNvSpPr>
                    <a:spLocks noChangeShapeType="1"/>
                  </p:cNvSpPr>
                  <p:nvPr/>
                </p:nvSpPr>
                <p:spPr bwMode="auto">
                  <a:xfrm>
                    <a:off x="4544" y="3432"/>
                    <a:ext cx="1" cy="72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7248" name="Group 504"/>
                <p:cNvGrpSpPr>
                  <a:grpSpLocks/>
                </p:cNvGrpSpPr>
                <p:nvPr/>
              </p:nvGrpSpPr>
              <p:grpSpPr bwMode="auto">
                <a:xfrm>
                  <a:off x="4352" y="3248"/>
                  <a:ext cx="200" cy="176"/>
                  <a:chOff x="4352" y="3248"/>
                  <a:chExt cx="200" cy="176"/>
                </a:xfrm>
              </p:grpSpPr>
              <p:grpSp>
                <p:nvGrpSpPr>
                  <p:cNvPr id="27342" name="Group 505"/>
                  <p:cNvGrpSpPr>
                    <a:grpSpLocks/>
                  </p:cNvGrpSpPr>
                  <p:nvPr/>
                </p:nvGrpSpPr>
                <p:grpSpPr bwMode="auto">
                  <a:xfrm>
                    <a:off x="4352" y="3248"/>
                    <a:ext cx="200" cy="176"/>
                    <a:chOff x="4352" y="3248"/>
                    <a:chExt cx="200" cy="176"/>
                  </a:xfrm>
                </p:grpSpPr>
                <p:grpSp>
                  <p:nvGrpSpPr>
                    <p:cNvPr id="27344" name="Group 5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52" y="3248"/>
                      <a:ext cx="200" cy="176"/>
                      <a:chOff x="4352" y="3248"/>
                      <a:chExt cx="200" cy="176"/>
                    </a:xfrm>
                  </p:grpSpPr>
                  <p:sp>
                    <p:nvSpPr>
                      <p:cNvPr id="27355" name="Freeform 5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52" y="3248"/>
                        <a:ext cx="200" cy="176"/>
                      </a:xfrm>
                      <a:custGeom>
                        <a:avLst/>
                        <a:gdLst>
                          <a:gd name="T0" fmla="*/ 16 w 200"/>
                          <a:gd name="T1" fmla="*/ 0 h 176"/>
                          <a:gd name="T2" fmla="*/ 32 w 200"/>
                          <a:gd name="T3" fmla="*/ 0 h 176"/>
                          <a:gd name="T4" fmla="*/ 56 w 200"/>
                          <a:gd name="T5" fmla="*/ 0 h 176"/>
                          <a:gd name="T6" fmla="*/ 80 w 200"/>
                          <a:gd name="T7" fmla="*/ 0 h 176"/>
                          <a:gd name="T8" fmla="*/ 104 w 200"/>
                          <a:gd name="T9" fmla="*/ 0 h 176"/>
                          <a:gd name="T10" fmla="*/ 128 w 200"/>
                          <a:gd name="T11" fmla="*/ 0 h 176"/>
                          <a:gd name="T12" fmla="*/ 168 w 200"/>
                          <a:gd name="T13" fmla="*/ 0 h 176"/>
                          <a:gd name="T14" fmla="*/ 184 w 200"/>
                          <a:gd name="T15" fmla="*/ 0 h 176"/>
                          <a:gd name="T16" fmla="*/ 200 w 200"/>
                          <a:gd name="T17" fmla="*/ 0 h 176"/>
                          <a:gd name="T18" fmla="*/ 200 w 200"/>
                          <a:gd name="T19" fmla="*/ 8 h 176"/>
                          <a:gd name="T20" fmla="*/ 192 w 200"/>
                          <a:gd name="T21" fmla="*/ 176 h 176"/>
                          <a:gd name="T22" fmla="*/ 184 w 200"/>
                          <a:gd name="T23" fmla="*/ 176 h 176"/>
                          <a:gd name="T24" fmla="*/ 128 w 200"/>
                          <a:gd name="T25" fmla="*/ 176 h 176"/>
                          <a:gd name="T26" fmla="*/ 64 w 200"/>
                          <a:gd name="T27" fmla="*/ 176 h 176"/>
                          <a:gd name="T28" fmla="*/ 8 w 200"/>
                          <a:gd name="T29" fmla="*/ 176 h 176"/>
                          <a:gd name="T30" fmla="*/ 0 w 200"/>
                          <a:gd name="T31" fmla="*/ 168 h 176"/>
                          <a:gd name="T32" fmla="*/ 16 w 200"/>
                          <a:gd name="T33" fmla="*/ 8 h 176"/>
                          <a:gd name="T34" fmla="*/ 16 w 200"/>
                          <a:gd name="T35" fmla="*/ 0 h 17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200"/>
                          <a:gd name="T55" fmla="*/ 0 h 176"/>
                          <a:gd name="T56" fmla="*/ 200 w 200"/>
                          <a:gd name="T57" fmla="*/ 176 h 176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200" h="176">
                            <a:moveTo>
                              <a:pt x="16" y="0"/>
                            </a:moveTo>
                            <a:lnTo>
                              <a:pt x="32" y="0"/>
                            </a:lnTo>
                            <a:lnTo>
                              <a:pt x="56" y="0"/>
                            </a:lnTo>
                            <a:lnTo>
                              <a:pt x="80" y="0"/>
                            </a:lnTo>
                            <a:lnTo>
                              <a:pt x="104" y="0"/>
                            </a:lnTo>
                            <a:lnTo>
                              <a:pt x="128" y="0"/>
                            </a:lnTo>
                            <a:lnTo>
                              <a:pt x="168" y="0"/>
                            </a:lnTo>
                            <a:lnTo>
                              <a:pt x="184" y="0"/>
                            </a:lnTo>
                            <a:lnTo>
                              <a:pt x="200" y="0"/>
                            </a:lnTo>
                            <a:lnTo>
                              <a:pt x="200" y="8"/>
                            </a:lnTo>
                            <a:lnTo>
                              <a:pt x="192" y="176"/>
                            </a:lnTo>
                            <a:lnTo>
                              <a:pt x="184" y="176"/>
                            </a:lnTo>
                            <a:lnTo>
                              <a:pt x="128" y="176"/>
                            </a:lnTo>
                            <a:lnTo>
                              <a:pt x="64" y="176"/>
                            </a:lnTo>
                            <a:lnTo>
                              <a:pt x="8" y="176"/>
                            </a:lnTo>
                            <a:lnTo>
                              <a:pt x="0" y="168"/>
                            </a:lnTo>
                            <a:lnTo>
                              <a:pt x="16" y="8"/>
                            </a:lnTo>
                            <a:lnTo>
                              <a:pt x="16" y="0"/>
                            </a:lnTo>
                            <a:close/>
                          </a:path>
                        </a:pathLst>
                      </a:custGeom>
                      <a:solidFill>
                        <a:srgbClr val="BFBF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7356" name="Arc 5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48" y="3248"/>
                        <a:ext cx="4" cy="4"/>
                      </a:xfrm>
                      <a:custGeom>
                        <a:avLst/>
                        <a:gdLst>
                          <a:gd name="T0" fmla="*/ 0 w 21707"/>
                          <a:gd name="T1" fmla="*/ 0 h 21600"/>
                          <a:gd name="T2" fmla="*/ 0 w 21707"/>
                          <a:gd name="T3" fmla="*/ 0 h 21600"/>
                          <a:gd name="T4" fmla="*/ 0 w 21707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707"/>
                          <a:gd name="T10" fmla="*/ 0 h 21600"/>
                          <a:gd name="T11" fmla="*/ 21707 w 21707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707" h="21600" fill="none" extrusionOk="0">
                            <a:moveTo>
                              <a:pt x="0" y="0"/>
                            </a:moveTo>
                            <a:cubicBezTo>
                              <a:pt x="35" y="0"/>
                              <a:pt x="71" y="-1"/>
                              <a:pt x="107" y="0"/>
                            </a:cubicBezTo>
                            <a:cubicBezTo>
                              <a:pt x="11993" y="0"/>
                              <a:pt x="21646" y="9603"/>
                              <a:pt x="21706" y="21490"/>
                            </a:cubicBezTo>
                          </a:path>
                          <a:path w="21707" h="21600" stroke="0" extrusionOk="0">
                            <a:moveTo>
                              <a:pt x="0" y="0"/>
                            </a:moveTo>
                            <a:cubicBezTo>
                              <a:pt x="35" y="0"/>
                              <a:pt x="71" y="-1"/>
                              <a:pt x="107" y="0"/>
                            </a:cubicBezTo>
                            <a:cubicBezTo>
                              <a:pt x="11993" y="0"/>
                              <a:pt x="21646" y="9603"/>
                              <a:pt x="21706" y="21490"/>
                            </a:cubicBezTo>
                            <a:lnTo>
                              <a:pt x="107" y="2160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FBF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7357" name="Arc 5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68" y="3248"/>
                        <a:ext cx="4" cy="8"/>
                      </a:xfrm>
                      <a:custGeom>
                        <a:avLst/>
                        <a:gdLst>
                          <a:gd name="T0" fmla="*/ 0 w 21600"/>
                          <a:gd name="T1" fmla="*/ 0 h 21599"/>
                          <a:gd name="T2" fmla="*/ 0 w 21600"/>
                          <a:gd name="T3" fmla="*/ 0 h 21599"/>
                          <a:gd name="T4" fmla="*/ 0 w 21600"/>
                          <a:gd name="T5" fmla="*/ 0 h 21599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599"/>
                          <a:gd name="T11" fmla="*/ 21600 w 21600"/>
                          <a:gd name="T12" fmla="*/ 21599 h 21599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599" fill="none" extrusionOk="0">
                            <a:moveTo>
                              <a:pt x="0" y="21599"/>
                            </a:moveTo>
                            <a:cubicBezTo>
                              <a:pt x="0" y="9754"/>
                              <a:pt x="9538" y="119"/>
                              <a:pt x="21382" y="0"/>
                            </a:cubicBezTo>
                          </a:path>
                          <a:path w="21600" h="21599" stroke="0" extrusionOk="0">
                            <a:moveTo>
                              <a:pt x="0" y="21599"/>
                            </a:moveTo>
                            <a:cubicBezTo>
                              <a:pt x="0" y="9754"/>
                              <a:pt x="9538" y="119"/>
                              <a:pt x="21382" y="0"/>
                            </a:cubicBezTo>
                            <a:lnTo>
                              <a:pt x="21600" y="21599"/>
                            </a:lnTo>
                            <a:lnTo>
                              <a:pt x="0" y="21599"/>
                            </a:lnTo>
                            <a:close/>
                          </a:path>
                        </a:pathLst>
                      </a:custGeom>
                      <a:solidFill>
                        <a:srgbClr val="BFBF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7358" name="Arc 5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52" y="3416"/>
                        <a:ext cx="8" cy="8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21600" y="21600"/>
                            </a:moveTo>
                            <a:cubicBezTo>
                              <a:pt x="9670" y="21600"/>
                              <a:pt x="0" y="11929"/>
                              <a:pt x="0" y="0"/>
                            </a:cubicBezTo>
                          </a:path>
                          <a:path w="21600" h="21600" stroke="0" extrusionOk="0">
                            <a:moveTo>
                              <a:pt x="21600" y="21600"/>
                            </a:moveTo>
                            <a:cubicBezTo>
                              <a:pt x="9670" y="21600"/>
                              <a:pt x="0" y="11929"/>
                              <a:pt x="0" y="0"/>
                            </a:cubicBezTo>
                            <a:lnTo>
                              <a:pt x="21600" y="0"/>
                            </a:ln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solidFill>
                        <a:srgbClr val="BFBF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</p:grpSp>
                <p:grpSp>
                  <p:nvGrpSpPr>
                    <p:cNvPr id="27345" name="Group 5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68" y="3272"/>
                      <a:ext cx="153" cy="128"/>
                      <a:chOff x="4368" y="3272"/>
                      <a:chExt cx="153" cy="128"/>
                    </a:xfrm>
                  </p:grpSpPr>
                  <p:grpSp>
                    <p:nvGrpSpPr>
                      <p:cNvPr id="27346" name="Group 5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68" y="3272"/>
                        <a:ext cx="153" cy="128"/>
                        <a:chOff x="4368" y="3272"/>
                        <a:chExt cx="153" cy="128"/>
                      </a:xfrm>
                    </p:grpSpPr>
                    <p:sp>
                      <p:nvSpPr>
                        <p:cNvPr id="27351" name="Freeform 51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76" y="3272"/>
                          <a:ext cx="144" cy="1"/>
                        </a:xfrm>
                        <a:custGeom>
                          <a:avLst/>
                          <a:gdLst>
                            <a:gd name="T0" fmla="*/ 0 w 144"/>
                            <a:gd name="T1" fmla="*/ 0 h 1"/>
                            <a:gd name="T2" fmla="*/ 144 w 144"/>
                            <a:gd name="T3" fmla="*/ 0 h 1"/>
                            <a:gd name="T4" fmla="*/ 0 w 144"/>
                            <a:gd name="T5" fmla="*/ 0 h 1"/>
                            <a:gd name="T6" fmla="*/ 0 60000 65536"/>
                            <a:gd name="T7" fmla="*/ 0 60000 65536"/>
                            <a:gd name="T8" fmla="*/ 0 60000 65536"/>
                            <a:gd name="T9" fmla="*/ 0 w 144"/>
                            <a:gd name="T10" fmla="*/ 0 h 1"/>
                            <a:gd name="T11" fmla="*/ 144 w 144"/>
                            <a:gd name="T12" fmla="*/ 1 h 1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144" h="1">
                              <a:moveTo>
                                <a:pt x="0" y="0"/>
                              </a:moveTo>
                              <a:lnTo>
                                <a:pt x="144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808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7352" name="Freeform 51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520" y="3272"/>
                          <a:ext cx="1" cy="128"/>
                        </a:xfrm>
                        <a:custGeom>
                          <a:avLst/>
                          <a:gdLst>
                            <a:gd name="T0" fmla="*/ 0 w 1"/>
                            <a:gd name="T1" fmla="*/ 0 h 128"/>
                            <a:gd name="T2" fmla="*/ 0 w 1"/>
                            <a:gd name="T3" fmla="*/ 72 h 128"/>
                            <a:gd name="T4" fmla="*/ 0 w 1"/>
                            <a:gd name="T5" fmla="*/ 128 h 128"/>
                            <a:gd name="T6" fmla="*/ 0 w 1"/>
                            <a:gd name="T7" fmla="*/ 0 h 128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1"/>
                            <a:gd name="T13" fmla="*/ 0 h 128"/>
                            <a:gd name="T14" fmla="*/ 1 w 1"/>
                            <a:gd name="T15" fmla="*/ 128 h 128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1" h="128">
                              <a:moveTo>
                                <a:pt x="0" y="0"/>
                              </a:moveTo>
                              <a:lnTo>
                                <a:pt x="0" y="72"/>
                              </a:lnTo>
                              <a:lnTo>
                                <a:pt x="0" y="128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7353" name="Freeform 51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68" y="3392"/>
                          <a:ext cx="152" cy="8"/>
                        </a:xfrm>
                        <a:custGeom>
                          <a:avLst/>
                          <a:gdLst>
                            <a:gd name="T0" fmla="*/ 8 w 152"/>
                            <a:gd name="T1" fmla="*/ 0 h 8"/>
                            <a:gd name="T2" fmla="*/ 0 w 152"/>
                            <a:gd name="T3" fmla="*/ 0 h 8"/>
                            <a:gd name="T4" fmla="*/ 152 w 152"/>
                            <a:gd name="T5" fmla="*/ 8 h 8"/>
                            <a:gd name="T6" fmla="*/ 8 w 152"/>
                            <a:gd name="T7" fmla="*/ 0 h 8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152"/>
                            <a:gd name="T13" fmla="*/ 0 h 8"/>
                            <a:gd name="T14" fmla="*/ 152 w 152"/>
                            <a:gd name="T15" fmla="*/ 8 h 8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152" h="8">
                              <a:moveTo>
                                <a:pt x="8" y="0"/>
                              </a:moveTo>
                              <a:lnTo>
                                <a:pt x="0" y="0"/>
                              </a:lnTo>
                              <a:lnTo>
                                <a:pt x="152" y="8"/>
                              </a:lnTo>
                              <a:lnTo>
                                <a:pt x="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9D9D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7354" name="Freeform 51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68" y="3272"/>
                          <a:ext cx="8" cy="120"/>
                        </a:xfrm>
                        <a:custGeom>
                          <a:avLst/>
                          <a:gdLst>
                            <a:gd name="T0" fmla="*/ 8 w 8"/>
                            <a:gd name="T1" fmla="*/ 0 h 120"/>
                            <a:gd name="T2" fmla="*/ 8 w 8"/>
                            <a:gd name="T3" fmla="*/ 120 h 120"/>
                            <a:gd name="T4" fmla="*/ 0 w 8"/>
                            <a:gd name="T5" fmla="*/ 120 h 120"/>
                            <a:gd name="T6" fmla="*/ 8 w 8"/>
                            <a:gd name="T7" fmla="*/ 0 h 120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8"/>
                            <a:gd name="T13" fmla="*/ 0 h 120"/>
                            <a:gd name="T14" fmla="*/ 8 w 8"/>
                            <a:gd name="T15" fmla="*/ 120 h 120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8" h="120">
                              <a:moveTo>
                                <a:pt x="8" y="0"/>
                              </a:moveTo>
                              <a:lnTo>
                                <a:pt x="8" y="120"/>
                              </a:lnTo>
                              <a:lnTo>
                                <a:pt x="0" y="120"/>
                              </a:lnTo>
                              <a:lnTo>
                                <a:pt x="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FBFB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</p:grpSp>
                  <p:grpSp>
                    <p:nvGrpSpPr>
                      <p:cNvPr id="27347" name="Group 5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76" y="3272"/>
                        <a:ext cx="144" cy="128"/>
                        <a:chOff x="4376" y="3272"/>
                        <a:chExt cx="144" cy="128"/>
                      </a:xfrm>
                    </p:grpSpPr>
                    <p:sp>
                      <p:nvSpPr>
                        <p:cNvPr id="27348" name="Freeform 5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76" y="3272"/>
                          <a:ext cx="144" cy="128"/>
                        </a:xfrm>
                        <a:custGeom>
                          <a:avLst/>
                          <a:gdLst>
                            <a:gd name="T0" fmla="*/ 0 w 144"/>
                            <a:gd name="T1" fmla="*/ 0 h 128"/>
                            <a:gd name="T2" fmla="*/ 144 w 144"/>
                            <a:gd name="T3" fmla="*/ 0 h 128"/>
                            <a:gd name="T4" fmla="*/ 144 w 144"/>
                            <a:gd name="T5" fmla="*/ 128 h 128"/>
                            <a:gd name="T6" fmla="*/ 0 w 144"/>
                            <a:gd name="T7" fmla="*/ 120 h 128"/>
                            <a:gd name="T8" fmla="*/ 0 w 144"/>
                            <a:gd name="T9" fmla="*/ 0 h 128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44"/>
                            <a:gd name="T16" fmla="*/ 0 h 128"/>
                            <a:gd name="T17" fmla="*/ 144 w 144"/>
                            <a:gd name="T18" fmla="*/ 128 h 128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44" h="128">
                              <a:moveTo>
                                <a:pt x="0" y="0"/>
                              </a:moveTo>
                              <a:lnTo>
                                <a:pt x="144" y="0"/>
                              </a:lnTo>
                              <a:lnTo>
                                <a:pt x="144" y="128"/>
                              </a:lnTo>
                              <a:lnTo>
                                <a:pt x="0" y="12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7349" name="Freeform 51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76" y="3280"/>
                          <a:ext cx="144" cy="112"/>
                        </a:xfrm>
                        <a:custGeom>
                          <a:avLst/>
                          <a:gdLst>
                            <a:gd name="T0" fmla="*/ 8 w 144"/>
                            <a:gd name="T1" fmla="*/ 0 h 112"/>
                            <a:gd name="T2" fmla="*/ 144 w 144"/>
                            <a:gd name="T3" fmla="*/ 0 h 112"/>
                            <a:gd name="T4" fmla="*/ 136 w 144"/>
                            <a:gd name="T5" fmla="*/ 112 h 112"/>
                            <a:gd name="T6" fmla="*/ 0 w 144"/>
                            <a:gd name="T7" fmla="*/ 104 h 112"/>
                            <a:gd name="T8" fmla="*/ 8 w 144"/>
                            <a:gd name="T9" fmla="*/ 0 h 112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44"/>
                            <a:gd name="T16" fmla="*/ 0 h 112"/>
                            <a:gd name="T17" fmla="*/ 144 w 144"/>
                            <a:gd name="T18" fmla="*/ 112 h 112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44" h="112">
                              <a:moveTo>
                                <a:pt x="8" y="0"/>
                              </a:moveTo>
                              <a:lnTo>
                                <a:pt x="144" y="0"/>
                              </a:lnTo>
                              <a:lnTo>
                                <a:pt x="136" y="112"/>
                              </a:lnTo>
                              <a:lnTo>
                                <a:pt x="0" y="104"/>
                              </a:lnTo>
                              <a:lnTo>
                                <a:pt x="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FBFB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7350" name="Rectangle 5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4" y="3288"/>
                          <a:ext cx="128" cy="96"/>
                        </a:xfrm>
                        <a:prstGeom prst="rect">
                          <a:avLst/>
                        </a:prstGeom>
                        <a:solidFill>
                          <a:srgbClr val="0000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eaLnBrk="0" hangingPunct="0"/>
                          <a:endParaRPr lang="en-US">
                            <a:latin typeface="Constantia" pitchFamily="18" charset="0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27343" name="Rectangle 521"/>
                  <p:cNvSpPr>
                    <a:spLocks noChangeArrowheads="1"/>
                  </p:cNvSpPr>
                  <p:nvPr/>
                </p:nvSpPr>
                <p:spPr bwMode="auto">
                  <a:xfrm>
                    <a:off x="4520" y="3416"/>
                    <a:ext cx="0" cy="8"/>
                  </a:xfrm>
                  <a:prstGeom prst="rect">
                    <a:avLst/>
                  </a:prstGeom>
                  <a:solidFill>
                    <a:srgbClr val="00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7249" name="Group 522"/>
                <p:cNvGrpSpPr>
                  <a:grpSpLocks/>
                </p:cNvGrpSpPr>
                <p:nvPr/>
              </p:nvGrpSpPr>
              <p:grpSpPr bwMode="auto">
                <a:xfrm>
                  <a:off x="4272" y="3488"/>
                  <a:ext cx="288" cy="72"/>
                  <a:chOff x="4272" y="3488"/>
                  <a:chExt cx="288" cy="72"/>
                </a:xfrm>
              </p:grpSpPr>
              <p:sp>
                <p:nvSpPr>
                  <p:cNvPr id="27250" name="Freeform 523"/>
                  <p:cNvSpPr>
                    <a:spLocks/>
                  </p:cNvSpPr>
                  <p:nvPr/>
                </p:nvSpPr>
                <p:spPr bwMode="auto">
                  <a:xfrm>
                    <a:off x="4464" y="3504"/>
                    <a:ext cx="72" cy="32"/>
                  </a:xfrm>
                  <a:custGeom>
                    <a:avLst/>
                    <a:gdLst>
                      <a:gd name="T0" fmla="*/ 32 w 72"/>
                      <a:gd name="T1" fmla="*/ 0 h 32"/>
                      <a:gd name="T2" fmla="*/ 16 w 72"/>
                      <a:gd name="T3" fmla="*/ 24 h 32"/>
                      <a:gd name="T4" fmla="*/ 0 w 72"/>
                      <a:gd name="T5" fmla="*/ 32 h 32"/>
                      <a:gd name="T6" fmla="*/ 56 w 72"/>
                      <a:gd name="T7" fmla="*/ 32 h 32"/>
                      <a:gd name="T8" fmla="*/ 56 w 72"/>
                      <a:gd name="T9" fmla="*/ 24 h 32"/>
                      <a:gd name="T10" fmla="*/ 72 w 72"/>
                      <a:gd name="T11" fmla="*/ 8 h 32"/>
                      <a:gd name="T12" fmla="*/ 32 w 72"/>
                      <a:gd name="T13" fmla="*/ 0 h 3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2"/>
                      <a:gd name="T22" fmla="*/ 0 h 32"/>
                      <a:gd name="T23" fmla="*/ 72 w 72"/>
                      <a:gd name="T24" fmla="*/ 32 h 3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2" h="32">
                        <a:moveTo>
                          <a:pt x="32" y="0"/>
                        </a:moveTo>
                        <a:lnTo>
                          <a:pt x="16" y="24"/>
                        </a:lnTo>
                        <a:lnTo>
                          <a:pt x="0" y="32"/>
                        </a:lnTo>
                        <a:lnTo>
                          <a:pt x="56" y="32"/>
                        </a:lnTo>
                        <a:lnTo>
                          <a:pt x="56" y="24"/>
                        </a:lnTo>
                        <a:lnTo>
                          <a:pt x="72" y="8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grpSp>
                <p:nvGrpSpPr>
                  <p:cNvPr id="27251" name="Group 524"/>
                  <p:cNvGrpSpPr>
                    <a:grpSpLocks/>
                  </p:cNvGrpSpPr>
                  <p:nvPr/>
                </p:nvGrpSpPr>
                <p:grpSpPr bwMode="auto">
                  <a:xfrm>
                    <a:off x="4272" y="3488"/>
                    <a:ext cx="288" cy="72"/>
                    <a:chOff x="4272" y="3488"/>
                    <a:chExt cx="288" cy="72"/>
                  </a:xfrm>
                </p:grpSpPr>
                <p:sp>
                  <p:nvSpPr>
                    <p:cNvPr id="27252" name="Freeform 525"/>
                    <p:cNvSpPr>
                      <a:spLocks/>
                    </p:cNvSpPr>
                    <p:nvPr/>
                  </p:nvSpPr>
                  <p:spPr bwMode="auto">
                    <a:xfrm>
                      <a:off x="4272" y="3512"/>
                      <a:ext cx="248" cy="48"/>
                    </a:xfrm>
                    <a:custGeom>
                      <a:avLst/>
                      <a:gdLst>
                        <a:gd name="T0" fmla="*/ 0 w 248"/>
                        <a:gd name="T1" fmla="*/ 0 h 48"/>
                        <a:gd name="T2" fmla="*/ 0 w 248"/>
                        <a:gd name="T3" fmla="*/ 16 h 48"/>
                        <a:gd name="T4" fmla="*/ 248 w 248"/>
                        <a:gd name="T5" fmla="*/ 48 h 48"/>
                        <a:gd name="T6" fmla="*/ 248 w 248"/>
                        <a:gd name="T7" fmla="*/ 32 h 48"/>
                        <a:gd name="T8" fmla="*/ 0 w 248"/>
                        <a:gd name="T9" fmla="*/ 0 h 4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8"/>
                        <a:gd name="T16" fmla="*/ 0 h 48"/>
                        <a:gd name="T17" fmla="*/ 248 w 248"/>
                        <a:gd name="T18" fmla="*/ 48 h 4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8" h="48">
                          <a:moveTo>
                            <a:pt x="0" y="0"/>
                          </a:moveTo>
                          <a:lnTo>
                            <a:pt x="0" y="16"/>
                          </a:lnTo>
                          <a:lnTo>
                            <a:pt x="248" y="48"/>
                          </a:lnTo>
                          <a:lnTo>
                            <a:pt x="248" y="3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7253" name="Freeform 526"/>
                    <p:cNvSpPr>
                      <a:spLocks/>
                    </p:cNvSpPr>
                    <p:nvPr/>
                  </p:nvSpPr>
                  <p:spPr bwMode="auto">
                    <a:xfrm>
                      <a:off x="4520" y="3504"/>
                      <a:ext cx="40" cy="56"/>
                    </a:xfrm>
                    <a:custGeom>
                      <a:avLst/>
                      <a:gdLst>
                        <a:gd name="T0" fmla="*/ 0 w 40"/>
                        <a:gd name="T1" fmla="*/ 40 h 56"/>
                        <a:gd name="T2" fmla="*/ 0 w 40"/>
                        <a:gd name="T3" fmla="*/ 56 h 56"/>
                        <a:gd name="T4" fmla="*/ 16 w 40"/>
                        <a:gd name="T5" fmla="*/ 40 h 56"/>
                        <a:gd name="T6" fmla="*/ 24 w 40"/>
                        <a:gd name="T7" fmla="*/ 32 h 56"/>
                        <a:gd name="T8" fmla="*/ 40 w 40"/>
                        <a:gd name="T9" fmla="*/ 16 h 56"/>
                        <a:gd name="T10" fmla="*/ 40 w 40"/>
                        <a:gd name="T11" fmla="*/ 0 h 56"/>
                        <a:gd name="T12" fmla="*/ 16 w 40"/>
                        <a:gd name="T13" fmla="*/ 24 h 56"/>
                        <a:gd name="T14" fmla="*/ 0 w 40"/>
                        <a:gd name="T15" fmla="*/ 40 h 5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40"/>
                        <a:gd name="T25" fmla="*/ 0 h 56"/>
                        <a:gd name="T26" fmla="*/ 40 w 40"/>
                        <a:gd name="T27" fmla="*/ 56 h 5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40" h="56">
                          <a:moveTo>
                            <a:pt x="0" y="40"/>
                          </a:moveTo>
                          <a:lnTo>
                            <a:pt x="0" y="56"/>
                          </a:lnTo>
                          <a:lnTo>
                            <a:pt x="16" y="40"/>
                          </a:lnTo>
                          <a:lnTo>
                            <a:pt x="24" y="32"/>
                          </a:lnTo>
                          <a:lnTo>
                            <a:pt x="40" y="16"/>
                          </a:lnTo>
                          <a:lnTo>
                            <a:pt x="40" y="0"/>
                          </a:lnTo>
                          <a:lnTo>
                            <a:pt x="16" y="24"/>
                          </a:lnTo>
                          <a:lnTo>
                            <a:pt x="0" y="40"/>
                          </a:lnTo>
                          <a:close/>
                        </a:path>
                      </a:pathLst>
                    </a:custGeom>
                    <a:solidFill>
                      <a:srgbClr val="59595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7254" name="Line 5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72" y="3520"/>
                      <a:ext cx="248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7255" name="Line 5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72" y="3520"/>
                      <a:ext cx="248" cy="2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grpSp>
                  <p:nvGrpSpPr>
                    <p:cNvPr id="27256" name="Group 5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8" y="3488"/>
                      <a:ext cx="240" cy="40"/>
                      <a:chOff x="4288" y="3488"/>
                      <a:chExt cx="240" cy="40"/>
                    </a:xfrm>
                  </p:grpSpPr>
                  <p:sp>
                    <p:nvSpPr>
                      <p:cNvPr id="27262" name="Freeform 5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96" y="3488"/>
                        <a:ext cx="176" cy="40"/>
                      </a:xfrm>
                      <a:custGeom>
                        <a:avLst/>
                        <a:gdLst>
                          <a:gd name="T0" fmla="*/ 24 w 176"/>
                          <a:gd name="T1" fmla="*/ 0 h 40"/>
                          <a:gd name="T2" fmla="*/ 0 w 176"/>
                          <a:gd name="T3" fmla="*/ 16 h 40"/>
                          <a:gd name="T4" fmla="*/ 0 w 176"/>
                          <a:gd name="T5" fmla="*/ 24 h 40"/>
                          <a:gd name="T6" fmla="*/ 152 w 176"/>
                          <a:gd name="T7" fmla="*/ 40 h 40"/>
                          <a:gd name="T8" fmla="*/ 160 w 176"/>
                          <a:gd name="T9" fmla="*/ 32 h 40"/>
                          <a:gd name="T10" fmla="*/ 176 w 176"/>
                          <a:gd name="T11" fmla="*/ 16 h 40"/>
                          <a:gd name="T12" fmla="*/ 24 w 176"/>
                          <a:gd name="T13" fmla="*/ 0 h 4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76"/>
                          <a:gd name="T22" fmla="*/ 0 h 40"/>
                          <a:gd name="T23" fmla="*/ 176 w 176"/>
                          <a:gd name="T24" fmla="*/ 40 h 4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76" h="40">
                            <a:moveTo>
                              <a:pt x="24" y="0"/>
                            </a:moveTo>
                            <a:lnTo>
                              <a:pt x="0" y="16"/>
                            </a:lnTo>
                            <a:lnTo>
                              <a:pt x="0" y="24"/>
                            </a:lnTo>
                            <a:lnTo>
                              <a:pt x="152" y="40"/>
                            </a:lnTo>
                            <a:lnTo>
                              <a:pt x="160" y="32"/>
                            </a:lnTo>
                            <a:lnTo>
                              <a:pt x="176" y="16"/>
                            </a:lnTo>
                            <a:lnTo>
                              <a:pt x="24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grpSp>
                    <p:nvGrpSpPr>
                      <p:cNvPr id="27263" name="Group 5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88" y="3488"/>
                        <a:ext cx="240" cy="40"/>
                        <a:chOff x="4288" y="3488"/>
                        <a:chExt cx="240" cy="40"/>
                      </a:xfrm>
                    </p:grpSpPr>
                    <p:grpSp>
                      <p:nvGrpSpPr>
                        <p:cNvPr id="27264" name="Group 53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296" y="3488"/>
                          <a:ext cx="176" cy="40"/>
                          <a:chOff x="4296" y="3488"/>
                          <a:chExt cx="176" cy="40"/>
                        </a:xfrm>
                      </p:grpSpPr>
                      <p:grpSp>
                        <p:nvGrpSpPr>
                          <p:cNvPr id="27287" name="Group 53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296" y="3488"/>
                            <a:ext cx="40" cy="24"/>
                            <a:chOff x="4296" y="3488"/>
                            <a:chExt cx="40" cy="24"/>
                          </a:xfrm>
                        </p:grpSpPr>
                        <p:sp>
                          <p:nvSpPr>
                            <p:cNvPr id="27338" name="Line 53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296" y="3504"/>
                              <a:ext cx="16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339" name="Line 53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296" y="3504"/>
                              <a:ext cx="16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340" name="Line 53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312" y="3488"/>
                              <a:ext cx="16" cy="16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341" name="Line 53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312" y="3488"/>
                              <a:ext cx="24" cy="16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</p:grpSp>
                      <p:grpSp>
                        <p:nvGrpSpPr>
                          <p:cNvPr id="27288" name="Group 53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312" y="3488"/>
                            <a:ext cx="40" cy="25"/>
                            <a:chOff x="4312" y="3488"/>
                            <a:chExt cx="40" cy="25"/>
                          </a:xfrm>
                        </p:grpSpPr>
                        <p:sp>
                          <p:nvSpPr>
                            <p:cNvPr id="27334" name="Line 53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312" y="3512"/>
                              <a:ext cx="16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335" name="Line 54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312" y="3512"/>
                              <a:ext cx="16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336" name="Line 54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328" y="3488"/>
                              <a:ext cx="16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337" name="Line 54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328" y="3488"/>
                              <a:ext cx="24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</p:grpSp>
                      <p:grpSp>
                        <p:nvGrpSpPr>
                          <p:cNvPr id="27289" name="Group 54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328" y="3488"/>
                            <a:ext cx="32" cy="32"/>
                            <a:chOff x="4328" y="3488"/>
                            <a:chExt cx="32" cy="32"/>
                          </a:xfrm>
                        </p:grpSpPr>
                        <p:sp>
                          <p:nvSpPr>
                            <p:cNvPr id="27330" name="Line 54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328" y="3512"/>
                              <a:ext cx="1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331" name="Line 54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328" y="3512"/>
                              <a:ext cx="8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332" name="Line 54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328" y="3488"/>
                              <a:ext cx="32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333" name="Line 54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328" y="3488"/>
                              <a:ext cx="32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</p:grpSp>
                      <p:grpSp>
                        <p:nvGrpSpPr>
                          <p:cNvPr id="27290" name="Group 54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336" y="3488"/>
                            <a:ext cx="40" cy="32"/>
                            <a:chOff x="4336" y="3488"/>
                            <a:chExt cx="40" cy="32"/>
                          </a:xfrm>
                        </p:grpSpPr>
                        <p:sp>
                          <p:nvSpPr>
                            <p:cNvPr id="27326" name="Line 54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336" y="3512"/>
                              <a:ext cx="8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327" name="Line 55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336" y="3512"/>
                              <a:ext cx="8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328" name="Line 55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344" y="3488"/>
                              <a:ext cx="32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329" name="Line 55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344" y="3488"/>
                              <a:ext cx="32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</p:grpSp>
                      <p:grpSp>
                        <p:nvGrpSpPr>
                          <p:cNvPr id="27291" name="Group 55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352" y="3488"/>
                            <a:ext cx="40" cy="32"/>
                            <a:chOff x="4352" y="3488"/>
                            <a:chExt cx="40" cy="32"/>
                          </a:xfrm>
                        </p:grpSpPr>
                        <p:sp>
                          <p:nvSpPr>
                            <p:cNvPr id="27322" name="Line 55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352" y="3512"/>
                              <a:ext cx="8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323" name="Line 55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352" y="3512"/>
                              <a:ext cx="8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324" name="Line 55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360" y="3488"/>
                              <a:ext cx="32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325" name="Line 55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360" y="3488"/>
                              <a:ext cx="32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</p:grpSp>
                      <p:grpSp>
                        <p:nvGrpSpPr>
                          <p:cNvPr id="27292" name="Group 55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368" y="3488"/>
                            <a:ext cx="40" cy="32"/>
                            <a:chOff x="4368" y="3488"/>
                            <a:chExt cx="40" cy="32"/>
                          </a:xfrm>
                        </p:grpSpPr>
                        <p:sp>
                          <p:nvSpPr>
                            <p:cNvPr id="27318" name="Line 55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368" y="3512"/>
                              <a:ext cx="8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319" name="Line 56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368" y="3512"/>
                              <a:ext cx="8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320" name="Line 56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376" y="3488"/>
                              <a:ext cx="24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321" name="Line 56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376" y="3488"/>
                              <a:ext cx="32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</p:grpSp>
                      <p:grpSp>
                        <p:nvGrpSpPr>
                          <p:cNvPr id="27293" name="Group 56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376" y="3496"/>
                            <a:ext cx="48" cy="24"/>
                            <a:chOff x="4376" y="3496"/>
                            <a:chExt cx="48" cy="24"/>
                          </a:xfrm>
                        </p:grpSpPr>
                        <p:sp>
                          <p:nvSpPr>
                            <p:cNvPr id="27314" name="Line 56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376" y="3512"/>
                              <a:ext cx="16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315" name="Line 56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376" y="3512"/>
                              <a:ext cx="16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316" name="Line 56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392" y="3496"/>
                              <a:ext cx="24" cy="16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317" name="Line 56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392" y="3496"/>
                              <a:ext cx="32" cy="16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</p:grpSp>
                      <p:grpSp>
                        <p:nvGrpSpPr>
                          <p:cNvPr id="27294" name="Group 56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392" y="3496"/>
                            <a:ext cx="32" cy="32"/>
                            <a:chOff x="4392" y="3496"/>
                            <a:chExt cx="32" cy="32"/>
                          </a:xfrm>
                        </p:grpSpPr>
                        <p:sp>
                          <p:nvSpPr>
                            <p:cNvPr id="27310" name="Line 56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392" y="3520"/>
                              <a:ext cx="8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311" name="Line 57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392" y="3520"/>
                              <a:ext cx="16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312" name="Line 57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400" y="3496"/>
                              <a:ext cx="24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313" name="Line 57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400" y="3496"/>
                              <a:ext cx="24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</p:grpSp>
                      <p:grpSp>
                        <p:nvGrpSpPr>
                          <p:cNvPr id="27295" name="Group 57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400" y="3496"/>
                            <a:ext cx="40" cy="32"/>
                            <a:chOff x="4400" y="3496"/>
                            <a:chExt cx="40" cy="32"/>
                          </a:xfrm>
                        </p:grpSpPr>
                        <p:sp>
                          <p:nvSpPr>
                            <p:cNvPr id="27306" name="Line 57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400" y="3520"/>
                              <a:ext cx="16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307" name="Line 57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400" y="3520"/>
                              <a:ext cx="16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308" name="Line 57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416" y="3496"/>
                              <a:ext cx="24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309" name="Line 57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416" y="3496"/>
                              <a:ext cx="24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</p:grpSp>
                      <p:grpSp>
                        <p:nvGrpSpPr>
                          <p:cNvPr id="27296" name="Group 57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416" y="3496"/>
                            <a:ext cx="40" cy="32"/>
                            <a:chOff x="4416" y="3496"/>
                            <a:chExt cx="40" cy="32"/>
                          </a:xfrm>
                        </p:grpSpPr>
                        <p:sp>
                          <p:nvSpPr>
                            <p:cNvPr id="27302" name="Line 57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416" y="3520"/>
                              <a:ext cx="16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303" name="Line 58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416" y="3520"/>
                              <a:ext cx="16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304" name="Line 58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432" y="3496"/>
                              <a:ext cx="24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305" name="Line 58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432" y="3496"/>
                              <a:ext cx="24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</p:grpSp>
                      <p:grpSp>
                        <p:nvGrpSpPr>
                          <p:cNvPr id="27297" name="Group 58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432" y="3496"/>
                            <a:ext cx="40" cy="32"/>
                            <a:chOff x="4432" y="3496"/>
                            <a:chExt cx="40" cy="32"/>
                          </a:xfrm>
                        </p:grpSpPr>
                        <p:sp>
                          <p:nvSpPr>
                            <p:cNvPr id="27298" name="Line 58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432" y="3520"/>
                              <a:ext cx="16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299" name="Line 58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432" y="3520"/>
                              <a:ext cx="16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300" name="Line 58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448" y="3496"/>
                              <a:ext cx="24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301" name="Line 58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448" y="3496"/>
                              <a:ext cx="24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</p:grpSp>
                    </p:grpSp>
                    <p:grpSp>
                      <p:nvGrpSpPr>
                        <p:cNvPr id="27265" name="Group 58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472" y="3504"/>
                          <a:ext cx="56" cy="24"/>
                          <a:chOff x="4472" y="3504"/>
                          <a:chExt cx="56" cy="24"/>
                        </a:xfrm>
                      </p:grpSpPr>
                      <p:grpSp>
                        <p:nvGrpSpPr>
                          <p:cNvPr id="27272" name="Group 58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496" y="3504"/>
                            <a:ext cx="32" cy="24"/>
                            <a:chOff x="4496" y="3504"/>
                            <a:chExt cx="32" cy="24"/>
                          </a:xfrm>
                        </p:grpSpPr>
                        <p:sp>
                          <p:nvSpPr>
                            <p:cNvPr id="27283" name="Line 59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496" y="3520"/>
                              <a:ext cx="8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284" name="Line 59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496" y="3520"/>
                              <a:ext cx="8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285" name="Line 59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504" y="3504"/>
                              <a:ext cx="24" cy="16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286" name="Line 59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504" y="3504"/>
                              <a:ext cx="24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</p:grpSp>
                      <p:grpSp>
                        <p:nvGrpSpPr>
                          <p:cNvPr id="27273" name="Group 59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480" y="3504"/>
                            <a:ext cx="32" cy="24"/>
                            <a:chOff x="4480" y="3504"/>
                            <a:chExt cx="32" cy="24"/>
                          </a:xfrm>
                        </p:grpSpPr>
                        <p:sp>
                          <p:nvSpPr>
                            <p:cNvPr id="27279" name="Line 59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480" y="3520"/>
                              <a:ext cx="16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280" name="Line 59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480" y="3520"/>
                              <a:ext cx="16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281" name="Line 59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496" y="3504"/>
                              <a:ext cx="16" cy="16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282" name="Line 59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496" y="3504"/>
                              <a:ext cx="16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</p:grpSp>
                      <p:grpSp>
                        <p:nvGrpSpPr>
                          <p:cNvPr id="27274" name="Group 59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472" y="3504"/>
                            <a:ext cx="32" cy="24"/>
                            <a:chOff x="4472" y="3504"/>
                            <a:chExt cx="32" cy="24"/>
                          </a:xfrm>
                        </p:grpSpPr>
                        <p:sp>
                          <p:nvSpPr>
                            <p:cNvPr id="27275" name="Line 60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472" y="3520"/>
                              <a:ext cx="8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276" name="Line 60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472" y="3520"/>
                              <a:ext cx="8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277" name="Line 60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480" y="3504"/>
                              <a:ext cx="24" cy="16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278" name="Line 60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480" y="3504"/>
                              <a:ext cx="24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</p:grpSp>
                    </p:grpSp>
                    <p:sp>
                      <p:nvSpPr>
                        <p:cNvPr id="27266" name="Line 60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312" y="3496"/>
                          <a:ext cx="216" cy="2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D9D9D9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7267" name="Line 6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312" y="3496"/>
                          <a:ext cx="216" cy="2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D9D9D9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7268" name="Line 6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304" y="3504"/>
                          <a:ext cx="224" cy="1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D9D9D9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7269" name="Line 60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304" y="3504"/>
                          <a:ext cx="224" cy="2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D9D9D9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7270" name="Line 60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288" y="3504"/>
                          <a:ext cx="232" cy="1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D9D9D9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7271" name="Line 60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288" y="3504"/>
                          <a:ext cx="232" cy="2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D9D9D9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</p:grpSp>
                </p:grpSp>
                <p:grpSp>
                  <p:nvGrpSpPr>
                    <p:cNvPr id="27257" name="Group 6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20" y="3512"/>
                      <a:ext cx="40" cy="24"/>
                      <a:chOff x="4520" y="3512"/>
                      <a:chExt cx="40" cy="24"/>
                    </a:xfrm>
                  </p:grpSpPr>
                  <p:sp>
                    <p:nvSpPr>
                      <p:cNvPr id="27258" name="Line 61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520" y="3528"/>
                        <a:ext cx="16" cy="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40404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7259" name="Line 61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520" y="3528"/>
                        <a:ext cx="16" cy="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40404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7260" name="Line 61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536" y="3512"/>
                        <a:ext cx="16" cy="1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40404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7261" name="Line 61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536" y="3512"/>
                        <a:ext cx="24" cy="2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40404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</p:grpSp>
              </p:grpSp>
            </p:grpSp>
          </p:grpSp>
        </p:grpSp>
        <p:grpSp>
          <p:nvGrpSpPr>
            <p:cNvPr id="25607" name="Group 615"/>
            <p:cNvGrpSpPr>
              <a:grpSpLocks/>
            </p:cNvGrpSpPr>
            <p:nvPr/>
          </p:nvGrpSpPr>
          <p:grpSpPr bwMode="auto">
            <a:xfrm>
              <a:off x="2706" y="935"/>
              <a:ext cx="2634" cy="1267"/>
              <a:chOff x="2869" y="1728"/>
              <a:chExt cx="2283" cy="1098"/>
            </a:xfrm>
          </p:grpSpPr>
          <p:sp>
            <p:nvSpPr>
              <p:cNvPr id="26633" name="AutoShape 616"/>
              <p:cNvSpPr>
                <a:spLocks noChangeArrowheads="1"/>
              </p:cNvSpPr>
              <p:nvPr/>
            </p:nvSpPr>
            <p:spPr bwMode="auto">
              <a:xfrm>
                <a:off x="2869" y="1728"/>
                <a:ext cx="2283" cy="1098"/>
              </a:xfrm>
              <a:prstGeom prst="leftArrowCallout">
                <a:avLst>
                  <a:gd name="adj1" fmla="val 34370"/>
                  <a:gd name="adj2" fmla="val 33333"/>
                  <a:gd name="adj3" fmla="val 38832"/>
                  <a:gd name="adj4" fmla="val 65662"/>
                </a:avLst>
              </a:prstGeom>
              <a:solidFill>
                <a:srgbClr val="CCCCFF"/>
              </a:solidFill>
              <a:ln>
                <a:noFill/>
              </a:ln>
              <a:effectLst>
                <a:outerShdw dist="107763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/>
                <a:endParaRPr lang="nl-NL"/>
              </a:p>
            </p:txBody>
          </p:sp>
          <p:grpSp>
            <p:nvGrpSpPr>
              <p:cNvPr id="26634" name="Group 617"/>
              <p:cNvGrpSpPr>
                <a:grpSpLocks/>
              </p:cNvGrpSpPr>
              <p:nvPr/>
            </p:nvGrpSpPr>
            <p:grpSpPr bwMode="auto">
              <a:xfrm>
                <a:off x="3918" y="2027"/>
                <a:ext cx="374" cy="267"/>
                <a:chOff x="4024" y="1992"/>
                <a:chExt cx="408" cy="320"/>
              </a:xfrm>
            </p:grpSpPr>
            <p:sp>
              <p:nvSpPr>
                <p:cNvPr id="27018" name="Freeform 618"/>
                <p:cNvSpPr>
                  <a:spLocks/>
                </p:cNvSpPr>
                <p:nvPr/>
              </p:nvSpPr>
              <p:spPr bwMode="auto">
                <a:xfrm>
                  <a:off x="4024" y="2232"/>
                  <a:ext cx="40" cy="24"/>
                </a:xfrm>
                <a:custGeom>
                  <a:avLst/>
                  <a:gdLst>
                    <a:gd name="T0" fmla="*/ 40 w 40"/>
                    <a:gd name="T1" fmla="*/ 0 h 24"/>
                    <a:gd name="T2" fmla="*/ 24 w 40"/>
                    <a:gd name="T3" fmla="*/ 0 h 24"/>
                    <a:gd name="T4" fmla="*/ 16 w 40"/>
                    <a:gd name="T5" fmla="*/ 0 h 24"/>
                    <a:gd name="T6" fmla="*/ 16 w 40"/>
                    <a:gd name="T7" fmla="*/ 0 h 24"/>
                    <a:gd name="T8" fmla="*/ 8 w 40"/>
                    <a:gd name="T9" fmla="*/ 0 h 24"/>
                    <a:gd name="T10" fmla="*/ 0 w 40"/>
                    <a:gd name="T11" fmla="*/ 8 h 24"/>
                    <a:gd name="T12" fmla="*/ 8 w 40"/>
                    <a:gd name="T13" fmla="*/ 16 h 24"/>
                    <a:gd name="T14" fmla="*/ 16 w 40"/>
                    <a:gd name="T15" fmla="*/ 16 h 24"/>
                    <a:gd name="T16" fmla="*/ 16 w 40"/>
                    <a:gd name="T17" fmla="*/ 16 h 24"/>
                    <a:gd name="T18" fmla="*/ 24 w 40"/>
                    <a:gd name="T19" fmla="*/ 16 h 24"/>
                    <a:gd name="T20" fmla="*/ 40 w 40"/>
                    <a:gd name="T21" fmla="*/ 24 h 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0"/>
                    <a:gd name="T34" fmla="*/ 0 h 24"/>
                    <a:gd name="T35" fmla="*/ 40 w 40"/>
                    <a:gd name="T36" fmla="*/ 24 h 2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0" h="24">
                      <a:moveTo>
                        <a:pt x="40" y="0"/>
                      </a:move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8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24" y="16"/>
                      </a:lnTo>
                      <a:lnTo>
                        <a:pt x="40" y="24"/>
                      </a:lnTo>
                    </a:path>
                  </a:pathLst>
                </a:cu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7019" name="Freeform 619"/>
                <p:cNvSpPr>
                  <a:spLocks/>
                </p:cNvSpPr>
                <p:nvPr/>
              </p:nvSpPr>
              <p:spPr bwMode="auto">
                <a:xfrm>
                  <a:off x="4024" y="2232"/>
                  <a:ext cx="48" cy="24"/>
                </a:xfrm>
                <a:custGeom>
                  <a:avLst/>
                  <a:gdLst>
                    <a:gd name="T0" fmla="*/ 48 w 48"/>
                    <a:gd name="T1" fmla="*/ 0 h 24"/>
                    <a:gd name="T2" fmla="*/ 32 w 48"/>
                    <a:gd name="T3" fmla="*/ 0 h 24"/>
                    <a:gd name="T4" fmla="*/ 24 w 48"/>
                    <a:gd name="T5" fmla="*/ 0 h 24"/>
                    <a:gd name="T6" fmla="*/ 16 w 48"/>
                    <a:gd name="T7" fmla="*/ 0 h 24"/>
                    <a:gd name="T8" fmla="*/ 8 w 48"/>
                    <a:gd name="T9" fmla="*/ 0 h 24"/>
                    <a:gd name="T10" fmla="*/ 0 w 48"/>
                    <a:gd name="T11" fmla="*/ 8 h 24"/>
                    <a:gd name="T12" fmla="*/ 8 w 48"/>
                    <a:gd name="T13" fmla="*/ 16 h 24"/>
                    <a:gd name="T14" fmla="*/ 16 w 48"/>
                    <a:gd name="T15" fmla="*/ 16 h 24"/>
                    <a:gd name="T16" fmla="*/ 24 w 48"/>
                    <a:gd name="T17" fmla="*/ 16 h 24"/>
                    <a:gd name="T18" fmla="*/ 32 w 48"/>
                    <a:gd name="T19" fmla="*/ 16 h 24"/>
                    <a:gd name="T20" fmla="*/ 48 w 48"/>
                    <a:gd name="T21" fmla="*/ 24 h 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8"/>
                    <a:gd name="T34" fmla="*/ 0 h 24"/>
                    <a:gd name="T35" fmla="*/ 48 w 48"/>
                    <a:gd name="T36" fmla="*/ 24 h 2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8" h="24">
                      <a:moveTo>
                        <a:pt x="48" y="0"/>
                      </a:move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8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24" y="16"/>
                      </a:lnTo>
                      <a:lnTo>
                        <a:pt x="32" y="16"/>
                      </a:lnTo>
                      <a:lnTo>
                        <a:pt x="48" y="24"/>
                      </a:lnTo>
                    </a:path>
                  </a:pathLst>
                </a:cu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grpSp>
              <p:nvGrpSpPr>
                <p:cNvPr id="27020" name="Group 620"/>
                <p:cNvGrpSpPr>
                  <a:grpSpLocks/>
                </p:cNvGrpSpPr>
                <p:nvPr/>
              </p:nvGrpSpPr>
              <p:grpSpPr bwMode="auto">
                <a:xfrm>
                  <a:off x="4056" y="2176"/>
                  <a:ext cx="320" cy="104"/>
                  <a:chOff x="4056" y="2176"/>
                  <a:chExt cx="320" cy="104"/>
                </a:xfrm>
              </p:grpSpPr>
              <p:sp>
                <p:nvSpPr>
                  <p:cNvPr id="27223" name="Freeform 621"/>
                  <p:cNvSpPr>
                    <a:spLocks/>
                  </p:cNvSpPr>
                  <p:nvPr/>
                </p:nvSpPr>
                <p:spPr bwMode="auto">
                  <a:xfrm>
                    <a:off x="4064" y="2224"/>
                    <a:ext cx="312" cy="56"/>
                  </a:xfrm>
                  <a:custGeom>
                    <a:avLst/>
                    <a:gdLst>
                      <a:gd name="T0" fmla="*/ 0 w 312"/>
                      <a:gd name="T1" fmla="*/ 8 h 56"/>
                      <a:gd name="T2" fmla="*/ 0 w 312"/>
                      <a:gd name="T3" fmla="*/ 32 h 56"/>
                      <a:gd name="T4" fmla="*/ 256 w 312"/>
                      <a:gd name="T5" fmla="*/ 56 h 56"/>
                      <a:gd name="T6" fmla="*/ 312 w 312"/>
                      <a:gd name="T7" fmla="*/ 24 h 56"/>
                      <a:gd name="T8" fmla="*/ 312 w 312"/>
                      <a:gd name="T9" fmla="*/ 0 h 56"/>
                      <a:gd name="T10" fmla="*/ 256 w 312"/>
                      <a:gd name="T11" fmla="*/ 32 h 56"/>
                      <a:gd name="T12" fmla="*/ 0 w 312"/>
                      <a:gd name="T13" fmla="*/ 8 h 5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12"/>
                      <a:gd name="T22" fmla="*/ 0 h 56"/>
                      <a:gd name="T23" fmla="*/ 312 w 312"/>
                      <a:gd name="T24" fmla="*/ 56 h 5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12" h="56">
                        <a:moveTo>
                          <a:pt x="0" y="8"/>
                        </a:moveTo>
                        <a:lnTo>
                          <a:pt x="0" y="32"/>
                        </a:lnTo>
                        <a:lnTo>
                          <a:pt x="256" y="56"/>
                        </a:lnTo>
                        <a:lnTo>
                          <a:pt x="312" y="24"/>
                        </a:lnTo>
                        <a:lnTo>
                          <a:pt x="312" y="0"/>
                        </a:lnTo>
                        <a:lnTo>
                          <a:pt x="256" y="32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9999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224" name="Freeform 622"/>
                  <p:cNvSpPr>
                    <a:spLocks/>
                  </p:cNvSpPr>
                  <p:nvPr/>
                </p:nvSpPr>
                <p:spPr bwMode="auto">
                  <a:xfrm>
                    <a:off x="4064" y="2176"/>
                    <a:ext cx="256" cy="80"/>
                  </a:xfrm>
                  <a:custGeom>
                    <a:avLst/>
                    <a:gdLst>
                      <a:gd name="T0" fmla="*/ 0 w 256"/>
                      <a:gd name="T1" fmla="*/ 0 h 80"/>
                      <a:gd name="T2" fmla="*/ 256 w 256"/>
                      <a:gd name="T3" fmla="*/ 16 h 80"/>
                      <a:gd name="T4" fmla="*/ 256 w 256"/>
                      <a:gd name="T5" fmla="*/ 80 h 80"/>
                      <a:gd name="T6" fmla="*/ 0 w 256"/>
                      <a:gd name="T7" fmla="*/ 56 h 80"/>
                      <a:gd name="T8" fmla="*/ 0 w 256"/>
                      <a:gd name="T9" fmla="*/ 0 h 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6"/>
                      <a:gd name="T16" fmla="*/ 0 h 80"/>
                      <a:gd name="T17" fmla="*/ 256 w 256"/>
                      <a:gd name="T18" fmla="*/ 80 h 8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6" h="80">
                        <a:moveTo>
                          <a:pt x="0" y="0"/>
                        </a:moveTo>
                        <a:lnTo>
                          <a:pt x="256" y="16"/>
                        </a:lnTo>
                        <a:lnTo>
                          <a:pt x="256" y="80"/>
                        </a:lnTo>
                        <a:lnTo>
                          <a:pt x="0" y="5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grpSp>
                <p:nvGrpSpPr>
                  <p:cNvPr id="27225" name="Group 623"/>
                  <p:cNvGrpSpPr>
                    <a:grpSpLocks/>
                  </p:cNvGrpSpPr>
                  <p:nvPr/>
                </p:nvGrpSpPr>
                <p:grpSpPr bwMode="auto">
                  <a:xfrm>
                    <a:off x="4056" y="2184"/>
                    <a:ext cx="264" cy="32"/>
                    <a:chOff x="4056" y="2184"/>
                    <a:chExt cx="264" cy="32"/>
                  </a:xfrm>
                </p:grpSpPr>
                <p:sp>
                  <p:nvSpPr>
                    <p:cNvPr id="27226" name="Line 6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56" y="2184"/>
                      <a:ext cx="264" cy="2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7227" name="Line 6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56" y="2184"/>
                      <a:ext cx="264" cy="2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7228" name="Line 6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8" y="2200"/>
                      <a:ext cx="48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7229" name="Line 6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8" y="2200"/>
                      <a:ext cx="56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7230" name="Line 6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84" y="2192"/>
                      <a:ext cx="56" cy="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7231" name="Line 6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84" y="2192"/>
                      <a:ext cx="64" cy="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7232" name="Line 6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56" y="2192"/>
                      <a:ext cx="264" cy="2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7233" name="Line 6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56" y="2192"/>
                      <a:ext cx="264" cy="2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</p:grpSp>
            <p:grpSp>
              <p:nvGrpSpPr>
                <p:cNvPr id="27021" name="Group 632"/>
                <p:cNvGrpSpPr>
                  <a:grpSpLocks/>
                </p:cNvGrpSpPr>
                <p:nvPr/>
              </p:nvGrpSpPr>
              <p:grpSpPr bwMode="auto">
                <a:xfrm>
                  <a:off x="4064" y="2160"/>
                  <a:ext cx="312" cy="32"/>
                  <a:chOff x="4064" y="2160"/>
                  <a:chExt cx="312" cy="32"/>
                </a:xfrm>
              </p:grpSpPr>
              <p:sp>
                <p:nvSpPr>
                  <p:cNvPr id="27221" name="Freeform 633"/>
                  <p:cNvSpPr>
                    <a:spLocks/>
                  </p:cNvSpPr>
                  <p:nvPr/>
                </p:nvSpPr>
                <p:spPr bwMode="auto">
                  <a:xfrm>
                    <a:off x="4064" y="2160"/>
                    <a:ext cx="312" cy="32"/>
                  </a:xfrm>
                  <a:custGeom>
                    <a:avLst/>
                    <a:gdLst>
                      <a:gd name="T0" fmla="*/ 0 w 312"/>
                      <a:gd name="T1" fmla="*/ 16 h 32"/>
                      <a:gd name="T2" fmla="*/ 256 w 312"/>
                      <a:gd name="T3" fmla="*/ 32 h 32"/>
                      <a:gd name="T4" fmla="*/ 312 w 312"/>
                      <a:gd name="T5" fmla="*/ 16 h 32"/>
                      <a:gd name="T6" fmla="*/ 296 w 312"/>
                      <a:gd name="T7" fmla="*/ 8 h 32"/>
                      <a:gd name="T8" fmla="*/ 96 w 312"/>
                      <a:gd name="T9" fmla="*/ 0 h 32"/>
                      <a:gd name="T10" fmla="*/ 0 w 312"/>
                      <a:gd name="T11" fmla="*/ 16 h 3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12"/>
                      <a:gd name="T19" fmla="*/ 0 h 32"/>
                      <a:gd name="T20" fmla="*/ 312 w 312"/>
                      <a:gd name="T21" fmla="*/ 32 h 3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12" h="32">
                        <a:moveTo>
                          <a:pt x="0" y="16"/>
                        </a:moveTo>
                        <a:lnTo>
                          <a:pt x="256" y="32"/>
                        </a:lnTo>
                        <a:lnTo>
                          <a:pt x="312" y="16"/>
                        </a:lnTo>
                        <a:lnTo>
                          <a:pt x="296" y="8"/>
                        </a:lnTo>
                        <a:lnTo>
                          <a:pt x="96" y="0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D9D9D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222" name="Freeform 634"/>
                  <p:cNvSpPr>
                    <a:spLocks/>
                  </p:cNvSpPr>
                  <p:nvPr/>
                </p:nvSpPr>
                <p:spPr bwMode="auto">
                  <a:xfrm>
                    <a:off x="4136" y="2168"/>
                    <a:ext cx="232" cy="24"/>
                  </a:xfrm>
                  <a:custGeom>
                    <a:avLst/>
                    <a:gdLst>
                      <a:gd name="T0" fmla="*/ 16 w 232"/>
                      <a:gd name="T1" fmla="*/ 0 h 24"/>
                      <a:gd name="T2" fmla="*/ 0 w 232"/>
                      <a:gd name="T3" fmla="*/ 8 h 24"/>
                      <a:gd name="T4" fmla="*/ 184 w 232"/>
                      <a:gd name="T5" fmla="*/ 24 h 24"/>
                      <a:gd name="T6" fmla="*/ 224 w 232"/>
                      <a:gd name="T7" fmla="*/ 8 h 24"/>
                      <a:gd name="T8" fmla="*/ 216 w 232"/>
                      <a:gd name="T9" fmla="*/ 8 h 24"/>
                      <a:gd name="T10" fmla="*/ 232 w 232"/>
                      <a:gd name="T11" fmla="*/ 8 h 24"/>
                      <a:gd name="T12" fmla="*/ 224 w 232"/>
                      <a:gd name="T13" fmla="*/ 0 h 24"/>
                      <a:gd name="T14" fmla="*/ 16 w 232"/>
                      <a:gd name="T15" fmla="*/ 0 h 2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32"/>
                      <a:gd name="T25" fmla="*/ 0 h 24"/>
                      <a:gd name="T26" fmla="*/ 232 w 232"/>
                      <a:gd name="T27" fmla="*/ 24 h 2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32" h="24">
                        <a:moveTo>
                          <a:pt x="16" y="0"/>
                        </a:moveTo>
                        <a:lnTo>
                          <a:pt x="0" y="8"/>
                        </a:lnTo>
                        <a:lnTo>
                          <a:pt x="184" y="24"/>
                        </a:lnTo>
                        <a:lnTo>
                          <a:pt x="224" y="8"/>
                        </a:lnTo>
                        <a:lnTo>
                          <a:pt x="216" y="8"/>
                        </a:lnTo>
                        <a:lnTo>
                          <a:pt x="232" y="8"/>
                        </a:lnTo>
                        <a:lnTo>
                          <a:pt x="224" y="0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5959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7022" name="Group 635"/>
                <p:cNvGrpSpPr>
                  <a:grpSpLocks/>
                </p:cNvGrpSpPr>
                <p:nvPr/>
              </p:nvGrpSpPr>
              <p:grpSpPr bwMode="auto">
                <a:xfrm>
                  <a:off x="4320" y="2000"/>
                  <a:ext cx="56" cy="184"/>
                  <a:chOff x="4320" y="2000"/>
                  <a:chExt cx="56" cy="184"/>
                </a:xfrm>
              </p:grpSpPr>
              <p:grpSp>
                <p:nvGrpSpPr>
                  <p:cNvPr id="27173" name="Group 636"/>
                  <p:cNvGrpSpPr>
                    <a:grpSpLocks/>
                  </p:cNvGrpSpPr>
                  <p:nvPr/>
                </p:nvGrpSpPr>
                <p:grpSpPr bwMode="auto">
                  <a:xfrm>
                    <a:off x="4336" y="2024"/>
                    <a:ext cx="40" cy="152"/>
                    <a:chOff x="4336" y="2024"/>
                    <a:chExt cx="40" cy="152"/>
                  </a:xfrm>
                </p:grpSpPr>
                <p:sp>
                  <p:nvSpPr>
                    <p:cNvPr id="27175" name="Freeform 637"/>
                    <p:cNvSpPr>
                      <a:spLocks/>
                    </p:cNvSpPr>
                    <p:nvPr/>
                  </p:nvSpPr>
                  <p:spPr bwMode="auto">
                    <a:xfrm>
                      <a:off x="4344" y="2024"/>
                      <a:ext cx="32" cy="152"/>
                    </a:xfrm>
                    <a:custGeom>
                      <a:avLst/>
                      <a:gdLst>
                        <a:gd name="T0" fmla="*/ 8 w 32"/>
                        <a:gd name="T1" fmla="*/ 0 h 152"/>
                        <a:gd name="T2" fmla="*/ 32 w 32"/>
                        <a:gd name="T3" fmla="*/ 16 h 152"/>
                        <a:gd name="T4" fmla="*/ 32 w 32"/>
                        <a:gd name="T5" fmla="*/ 72 h 152"/>
                        <a:gd name="T6" fmla="*/ 32 w 32"/>
                        <a:gd name="T7" fmla="*/ 144 h 152"/>
                        <a:gd name="T8" fmla="*/ 0 w 32"/>
                        <a:gd name="T9" fmla="*/ 152 h 152"/>
                        <a:gd name="T10" fmla="*/ 8 w 32"/>
                        <a:gd name="T11" fmla="*/ 0 h 15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2"/>
                        <a:gd name="T19" fmla="*/ 0 h 152"/>
                        <a:gd name="T20" fmla="*/ 32 w 32"/>
                        <a:gd name="T21" fmla="*/ 152 h 15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2" h="152">
                          <a:moveTo>
                            <a:pt x="8" y="0"/>
                          </a:moveTo>
                          <a:lnTo>
                            <a:pt x="32" y="16"/>
                          </a:lnTo>
                          <a:lnTo>
                            <a:pt x="32" y="72"/>
                          </a:lnTo>
                          <a:lnTo>
                            <a:pt x="32" y="144"/>
                          </a:lnTo>
                          <a:lnTo>
                            <a:pt x="0" y="152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solidFill>
                      <a:srgbClr val="9999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grpSp>
                  <p:nvGrpSpPr>
                    <p:cNvPr id="27176" name="Group 6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36" y="2024"/>
                      <a:ext cx="40" cy="136"/>
                      <a:chOff x="4336" y="2024"/>
                      <a:chExt cx="40" cy="136"/>
                    </a:xfrm>
                  </p:grpSpPr>
                  <p:grpSp>
                    <p:nvGrpSpPr>
                      <p:cNvPr id="27177" name="Group 63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36" y="2024"/>
                        <a:ext cx="40" cy="136"/>
                        <a:chOff x="4336" y="2024"/>
                        <a:chExt cx="40" cy="136"/>
                      </a:xfrm>
                    </p:grpSpPr>
                    <p:grpSp>
                      <p:nvGrpSpPr>
                        <p:cNvPr id="27180" name="Group 64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36" y="2024"/>
                          <a:ext cx="40" cy="80"/>
                          <a:chOff x="4336" y="2024"/>
                          <a:chExt cx="40" cy="80"/>
                        </a:xfrm>
                      </p:grpSpPr>
                      <p:grpSp>
                        <p:nvGrpSpPr>
                          <p:cNvPr id="27198" name="Group 64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344" y="2024"/>
                            <a:ext cx="32" cy="48"/>
                            <a:chOff x="4344" y="2024"/>
                            <a:chExt cx="32" cy="48"/>
                          </a:xfrm>
                        </p:grpSpPr>
                        <p:sp>
                          <p:nvSpPr>
                            <p:cNvPr id="27209" name="Line 64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344" y="2024"/>
                              <a:ext cx="32" cy="16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210" name="Line 64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344" y="2024"/>
                              <a:ext cx="32" cy="16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211" name="Line 64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344" y="2032"/>
                              <a:ext cx="32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212" name="Line 64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344" y="2032"/>
                              <a:ext cx="32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213" name="Line 64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344" y="2040"/>
                              <a:ext cx="32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214" name="Line 64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344" y="2040"/>
                              <a:ext cx="32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215" name="Line 64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344" y="2048"/>
                              <a:ext cx="32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216" name="Line 64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344" y="2048"/>
                              <a:ext cx="32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217" name="Line 65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344" y="2056"/>
                              <a:ext cx="32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218" name="Line 65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344" y="2056"/>
                              <a:ext cx="32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219" name="Line 65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344" y="2056"/>
                              <a:ext cx="32" cy="16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220" name="Line 65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344" y="2056"/>
                              <a:ext cx="32" cy="16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</p:grpSp>
                      <p:sp>
                        <p:nvSpPr>
                          <p:cNvPr id="27199" name="Line 65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336" y="2072"/>
                            <a:ext cx="40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200" name="Line 65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336" y="2072"/>
                            <a:ext cx="40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201" name="Line 65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336" y="2080"/>
                            <a:ext cx="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202" name="Line 65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336" y="2080"/>
                            <a:ext cx="32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203" name="Line 65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336" y="2080"/>
                            <a:ext cx="32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204" name="Line 65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336" y="2080"/>
                            <a:ext cx="32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205" name="Line 66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336" y="2088"/>
                            <a:ext cx="32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206" name="Line 66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336" y="2088"/>
                            <a:ext cx="32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207" name="Line 66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336" y="2096"/>
                            <a:ext cx="32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208" name="Line 66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336" y="2096"/>
                            <a:ext cx="32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27181" name="Group 66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36" y="2104"/>
                          <a:ext cx="32" cy="56"/>
                          <a:chOff x="4336" y="2104"/>
                          <a:chExt cx="32" cy="56"/>
                        </a:xfrm>
                      </p:grpSpPr>
                      <p:sp>
                        <p:nvSpPr>
                          <p:cNvPr id="27182" name="Line 66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336" y="2104"/>
                            <a:ext cx="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183" name="Line 66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336" y="2104"/>
                            <a:ext cx="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184" name="Line 66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336" y="2112"/>
                            <a:ext cx="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185" name="Line 66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336" y="2112"/>
                            <a:ext cx="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186" name="Line 66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336" y="2120"/>
                            <a:ext cx="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187" name="Line 67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336" y="2120"/>
                            <a:ext cx="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188" name="Line 67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336" y="2128"/>
                            <a:ext cx="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189" name="Line 67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336" y="2128"/>
                            <a:ext cx="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190" name="Line 67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336" y="2136"/>
                            <a:ext cx="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191" name="Line 67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336" y="2136"/>
                            <a:ext cx="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192" name="Line 67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336" y="2136"/>
                            <a:ext cx="32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193" name="Line 67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336" y="2136"/>
                            <a:ext cx="32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194" name="Line 67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336" y="2144"/>
                            <a:ext cx="32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195" name="Line 67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336" y="2144"/>
                            <a:ext cx="32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196" name="Line 67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336" y="2152"/>
                            <a:ext cx="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7197" name="Line 68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336" y="2152"/>
                            <a:ext cx="32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</p:grpSp>
                  <p:sp>
                    <p:nvSpPr>
                      <p:cNvPr id="27178" name="Line 68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36" y="2072"/>
                        <a:ext cx="40" cy="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7179" name="Line 68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36" y="2072"/>
                        <a:ext cx="40" cy="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</p:grpSp>
              </p:grpSp>
              <p:sp>
                <p:nvSpPr>
                  <p:cNvPr id="27174" name="Freeform 683"/>
                  <p:cNvSpPr>
                    <a:spLocks/>
                  </p:cNvSpPr>
                  <p:nvPr/>
                </p:nvSpPr>
                <p:spPr bwMode="auto">
                  <a:xfrm>
                    <a:off x="4320" y="2000"/>
                    <a:ext cx="32" cy="184"/>
                  </a:xfrm>
                  <a:custGeom>
                    <a:avLst/>
                    <a:gdLst>
                      <a:gd name="T0" fmla="*/ 8 w 32"/>
                      <a:gd name="T1" fmla="*/ 0 h 184"/>
                      <a:gd name="T2" fmla="*/ 32 w 32"/>
                      <a:gd name="T3" fmla="*/ 8 h 184"/>
                      <a:gd name="T4" fmla="*/ 24 w 32"/>
                      <a:gd name="T5" fmla="*/ 176 h 184"/>
                      <a:gd name="T6" fmla="*/ 0 w 32"/>
                      <a:gd name="T7" fmla="*/ 184 h 184"/>
                      <a:gd name="T8" fmla="*/ 0 w 32"/>
                      <a:gd name="T9" fmla="*/ 176 h 184"/>
                      <a:gd name="T10" fmla="*/ 8 w 32"/>
                      <a:gd name="T11" fmla="*/ 0 h 18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2"/>
                      <a:gd name="T19" fmla="*/ 0 h 184"/>
                      <a:gd name="T20" fmla="*/ 32 w 32"/>
                      <a:gd name="T21" fmla="*/ 184 h 18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2" h="184">
                        <a:moveTo>
                          <a:pt x="8" y="0"/>
                        </a:moveTo>
                        <a:lnTo>
                          <a:pt x="32" y="8"/>
                        </a:lnTo>
                        <a:lnTo>
                          <a:pt x="24" y="176"/>
                        </a:lnTo>
                        <a:lnTo>
                          <a:pt x="0" y="184"/>
                        </a:lnTo>
                        <a:lnTo>
                          <a:pt x="0" y="176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7023" name="Group 684"/>
                <p:cNvGrpSpPr>
                  <a:grpSpLocks/>
                </p:cNvGrpSpPr>
                <p:nvPr/>
              </p:nvGrpSpPr>
              <p:grpSpPr bwMode="auto">
                <a:xfrm>
                  <a:off x="4328" y="2272"/>
                  <a:ext cx="104" cy="40"/>
                  <a:chOff x="4328" y="2272"/>
                  <a:chExt cx="104" cy="40"/>
                </a:xfrm>
              </p:grpSpPr>
              <p:sp>
                <p:nvSpPr>
                  <p:cNvPr id="27158" name="Freeform 685"/>
                  <p:cNvSpPr>
                    <a:spLocks/>
                  </p:cNvSpPr>
                  <p:nvPr/>
                </p:nvSpPr>
                <p:spPr bwMode="auto">
                  <a:xfrm>
                    <a:off x="4328" y="2272"/>
                    <a:ext cx="96" cy="24"/>
                  </a:xfrm>
                  <a:custGeom>
                    <a:avLst/>
                    <a:gdLst>
                      <a:gd name="T0" fmla="*/ 0 w 96"/>
                      <a:gd name="T1" fmla="*/ 0 h 24"/>
                      <a:gd name="T2" fmla="*/ 16 w 96"/>
                      <a:gd name="T3" fmla="*/ 0 h 24"/>
                      <a:gd name="T4" fmla="*/ 32 w 96"/>
                      <a:gd name="T5" fmla="*/ 0 h 24"/>
                      <a:gd name="T6" fmla="*/ 48 w 96"/>
                      <a:gd name="T7" fmla="*/ 0 h 24"/>
                      <a:gd name="T8" fmla="*/ 56 w 96"/>
                      <a:gd name="T9" fmla="*/ 0 h 24"/>
                      <a:gd name="T10" fmla="*/ 64 w 96"/>
                      <a:gd name="T11" fmla="*/ 0 h 24"/>
                      <a:gd name="T12" fmla="*/ 72 w 96"/>
                      <a:gd name="T13" fmla="*/ 8 h 24"/>
                      <a:gd name="T14" fmla="*/ 80 w 96"/>
                      <a:gd name="T15" fmla="*/ 8 h 24"/>
                      <a:gd name="T16" fmla="*/ 88 w 96"/>
                      <a:gd name="T17" fmla="*/ 8 h 24"/>
                      <a:gd name="T18" fmla="*/ 96 w 96"/>
                      <a:gd name="T19" fmla="*/ 8 h 24"/>
                      <a:gd name="T20" fmla="*/ 96 w 96"/>
                      <a:gd name="T21" fmla="*/ 16 h 24"/>
                      <a:gd name="T22" fmla="*/ 96 w 96"/>
                      <a:gd name="T23" fmla="*/ 24 h 24"/>
                      <a:gd name="T24" fmla="*/ 88 w 96"/>
                      <a:gd name="T25" fmla="*/ 24 h 24"/>
                      <a:gd name="T26" fmla="*/ 80 w 96"/>
                      <a:gd name="T27" fmla="*/ 24 h 24"/>
                      <a:gd name="T28" fmla="*/ 72 w 96"/>
                      <a:gd name="T29" fmla="*/ 24 h 24"/>
                      <a:gd name="T30" fmla="*/ 72 w 96"/>
                      <a:gd name="T31" fmla="*/ 24 h 24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96"/>
                      <a:gd name="T49" fmla="*/ 0 h 24"/>
                      <a:gd name="T50" fmla="*/ 96 w 96"/>
                      <a:gd name="T51" fmla="*/ 24 h 24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96" h="24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32" y="0"/>
                        </a:lnTo>
                        <a:lnTo>
                          <a:pt x="48" y="0"/>
                        </a:lnTo>
                        <a:lnTo>
                          <a:pt x="56" y="0"/>
                        </a:lnTo>
                        <a:lnTo>
                          <a:pt x="64" y="0"/>
                        </a:lnTo>
                        <a:lnTo>
                          <a:pt x="72" y="8"/>
                        </a:lnTo>
                        <a:lnTo>
                          <a:pt x="80" y="8"/>
                        </a:lnTo>
                        <a:lnTo>
                          <a:pt x="88" y="8"/>
                        </a:lnTo>
                        <a:lnTo>
                          <a:pt x="96" y="8"/>
                        </a:lnTo>
                        <a:lnTo>
                          <a:pt x="96" y="16"/>
                        </a:lnTo>
                        <a:lnTo>
                          <a:pt x="96" y="24"/>
                        </a:lnTo>
                        <a:lnTo>
                          <a:pt x="88" y="24"/>
                        </a:lnTo>
                        <a:lnTo>
                          <a:pt x="80" y="24"/>
                        </a:lnTo>
                        <a:lnTo>
                          <a:pt x="72" y="24"/>
                        </a:lnTo>
                      </a:path>
                    </a:pathLst>
                  </a:custGeom>
                  <a:noFill/>
                  <a:ln w="12700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159" name="Freeform 686"/>
                  <p:cNvSpPr>
                    <a:spLocks/>
                  </p:cNvSpPr>
                  <p:nvPr/>
                </p:nvSpPr>
                <p:spPr bwMode="auto">
                  <a:xfrm>
                    <a:off x="4328" y="2272"/>
                    <a:ext cx="104" cy="24"/>
                  </a:xfrm>
                  <a:custGeom>
                    <a:avLst/>
                    <a:gdLst>
                      <a:gd name="T0" fmla="*/ 0 w 104"/>
                      <a:gd name="T1" fmla="*/ 0 h 24"/>
                      <a:gd name="T2" fmla="*/ 24 w 104"/>
                      <a:gd name="T3" fmla="*/ 0 h 24"/>
                      <a:gd name="T4" fmla="*/ 40 w 104"/>
                      <a:gd name="T5" fmla="*/ 0 h 24"/>
                      <a:gd name="T6" fmla="*/ 56 w 104"/>
                      <a:gd name="T7" fmla="*/ 0 h 24"/>
                      <a:gd name="T8" fmla="*/ 64 w 104"/>
                      <a:gd name="T9" fmla="*/ 0 h 24"/>
                      <a:gd name="T10" fmla="*/ 72 w 104"/>
                      <a:gd name="T11" fmla="*/ 0 h 24"/>
                      <a:gd name="T12" fmla="*/ 80 w 104"/>
                      <a:gd name="T13" fmla="*/ 8 h 24"/>
                      <a:gd name="T14" fmla="*/ 88 w 104"/>
                      <a:gd name="T15" fmla="*/ 8 h 24"/>
                      <a:gd name="T16" fmla="*/ 96 w 104"/>
                      <a:gd name="T17" fmla="*/ 8 h 24"/>
                      <a:gd name="T18" fmla="*/ 104 w 104"/>
                      <a:gd name="T19" fmla="*/ 8 h 24"/>
                      <a:gd name="T20" fmla="*/ 104 w 104"/>
                      <a:gd name="T21" fmla="*/ 16 h 24"/>
                      <a:gd name="T22" fmla="*/ 104 w 104"/>
                      <a:gd name="T23" fmla="*/ 24 h 24"/>
                      <a:gd name="T24" fmla="*/ 96 w 104"/>
                      <a:gd name="T25" fmla="*/ 24 h 24"/>
                      <a:gd name="T26" fmla="*/ 88 w 104"/>
                      <a:gd name="T27" fmla="*/ 24 h 24"/>
                      <a:gd name="T28" fmla="*/ 80 w 104"/>
                      <a:gd name="T29" fmla="*/ 24 h 24"/>
                      <a:gd name="T30" fmla="*/ 72 w 104"/>
                      <a:gd name="T31" fmla="*/ 24 h 24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04"/>
                      <a:gd name="T49" fmla="*/ 0 h 24"/>
                      <a:gd name="T50" fmla="*/ 104 w 104"/>
                      <a:gd name="T51" fmla="*/ 24 h 24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04" h="24">
                        <a:moveTo>
                          <a:pt x="0" y="0"/>
                        </a:moveTo>
                        <a:lnTo>
                          <a:pt x="24" y="0"/>
                        </a:lnTo>
                        <a:lnTo>
                          <a:pt x="40" y="0"/>
                        </a:lnTo>
                        <a:lnTo>
                          <a:pt x="56" y="0"/>
                        </a:lnTo>
                        <a:lnTo>
                          <a:pt x="64" y="0"/>
                        </a:lnTo>
                        <a:lnTo>
                          <a:pt x="72" y="0"/>
                        </a:lnTo>
                        <a:lnTo>
                          <a:pt x="80" y="8"/>
                        </a:lnTo>
                        <a:lnTo>
                          <a:pt x="88" y="8"/>
                        </a:lnTo>
                        <a:lnTo>
                          <a:pt x="96" y="8"/>
                        </a:lnTo>
                        <a:lnTo>
                          <a:pt x="104" y="8"/>
                        </a:lnTo>
                        <a:lnTo>
                          <a:pt x="104" y="16"/>
                        </a:lnTo>
                        <a:lnTo>
                          <a:pt x="104" y="24"/>
                        </a:lnTo>
                        <a:lnTo>
                          <a:pt x="96" y="24"/>
                        </a:lnTo>
                        <a:lnTo>
                          <a:pt x="88" y="24"/>
                        </a:lnTo>
                        <a:lnTo>
                          <a:pt x="80" y="24"/>
                        </a:lnTo>
                        <a:lnTo>
                          <a:pt x="72" y="24"/>
                        </a:lnTo>
                      </a:path>
                    </a:pathLst>
                  </a:custGeom>
                  <a:noFill/>
                  <a:ln w="12700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grpSp>
                <p:nvGrpSpPr>
                  <p:cNvPr id="27160" name="Group 687"/>
                  <p:cNvGrpSpPr>
                    <a:grpSpLocks/>
                  </p:cNvGrpSpPr>
                  <p:nvPr/>
                </p:nvGrpSpPr>
                <p:grpSpPr bwMode="auto">
                  <a:xfrm>
                    <a:off x="4328" y="2288"/>
                    <a:ext cx="80" cy="24"/>
                    <a:chOff x="4328" y="2288"/>
                    <a:chExt cx="80" cy="24"/>
                  </a:xfrm>
                </p:grpSpPr>
                <p:grpSp>
                  <p:nvGrpSpPr>
                    <p:cNvPr id="27161" name="Group 6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36" y="2288"/>
                      <a:ext cx="72" cy="24"/>
                      <a:chOff x="4336" y="2288"/>
                      <a:chExt cx="72" cy="24"/>
                    </a:xfrm>
                  </p:grpSpPr>
                  <p:sp>
                    <p:nvSpPr>
                      <p:cNvPr id="27169" name="Freeform 6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36" y="2288"/>
                        <a:ext cx="40" cy="16"/>
                      </a:xfrm>
                      <a:custGeom>
                        <a:avLst/>
                        <a:gdLst>
                          <a:gd name="T0" fmla="*/ 0 w 40"/>
                          <a:gd name="T1" fmla="*/ 8 h 16"/>
                          <a:gd name="T2" fmla="*/ 16 w 40"/>
                          <a:gd name="T3" fmla="*/ 0 h 16"/>
                          <a:gd name="T4" fmla="*/ 40 w 40"/>
                          <a:gd name="T5" fmla="*/ 0 h 16"/>
                          <a:gd name="T6" fmla="*/ 32 w 40"/>
                          <a:gd name="T7" fmla="*/ 16 h 16"/>
                          <a:gd name="T8" fmla="*/ 0 w 40"/>
                          <a:gd name="T9" fmla="*/ 8 h 1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0"/>
                          <a:gd name="T16" fmla="*/ 0 h 16"/>
                          <a:gd name="T17" fmla="*/ 40 w 40"/>
                          <a:gd name="T18" fmla="*/ 16 h 1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0" h="16">
                            <a:moveTo>
                              <a:pt x="0" y="8"/>
                            </a:moveTo>
                            <a:lnTo>
                              <a:pt x="16" y="0"/>
                            </a:lnTo>
                            <a:lnTo>
                              <a:pt x="40" y="0"/>
                            </a:lnTo>
                            <a:lnTo>
                              <a:pt x="32" y="16"/>
                            </a:lnTo>
                            <a:lnTo>
                              <a:pt x="0" y="8"/>
                            </a:lnTo>
                            <a:close/>
                          </a:path>
                        </a:pathLst>
                      </a:custGeom>
                      <a:solidFill>
                        <a:srgbClr val="D9D9D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7170" name="Freeform 6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36" y="2296"/>
                        <a:ext cx="32" cy="16"/>
                      </a:xfrm>
                      <a:custGeom>
                        <a:avLst/>
                        <a:gdLst>
                          <a:gd name="T0" fmla="*/ 0 w 32"/>
                          <a:gd name="T1" fmla="*/ 0 h 16"/>
                          <a:gd name="T2" fmla="*/ 0 w 32"/>
                          <a:gd name="T3" fmla="*/ 8 h 16"/>
                          <a:gd name="T4" fmla="*/ 32 w 32"/>
                          <a:gd name="T5" fmla="*/ 16 h 16"/>
                          <a:gd name="T6" fmla="*/ 32 w 32"/>
                          <a:gd name="T7" fmla="*/ 8 h 16"/>
                          <a:gd name="T8" fmla="*/ 0 w 32"/>
                          <a:gd name="T9" fmla="*/ 0 h 1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2"/>
                          <a:gd name="T16" fmla="*/ 0 h 16"/>
                          <a:gd name="T17" fmla="*/ 32 w 32"/>
                          <a:gd name="T18" fmla="*/ 16 h 1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2" h="16">
                            <a:moveTo>
                              <a:pt x="0" y="0"/>
                            </a:moveTo>
                            <a:lnTo>
                              <a:pt x="0" y="8"/>
                            </a:lnTo>
                            <a:lnTo>
                              <a:pt x="32" y="16"/>
                            </a:lnTo>
                            <a:lnTo>
                              <a:pt x="32" y="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FBF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7171" name="Freeform 6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68" y="2288"/>
                        <a:ext cx="40" cy="24"/>
                      </a:xfrm>
                      <a:custGeom>
                        <a:avLst/>
                        <a:gdLst>
                          <a:gd name="T0" fmla="*/ 0 w 40"/>
                          <a:gd name="T1" fmla="*/ 16 h 24"/>
                          <a:gd name="T2" fmla="*/ 8 w 40"/>
                          <a:gd name="T3" fmla="*/ 0 h 24"/>
                          <a:gd name="T4" fmla="*/ 40 w 40"/>
                          <a:gd name="T5" fmla="*/ 8 h 24"/>
                          <a:gd name="T6" fmla="*/ 40 w 40"/>
                          <a:gd name="T7" fmla="*/ 16 h 24"/>
                          <a:gd name="T8" fmla="*/ 0 w 40"/>
                          <a:gd name="T9" fmla="*/ 24 h 24"/>
                          <a:gd name="T10" fmla="*/ 0 w 40"/>
                          <a:gd name="T11" fmla="*/ 16 h 24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0"/>
                          <a:gd name="T19" fmla="*/ 0 h 24"/>
                          <a:gd name="T20" fmla="*/ 40 w 40"/>
                          <a:gd name="T21" fmla="*/ 24 h 24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0" h="24">
                            <a:moveTo>
                              <a:pt x="0" y="16"/>
                            </a:moveTo>
                            <a:lnTo>
                              <a:pt x="8" y="0"/>
                            </a:lnTo>
                            <a:lnTo>
                              <a:pt x="40" y="8"/>
                            </a:lnTo>
                            <a:lnTo>
                              <a:pt x="40" y="16"/>
                            </a:lnTo>
                            <a:lnTo>
                              <a:pt x="0" y="24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solidFill>
                        <a:srgbClr val="9999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7172" name="Freeform 6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52" y="2288"/>
                        <a:ext cx="56" cy="8"/>
                      </a:xfrm>
                      <a:custGeom>
                        <a:avLst/>
                        <a:gdLst>
                          <a:gd name="T0" fmla="*/ 0 w 56"/>
                          <a:gd name="T1" fmla="*/ 0 h 8"/>
                          <a:gd name="T2" fmla="*/ 24 w 56"/>
                          <a:gd name="T3" fmla="*/ 0 h 8"/>
                          <a:gd name="T4" fmla="*/ 56 w 56"/>
                          <a:gd name="T5" fmla="*/ 8 h 8"/>
                          <a:gd name="T6" fmla="*/ 24 w 56"/>
                          <a:gd name="T7" fmla="*/ 0 h 8"/>
                          <a:gd name="T8" fmla="*/ 0 w 56"/>
                          <a:gd name="T9" fmla="*/ 0 h 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6"/>
                          <a:gd name="T16" fmla="*/ 0 h 8"/>
                          <a:gd name="T17" fmla="*/ 56 w 56"/>
                          <a:gd name="T18" fmla="*/ 8 h 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6" h="8">
                            <a:moveTo>
                              <a:pt x="0" y="0"/>
                            </a:moveTo>
                            <a:lnTo>
                              <a:pt x="24" y="0"/>
                            </a:lnTo>
                            <a:lnTo>
                              <a:pt x="56" y="8"/>
                            </a:lnTo>
                            <a:lnTo>
                              <a:pt x="24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</p:grpSp>
                <p:grpSp>
                  <p:nvGrpSpPr>
                    <p:cNvPr id="27162" name="Group 6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8" y="2296"/>
                      <a:ext cx="80" cy="8"/>
                      <a:chOff x="4328" y="2296"/>
                      <a:chExt cx="80" cy="8"/>
                    </a:xfrm>
                  </p:grpSpPr>
                  <p:sp>
                    <p:nvSpPr>
                      <p:cNvPr id="27163" name="Line 69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28" y="2296"/>
                        <a:ext cx="32" cy="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7164" name="Line 69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28" y="2296"/>
                        <a:ext cx="32" cy="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7165" name="Line 69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360" y="2296"/>
                        <a:ext cx="16" cy="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59595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7166" name="Line 69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360" y="2296"/>
                        <a:ext cx="16" cy="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59595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7167" name="Line 69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76" y="2296"/>
                        <a:ext cx="24" cy="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59595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7168" name="Line 69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76" y="2296"/>
                        <a:ext cx="32" cy="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59595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</p:grpSp>
              </p:grpSp>
            </p:grpSp>
            <p:sp>
              <p:nvSpPr>
                <p:cNvPr id="27024" name="Freeform 700"/>
                <p:cNvSpPr>
                  <a:spLocks/>
                </p:cNvSpPr>
                <p:nvPr/>
              </p:nvSpPr>
              <p:spPr bwMode="auto">
                <a:xfrm>
                  <a:off x="4320" y="2224"/>
                  <a:ext cx="56" cy="56"/>
                </a:xfrm>
                <a:custGeom>
                  <a:avLst/>
                  <a:gdLst>
                    <a:gd name="T0" fmla="*/ 0 w 56"/>
                    <a:gd name="T1" fmla="*/ 32 h 56"/>
                    <a:gd name="T2" fmla="*/ 56 w 56"/>
                    <a:gd name="T3" fmla="*/ 0 h 56"/>
                    <a:gd name="T4" fmla="*/ 56 w 56"/>
                    <a:gd name="T5" fmla="*/ 24 h 56"/>
                    <a:gd name="T6" fmla="*/ 0 w 56"/>
                    <a:gd name="T7" fmla="*/ 56 h 56"/>
                    <a:gd name="T8" fmla="*/ 0 w 56"/>
                    <a:gd name="T9" fmla="*/ 32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0" y="32"/>
                      </a:moveTo>
                      <a:lnTo>
                        <a:pt x="56" y="0"/>
                      </a:lnTo>
                      <a:lnTo>
                        <a:pt x="56" y="24"/>
                      </a:lnTo>
                      <a:lnTo>
                        <a:pt x="0" y="56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7025" name="Freeform 701"/>
                <p:cNvSpPr>
                  <a:spLocks/>
                </p:cNvSpPr>
                <p:nvPr/>
              </p:nvSpPr>
              <p:spPr bwMode="auto">
                <a:xfrm>
                  <a:off x="4320" y="2176"/>
                  <a:ext cx="56" cy="80"/>
                </a:xfrm>
                <a:custGeom>
                  <a:avLst/>
                  <a:gdLst>
                    <a:gd name="T0" fmla="*/ 0 w 56"/>
                    <a:gd name="T1" fmla="*/ 16 h 80"/>
                    <a:gd name="T2" fmla="*/ 56 w 56"/>
                    <a:gd name="T3" fmla="*/ 0 h 80"/>
                    <a:gd name="T4" fmla="*/ 56 w 56"/>
                    <a:gd name="T5" fmla="*/ 48 h 80"/>
                    <a:gd name="T6" fmla="*/ 0 w 56"/>
                    <a:gd name="T7" fmla="*/ 80 h 80"/>
                    <a:gd name="T8" fmla="*/ 0 w 56"/>
                    <a:gd name="T9" fmla="*/ 16 h 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80"/>
                    <a:gd name="T17" fmla="*/ 56 w 56"/>
                    <a:gd name="T18" fmla="*/ 80 h 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80">
                      <a:moveTo>
                        <a:pt x="0" y="16"/>
                      </a:moveTo>
                      <a:lnTo>
                        <a:pt x="56" y="0"/>
                      </a:lnTo>
                      <a:lnTo>
                        <a:pt x="56" y="48"/>
                      </a:lnTo>
                      <a:lnTo>
                        <a:pt x="0" y="8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7026" name="Freeform 702"/>
                <p:cNvSpPr>
                  <a:spLocks/>
                </p:cNvSpPr>
                <p:nvPr/>
              </p:nvSpPr>
              <p:spPr bwMode="auto">
                <a:xfrm>
                  <a:off x="4152" y="2024"/>
                  <a:ext cx="152" cy="128"/>
                </a:xfrm>
                <a:custGeom>
                  <a:avLst/>
                  <a:gdLst>
                    <a:gd name="T0" fmla="*/ 0 w 152"/>
                    <a:gd name="T1" fmla="*/ 0 h 128"/>
                    <a:gd name="T2" fmla="*/ 152 w 152"/>
                    <a:gd name="T3" fmla="*/ 0 h 128"/>
                    <a:gd name="T4" fmla="*/ 152 w 152"/>
                    <a:gd name="T5" fmla="*/ 128 h 128"/>
                    <a:gd name="T6" fmla="*/ 0 w 152"/>
                    <a:gd name="T7" fmla="*/ 120 h 128"/>
                    <a:gd name="T8" fmla="*/ 0 w 152"/>
                    <a:gd name="T9" fmla="*/ 0 h 1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2"/>
                    <a:gd name="T16" fmla="*/ 0 h 128"/>
                    <a:gd name="T17" fmla="*/ 152 w 152"/>
                    <a:gd name="T18" fmla="*/ 128 h 1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2" h="128">
                      <a:moveTo>
                        <a:pt x="0" y="0"/>
                      </a:moveTo>
                      <a:lnTo>
                        <a:pt x="152" y="0"/>
                      </a:lnTo>
                      <a:lnTo>
                        <a:pt x="152" y="128"/>
                      </a:lnTo>
                      <a:lnTo>
                        <a:pt x="0" y="1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7027" name="Freeform 703"/>
                <p:cNvSpPr>
                  <a:spLocks/>
                </p:cNvSpPr>
                <p:nvPr/>
              </p:nvSpPr>
              <p:spPr bwMode="auto">
                <a:xfrm>
                  <a:off x="4056" y="2240"/>
                  <a:ext cx="280" cy="56"/>
                </a:xfrm>
                <a:custGeom>
                  <a:avLst/>
                  <a:gdLst>
                    <a:gd name="T0" fmla="*/ 40 w 280"/>
                    <a:gd name="T1" fmla="*/ 0 h 56"/>
                    <a:gd name="T2" fmla="*/ 280 w 280"/>
                    <a:gd name="T3" fmla="*/ 24 h 56"/>
                    <a:gd name="T4" fmla="*/ 264 w 280"/>
                    <a:gd name="T5" fmla="*/ 40 h 56"/>
                    <a:gd name="T6" fmla="*/ 248 w 280"/>
                    <a:gd name="T7" fmla="*/ 56 h 56"/>
                    <a:gd name="T8" fmla="*/ 0 w 280"/>
                    <a:gd name="T9" fmla="*/ 32 h 56"/>
                    <a:gd name="T10" fmla="*/ 16 w 280"/>
                    <a:gd name="T11" fmla="*/ 24 h 56"/>
                    <a:gd name="T12" fmla="*/ 40 w 280"/>
                    <a:gd name="T13" fmla="*/ 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0"/>
                    <a:gd name="T22" fmla="*/ 0 h 56"/>
                    <a:gd name="T23" fmla="*/ 280 w 280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0" h="56">
                      <a:moveTo>
                        <a:pt x="40" y="0"/>
                      </a:moveTo>
                      <a:lnTo>
                        <a:pt x="280" y="24"/>
                      </a:lnTo>
                      <a:lnTo>
                        <a:pt x="264" y="40"/>
                      </a:lnTo>
                      <a:lnTo>
                        <a:pt x="248" y="56"/>
                      </a:lnTo>
                      <a:lnTo>
                        <a:pt x="0" y="32"/>
                      </a:lnTo>
                      <a:lnTo>
                        <a:pt x="16" y="24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grpSp>
              <p:nvGrpSpPr>
                <p:cNvPr id="27028" name="Group 704"/>
                <p:cNvGrpSpPr>
                  <a:grpSpLocks/>
                </p:cNvGrpSpPr>
                <p:nvPr/>
              </p:nvGrpSpPr>
              <p:grpSpPr bwMode="auto">
                <a:xfrm>
                  <a:off x="4320" y="2176"/>
                  <a:ext cx="64" cy="80"/>
                  <a:chOff x="4320" y="2176"/>
                  <a:chExt cx="64" cy="80"/>
                </a:xfrm>
              </p:grpSpPr>
              <p:sp>
                <p:nvSpPr>
                  <p:cNvPr id="27140" name="Line 7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0" y="2192"/>
                    <a:ext cx="56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141" name="Line 7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0" y="2192"/>
                    <a:ext cx="64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142" name="Line 7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8" y="2200"/>
                    <a:ext cx="48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143" name="Line 7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8" y="2200"/>
                    <a:ext cx="56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144" name="Line 7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8" y="2208"/>
                    <a:ext cx="48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145" name="Line 7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8" y="2208"/>
                    <a:ext cx="56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146" name="Line 7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8" y="2216"/>
                    <a:ext cx="48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147" name="Line 7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8" y="2216"/>
                    <a:ext cx="56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148" name="Line 7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8" y="2224"/>
                    <a:ext cx="48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149" name="Line 7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8" y="2224"/>
                    <a:ext cx="56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150" name="Line 7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8" y="2184"/>
                    <a:ext cx="48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151" name="Line 7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8" y="2184"/>
                    <a:ext cx="56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152" name="Line 7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8" y="2184"/>
                    <a:ext cx="48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153" name="Line 7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8" y="2184"/>
                    <a:ext cx="56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154" name="Line 7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8" y="2176"/>
                    <a:ext cx="48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155" name="Line 7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8" y="2176"/>
                    <a:ext cx="56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156" name="Line 721"/>
                  <p:cNvSpPr>
                    <a:spLocks noChangeShapeType="1"/>
                  </p:cNvSpPr>
                  <p:nvPr/>
                </p:nvSpPr>
                <p:spPr bwMode="auto">
                  <a:xfrm>
                    <a:off x="4328" y="2184"/>
                    <a:ext cx="1" cy="64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157" name="Line 722"/>
                  <p:cNvSpPr>
                    <a:spLocks noChangeShapeType="1"/>
                  </p:cNvSpPr>
                  <p:nvPr/>
                </p:nvSpPr>
                <p:spPr bwMode="auto">
                  <a:xfrm>
                    <a:off x="4328" y="2184"/>
                    <a:ext cx="1" cy="72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7029" name="Group 723"/>
                <p:cNvGrpSpPr>
                  <a:grpSpLocks/>
                </p:cNvGrpSpPr>
                <p:nvPr/>
              </p:nvGrpSpPr>
              <p:grpSpPr bwMode="auto">
                <a:xfrm>
                  <a:off x="4136" y="1992"/>
                  <a:ext cx="192" cy="192"/>
                  <a:chOff x="4136" y="1992"/>
                  <a:chExt cx="192" cy="192"/>
                </a:xfrm>
              </p:grpSpPr>
              <p:grpSp>
                <p:nvGrpSpPr>
                  <p:cNvPr id="27123" name="Group 724"/>
                  <p:cNvGrpSpPr>
                    <a:grpSpLocks/>
                  </p:cNvGrpSpPr>
                  <p:nvPr/>
                </p:nvGrpSpPr>
                <p:grpSpPr bwMode="auto">
                  <a:xfrm>
                    <a:off x="4136" y="1992"/>
                    <a:ext cx="192" cy="192"/>
                    <a:chOff x="4136" y="1992"/>
                    <a:chExt cx="192" cy="192"/>
                  </a:xfrm>
                </p:grpSpPr>
                <p:grpSp>
                  <p:nvGrpSpPr>
                    <p:cNvPr id="27125" name="Group 7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36" y="1992"/>
                      <a:ext cx="192" cy="192"/>
                      <a:chOff x="4136" y="1992"/>
                      <a:chExt cx="192" cy="192"/>
                    </a:xfrm>
                  </p:grpSpPr>
                  <p:sp>
                    <p:nvSpPr>
                      <p:cNvPr id="27136" name="Freeform 7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36" y="1992"/>
                        <a:ext cx="192" cy="192"/>
                      </a:xfrm>
                      <a:custGeom>
                        <a:avLst/>
                        <a:gdLst>
                          <a:gd name="T0" fmla="*/ 16 w 192"/>
                          <a:gd name="T1" fmla="*/ 8 h 192"/>
                          <a:gd name="T2" fmla="*/ 24 w 192"/>
                          <a:gd name="T3" fmla="*/ 8 h 192"/>
                          <a:gd name="T4" fmla="*/ 56 w 192"/>
                          <a:gd name="T5" fmla="*/ 0 h 192"/>
                          <a:gd name="T6" fmla="*/ 80 w 192"/>
                          <a:gd name="T7" fmla="*/ 0 h 192"/>
                          <a:gd name="T8" fmla="*/ 104 w 192"/>
                          <a:gd name="T9" fmla="*/ 0 h 192"/>
                          <a:gd name="T10" fmla="*/ 128 w 192"/>
                          <a:gd name="T11" fmla="*/ 0 h 192"/>
                          <a:gd name="T12" fmla="*/ 160 w 192"/>
                          <a:gd name="T13" fmla="*/ 0 h 192"/>
                          <a:gd name="T14" fmla="*/ 184 w 192"/>
                          <a:gd name="T15" fmla="*/ 8 h 192"/>
                          <a:gd name="T16" fmla="*/ 192 w 192"/>
                          <a:gd name="T17" fmla="*/ 8 h 192"/>
                          <a:gd name="T18" fmla="*/ 184 w 192"/>
                          <a:gd name="T19" fmla="*/ 192 h 192"/>
                          <a:gd name="T20" fmla="*/ 120 w 192"/>
                          <a:gd name="T21" fmla="*/ 192 h 192"/>
                          <a:gd name="T22" fmla="*/ 56 w 192"/>
                          <a:gd name="T23" fmla="*/ 184 h 192"/>
                          <a:gd name="T24" fmla="*/ 0 w 192"/>
                          <a:gd name="T25" fmla="*/ 176 h 192"/>
                          <a:gd name="T26" fmla="*/ 8 w 192"/>
                          <a:gd name="T27" fmla="*/ 8 h 192"/>
                          <a:gd name="T28" fmla="*/ 16 w 192"/>
                          <a:gd name="T29" fmla="*/ 8 h 192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w 192"/>
                          <a:gd name="T46" fmla="*/ 0 h 192"/>
                          <a:gd name="T47" fmla="*/ 192 w 192"/>
                          <a:gd name="T48" fmla="*/ 192 h 192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T45" t="T46" r="T47" b="T48"/>
                        <a:pathLst>
                          <a:path w="192" h="192">
                            <a:moveTo>
                              <a:pt x="16" y="8"/>
                            </a:moveTo>
                            <a:lnTo>
                              <a:pt x="24" y="8"/>
                            </a:lnTo>
                            <a:lnTo>
                              <a:pt x="56" y="0"/>
                            </a:lnTo>
                            <a:lnTo>
                              <a:pt x="80" y="0"/>
                            </a:lnTo>
                            <a:lnTo>
                              <a:pt x="104" y="0"/>
                            </a:lnTo>
                            <a:lnTo>
                              <a:pt x="128" y="0"/>
                            </a:lnTo>
                            <a:lnTo>
                              <a:pt x="160" y="0"/>
                            </a:lnTo>
                            <a:lnTo>
                              <a:pt x="184" y="8"/>
                            </a:lnTo>
                            <a:lnTo>
                              <a:pt x="192" y="8"/>
                            </a:lnTo>
                            <a:lnTo>
                              <a:pt x="184" y="192"/>
                            </a:lnTo>
                            <a:lnTo>
                              <a:pt x="120" y="192"/>
                            </a:lnTo>
                            <a:lnTo>
                              <a:pt x="56" y="184"/>
                            </a:lnTo>
                            <a:lnTo>
                              <a:pt x="0" y="176"/>
                            </a:lnTo>
                            <a:lnTo>
                              <a:pt x="8" y="8"/>
                            </a:lnTo>
                            <a:lnTo>
                              <a:pt x="16" y="8"/>
                            </a:lnTo>
                            <a:close/>
                          </a:path>
                        </a:pathLst>
                      </a:custGeom>
                      <a:solidFill>
                        <a:srgbClr val="BFBF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7137" name="Arc 7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24" y="2000"/>
                        <a:ext cx="4" cy="4"/>
                      </a:xfrm>
                      <a:custGeom>
                        <a:avLst/>
                        <a:gdLst>
                          <a:gd name="T0" fmla="*/ 0 w 21707"/>
                          <a:gd name="T1" fmla="*/ 0 h 21600"/>
                          <a:gd name="T2" fmla="*/ 0 w 21707"/>
                          <a:gd name="T3" fmla="*/ 0 h 21600"/>
                          <a:gd name="T4" fmla="*/ 0 w 21707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707"/>
                          <a:gd name="T10" fmla="*/ 0 h 21600"/>
                          <a:gd name="T11" fmla="*/ 21707 w 21707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707" h="21600" fill="none" extrusionOk="0">
                            <a:moveTo>
                              <a:pt x="0" y="0"/>
                            </a:moveTo>
                            <a:cubicBezTo>
                              <a:pt x="35" y="0"/>
                              <a:pt x="71" y="-1"/>
                              <a:pt x="107" y="0"/>
                            </a:cubicBezTo>
                            <a:cubicBezTo>
                              <a:pt x="11993" y="0"/>
                              <a:pt x="21646" y="9603"/>
                              <a:pt x="21706" y="21490"/>
                            </a:cubicBezTo>
                          </a:path>
                          <a:path w="21707" h="21600" stroke="0" extrusionOk="0">
                            <a:moveTo>
                              <a:pt x="0" y="0"/>
                            </a:moveTo>
                            <a:cubicBezTo>
                              <a:pt x="35" y="0"/>
                              <a:pt x="71" y="-1"/>
                              <a:pt x="107" y="0"/>
                            </a:cubicBezTo>
                            <a:cubicBezTo>
                              <a:pt x="11993" y="0"/>
                              <a:pt x="21646" y="9603"/>
                              <a:pt x="21706" y="21490"/>
                            </a:cubicBezTo>
                            <a:lnTo>
                              <a:pt x="107" y="2160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FBF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7138" name="Arc 7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44" y="2000"/>
                        <a:ext cx="8" cy="8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0" y="21600"/>
                            </a:moveTo>
                            <a:cubicBezTo>
                              <a:pt x="0" y="9670"/>
                              <a:pt x="9670" y="0"/>
                              <a:pt x="21599" y="0"/>
                            </a:cubicBezTo>
                          </a:path>
                          <a:path w="21600" h="21600" stroke="0" extrusionOk="0">
                            <a:moveTo>
                              <a:pt x="0" y="21600"/>
                            </a:moveTo>
                            <a:cubicBezTo>
                              <a:pt x="0" y="9670"/>
                              <a:pt x="9670" y="0"/>
                              <a:pt x="21599" y="0"/>
                            </a:cubicBezTo>
                            <a:lnTo>
                              <a:pt x="21600" y="21600"/>
                            </a:ln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solidFill>
                        <a:srgbClr val="BFBF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7139" name="Arc 7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36" y="2164"/>
                        <a:ext cx="4" cy="4"/>
                      </a:xfrm>
                      <a:custGeom>
                        <a:avLst/>
                        <a:gdLst>
                          <a:gd name="T0" fmla="*/ 0 w 21600"/>
                          <a:gd name="T1" fmla="*/ 0 h 21709"/>
                          <a:gd name="T2" fmla="*/ 0 w 21600"/>
                          <a:gd name="T3" fmla="*/ 0 h 21709"/>
                          <a:gd name="T4" fmla="*/ 0 w 21600"/>
                          <a:gd name="T5" fmla="*/ 0 h 21709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709"/>
                          <a:gd name="T11" fmla="*/ 21600 w 21600"/>
                          <a:gd name="T12" fmla="*/ 21709 h 21709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709" fill="none" extrusionOk="0">
                            <a:moveTo>
                              <a:pt x="21490" y="21708"/>
                            </a:moveTo>
                            <a:cubicBezTo>
                              <a:pt x="9603" y="21648"/>
                              <a:pt x="0" y="11995"/>
                              <a:pt x="0" y="109"/>
                            </a:cubicBezTo>
                            <a:cubicBezTo>
                              <a:pt x="-1" y="72"/>
                              <a:pt x="0" y="36"/>
                              <a:pt x="0" y="0"/>
                            </a:cubicBezTo>
                          </a:path>
                          <a:path w="21600" h="21709" stroke="0" extrusionOk="0">
                            <a:moveTo>
                              <a:pt x="21490" y="21708"/>
                            </a:moveTo>
                            <a:cubicBezTo>
                              <a:pt x="9603" y="21648"/>
                              <a:pt x="0" y="11995"/>
                              <a:pt x="0" y="109"/>
                            </a:cubicBezTo>
                            <a:cubicBezTo>
                              <a:pt x="-1" y="72"/>
                              <a:pt x="0" y="36"/>
                              <a:pt x="0" y="0"/>
                            </a:cubicBezTo>
                            <a:lnTo>
                              <a:pt x="21600" y="109"/>
                            </a:lnTo>
                            <a:lnTo>
                              <a:pt x="21490" y="21708"/>
                            </a:lnTo>
                            <a:close/>
                          </a:path>
                        </a:pathLst>
                      </a:custGeom>
                      <a:solidFill>
                        <a:srgbClr val="BFBF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</p:grpSp>
                <p:grpSp>
                  <p:nvGrpSpPr>
                    <p:cNvPr id="27126" name="Group 7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52" y="2024"/>
                      <a:ext cx="152" cy="128"/>
                      <a:chOff x="4152" y="2024"/>
                      <a:chExt cx="152" cy="128"/>
                    </a:xfrm>
                  </p:grpSpPr>
                  <p:grpSp>
                    <p:nvGrpSpPr>
                      <p:cNvPr id="27127" name="Group 7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52" y="2024"/>
                        <a:ext cx="152" cy="128"/>
                        <a:chOff x="4152" y="2024"/>
                        <a:chExt cx="152" cy="128"/>
                      </a:xfrm>
                    </p:grpSpPr>
                    <p:sp>
                      <p:nvSpPr>
                        <p:cNvPr id="27132" name="Rectangle 7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60" y="2024"/>
                          <a:ext cx="144" cy="8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eaLnBrk="0" hangingPunct="0"/>
                          <a:endParaRPr lang="en-US">
                            <a:latin typeface="Constantia" pitchFamily="18" charset="0"/>
                          </a:endParaRPr>
                        </a:p>
                      </p:txBody>
                    </p:sp>
                    <p:sp>
                      <p:nvSpPr>
                        <p:cNvPr id="27133" name="Freeform 7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96" y="2024"/>
                          <a:ext cx="8" cy="128"/>
                        </a:xfrm>
                        <a:custGeom>
                          <a:avLst/>
                          <a:gdLst>
                            <a:gd name="T0" fmla="*/ 8 w 8"/>
                            <a:gd name="T1" fmla="*/ 8 h 128"/>
                            <a:gd name="T2" fmla="*/ 8 w 8"/>
                            <a:gd name="T3" fmla="*/ 0 h 128"/>
                            <a:gd name="T4" fmla="*/ 8 w 8"/>
                            <a:gd name="T5" fmla="*/ 72 h 128"/>
                            <a:gd name="T6" fmla="*/ 8 w 8"/>
                            <a:gd name="T7" fmla="*/ 128 h 128"/>
                            <a:gd name="T8" fmla="*/ 0 w 8"/>
                            <a:gd name="T9" fmla="*/ 120 h 128"/>
                            <a:gd name="T10" fmla="*/ 8 w 8"/>
                            <a:gd name="T11" fmla="*/ 8 h 128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8"/>
                            <a:gd name="T19" fmla="*/ 0 h 128"/>
                            <a:gd name="T20" fmla="*/ 8 w 8"/>
                            <a:gd name="T21" fmla="*/ 128 h 128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8" h="128">
                              <a:moveTo>
                                <a:pt x="8" y="8"/>
                              </a:moveTo>
                              <a:lnTo>
                                <a:pt x="8" y="0"/>
                              </a:lnTo>
                              <a:lnTo>
                                <a:pt x="8" y="72"/>
                              </a:lnTo>
                              <a:lnTo>
                                <a:pt x="8" y="128"/>
                              </a:lnTo>
                              <a:lnTo>
                                <a:pt x="0" y="120"/>
                              </a:lnTo>
                              <a:lnTo>
                                <a:pt x="8" y="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7134" name="Freeform 73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52" y="2136"/>
                          <a:ext cx="152" cy="16"/>
                        </a:xfrm>
                        <a:custGeom>
                          <a:avLst/>
                          <a:gdLst>
                            <a:gd name="T0" fmla="*/ 0 w 152"/>
                            <a:gd name="T1" fmla="*/ 0 h 16"/>
                            <a:gd name="T2" fmla="*/ 0 w 152"/>
                            <a:gd name="T3" fmla="*/ 8 h 16"/>
                            <a:gd name="T4" fmla="*/ 152 w 152"/>
                            <a:gd name="T5" fmla="*/ 16 h 16"/>
                            <a:gd name="T6" fmla="*/ 144 w 152"/>
                            <a:gd name="T7" fmla="*/ 8 h 16"/>
                            <a:gd name="T8" fmla="*/ 0 w 152"/>
                            <a:gd name="T9" fmla="*/ 0 h 16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52"/>
                            <a:gd name="T16" fmla="*/ 0 h 16"/>
                            <a:gd name="T17" fmla="*/ 152 w 152"/>
                            <a:gd name="T18" fmla="*/ 16 h 16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52" h="16">
                              <a:moveTo>
                                <a:pt x="0" y="0"/>
                              </a:moveTo>
                              <a:lnTo>
                                <a:pt x="0" y="8"/>
                              </a:lnTo>
                              <a:lnTo>
                                <a:pt x="152" y="16"/>
                              </a:lnTo>
                              <a:lnTo>
                                <a:pt x="144" y="8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9D9D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7135" name="Freeform 7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52" y="2024"/>
                          <a:ext cx="8" cy="120"/>
                        </a:xfrm>
                        <a:custGeom>
                          <a:avLst/>
                          <a:gdLst>
                            <a:gd name="T0" fmla="*/ 8 w 8"/>
                            <a:gd name="T1" fmla="*/ 0 h 120"/>
                            <a:gd name="T2" fmla="*/ 8 w 8"/>
                            <a:gd name="T3" fmla="*/ 8 h 120"/>
                            <a:gd name="T4" fmla="*/ 0 w 8"/>
                            <a:gd name="T5" fmla="*/ 112 h 120"/>
                            <a:gd name="T6" fmla="*/ 0 w 8"/>
                            <a:gd name="T7" fmla="*/ 120 h 120"/>
                            <a:gd name="T8" fmla="*/ 8 w 8"/>
                            <a:gd name="T9" fmla="*/ 0 h 120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8"/>
                            <a:gd name="T16" fmla="*/ 0 h 120"/>
                            <a:gd name="T17" fmla="*/ 8 w 8"/>
                            <a:gd name="T18" fmla="*/ 120 h 120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8" h="120">
                              <a:moveTo>
                                <a:pt x="8" y="0"/>
                              </a:moveTo>
                              <a:lnTo>
                                <a:pt x="8" y="8"/>
                              </a:lnTo>
                              <a:lnTo>
                                <a:pt x="0" y="112"/>
                              </a:lnTo>
                              <a:lnTo>
                                <a:pt x="0" y="120"/>
                              </a:lnTo>
                              <a:lnTo>
                                <a:pt x="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FBFB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</p:grpSp>
                  <p:grpSp>
                    <p:nvGrpSpPr>
                      <p:cNvPr id="27128" name="Group 73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52" y="2032"/>
                        <a:ext cx="152" cy="112"/>
                        <a:chOff x="4152" y="2032"/>
                        <a:chExt cx="152" cy="112"/>
                      </a:xfrm>
                    </p:grpSpPr>
                    <p:sp>
                      <p:nvSpPr>
                        <p:cNvPr id="27129" name="Freeform 73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52" y="2032"/>
                          <a:ext cx="152" cy="112"/>
                        </a:xfrm>
                        <a:custGeom>
                          <a:avLst/>
                          <a:gdLst>
                            <a:gd name="T0" fmla="*/ 8 w 152"/>
                            <a:gd name="T1" fmla="*/ 0 h 112"/>
                            <a:gd name="T2" fmla="*/ 152 w 152"/>
                            <a:gd name="T3" fmla="*/ 0 h 112"/>
                            <a:gd name="T4" fmla="*/ 144 w 152"/>
                            <a:gd name="T5" fmla="*/ 112 h 112"/>
                            <a:gd name="T6" fmla="*/ 0 w 152"/>
                            <a:gd name="T7" fmla="*/ 104 h 112"/>
                            <a:gd name="T8" fmla="*/ 8 w 152"/>
                            <a:gd name="T9" fmla="*/ 0 h 112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52"/>
                            <a:gd name="T16" fmla="*/ 0 h 112"/>
                            <a:gd name="T17" fmla="*/ 152 w 152"/>
                            <a:gd name="T18" fmla="*/ 112 h 112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52" h="112">
                              <a:moveTo>
                                <a:pt x="8" y="0"/>
                              </a:moveTo>
                              <a:lnTo>
                                <a:pt x="152" y="0"/>
                              </a:lnTo>
                              <a:lnTo>
                                <a:pt x="144" y="112"/>
                              </a:lnTo>
                              <a:lnTo>
                                <a:pt x="0" y="104"/>
                              </a:lnTo>
                              <a:lnTo>
                                <a:pt x="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7130" name="Freeform 73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60" y="2032"/>
                          <a:ext cx="144" cy="112"/>
                        </a:xfrm>
                        <a:custGeom>
                          <a:avLst/>
                          <a:gdLst>
                            <a:gd name="T0" fmla="*/ 0 w 144"/>
                            <a:gd name="T1" fmla="*/ 0 h 112"/>
                            <a:gd name="T2" fmla="*/ 144 w 144"/>
                            <a:gd name="T3" fmla="*/ 0 h 112"/>
                            <a:gd name="T4" fmla="*/ 136 w 144"/>
                            <a:gd name="T5" fmla="*/ 112 h 112"/>
                            <a:gd name="T6" fmla="*/ 0 w 144"/>
                            <a:gd name="T7" fmla="*/ 104 h 112"/>
                            <a:gd name="T8" fmla="*/ 0 w 144"/>
                            <a:gd name="T9" fmla="*/ 0 h 112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44"/>
                            <a:gd name="T16" fmla="*/ 0 h 112"/>
                            <a:gd name="T17" fmla="*/ 144 w 144"/>
                            <a:gd name="T18" fmla="*/ 112 h 112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44" h="112">
                              <a:moveTo>
                                <a:pt x="0" y="0"/>
                              </a:moveTo>
                              <a:lnTo>
                                <a:pt x="144" y="0"/>
                              </a:lnTo>
                              <a:lnTo>
                                <a:pt x="136" y="112"/>
                              </a:lnTo>
                              <a:lnTo>
                                <a:pt x="0" y="104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FBFB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7131" name="Freeform 73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60" y="2040"/>
                          <a:ext cx="136" cy="96"/>
                        </a:xfrm>
                        <a:custGeom>
                          <a:avLst/>
                          <a:gdLst>
                            <a:gd name="T0" fmla="*/ 8 w 136"/>
                            <a:gd name="T1" fmla="*/ 0 h 96"/>
                            <a:gd name="T2" fmla="*/ 136 w 136"/>
                            <a:gd name="T3" fmla="*/ 0 h 96"/>
                            <a:gd name="T4" fmla="*/ 128 w 136"/>
                            <a:gd name="T5" fmla="*/ 96 h 96"/>
                            <a:gd name="T6" fmla="*/ 0 w 136"/>
                            <a:gd name="T7" fmla="*/ 88 h 96"/>
                            <a:gd name="T8" fmla="*/ 8 w 136"/>
                            <a:gd name="T9" fmla="*/ 0 h 96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36"/>
                            <a:gd name="T16" fmla="*/ 0 h 96"/>
                            <a:gd name="T17" fmla="*/ 136 w 136"/>
                            <a:gd name="T18" fmla="*/ 96 h 96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36" h="96">
                              <a:moveTo>
                                <a:pt x="8" y="0"/>
                              </a:moveTo>
                              <a:lnTo>
                                <a:pt x="136" y="0"/>
                              </a:lnTo>
                              <a:lnTo>
                                <a:pt x="128" y="96"/>
                              </a:lnTo>
                              <a:lnTo>
                                <a:pt x="0" y="88"/>
                              </a:lnTo>
                              <a:lnTo>
                                <a:pt x="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</p:grpSp>
                </p:grpSp>
              </p:grpSp>
              <p:sp>
                <p:nvSpPr>
                  <p:cNvPr id="27124" name="Freeform 740"/>
                  <p:cNvSpPr>
                    <a:spLocks/>
                  </p:cNvSpPr>
                  <p:nvPr/>
                </p:nvSpPr>
                <p:spPr bwMode="auto">
                  <a:xfrm>
                    <a:off x="4296" y="2168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7030" name="Group 741"/>
                <p:cNvGrpSpPr>
                  <a:grpSpLocks/>
                </p:cNvGrpSpPr>
                <p:nvPr/>
              </p:nvGrpSpPr>
              <p:grpSpPr bwMode="auto">
                <a:xfrm>
                  <a:off x="4048" y="2232"/>
                  <a:ext cx="288" cy="72"/>
                  <a:chOff x="4048" y="2232"/>
                  <a:chExt cx="288" cy="72"/>
                </a:xfrm>
              </p:grpSpPr>
              <p:sp>
                <p:nvSpPr>
                  <p:cNvPr id="27031" name="Freeform 742"/>
                  <p:cNvSpPr>
                    <a:spLocks/>
                  </p:cNvSpPr>
                  <p:nvPr/>
                </p:nvSpPr>
                <p:spPr bwMode="auto">
                  <a:xfrm>
                    <a:off x="4248" y="2264"/>
                    <a:ext cx="64" cy="24"/>
                  </a:xfrm>
                  <a:custGeom>
                    <a:avLst/>
                    <a:gdLst>
                      <a:gd name="T0" fmla="*/ 24 w 64"/>
                      <a:gd name="T1" fmla="*/ 0 h 24"/>
                      <a:gd name="T2" fmla="*/ 8 w 64"/>
                      <a:gd name="T3" fmla="*/ 8 h 24"/>
                      <a:gd name="T4" fmla="*/ 0 w 64"/>
                      <a:gd name="T5" fmla="*/ 16 h 24"/>
                      <a:gd name="T6" fmla="*/ 48 w 64"/>
                      <a:gd name="T7" fmla="*/ 24 h 24"/>
                      <a:gd name="T8" fmla="*/ 56 w 64"/>
                      <a:gd name="T9" fmla="*/ 16 h 24"/>
                      <a:gd name="T10" fmla="*/ 64 w 64"/>
                      <a:gd name="T11" fmla="*/ 0 h 24"/>
                      <a:gd name="T12" fmla="*/ 24 w 64"/>
                      <a:gd name="T13" fmla="*/ 0 h 2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4"/>
                      <a:gd name="T22" fmla="*/ 0 h 24"/>
                      <a:gd name="T23" fmla="*/ 64 w 64"/>
                      <a:gd name="T24" fmla="*/ 24 h 2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4" h="24">
                        <a:moveTo>
                          <a:pt x="24" y="0"/>
                        </a:moveTo>
                        <a:lnTo>
                          <a:pt x="8" y="8"/>
                        </a:lnTo>
                        <a:lnTo>
                          <a:pt x="0" y="16"/>
                        </a:lnTo>
                        <a:lnTo>
                          <a:pt x="48" y="24"/>
                        </a:lnTo>
                        <a:lnTo>
                          <a:pt x="56" y="16"/>
                        </a:lnTo>
                        <a:lnTo>
                          <a:pt x="64" y="0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grpSp>
                <p:nvGrpSpPr>
                  <p:cNvPr id="27032" name="Group 743"/>
                  <p:cNvGrpSpPr>
                    <a:grpSpLocks/>
                  </p:cNvGrpSpPr>
                  <p:nvPr/>
                </p:nvGrpSpPr>
                <p:grpSpPr bwMode="auto">
                  <a:xfrm>
                    <a:off x="4048" y="2232"/>
                    <a:ext cx="288" cy="72"/>
                    <a:chOff x="4048" y="2232"/>
                    <a:chExt cx="288" cy="72"/>
                  </a:xfrm>
                </p:grpSpPr>
                <p:sp>
                  <p:nvSpPr>
                    <p:cNvPr id="27033" name="Freeform 744"/>
                    <p:cNvSpPr>
                      <a:spLocks/>
                    </p:cNvSpPr>
                    <p:nvPr/>
                  </p:nvSpPr>
                  <p:spPr bwMode="auto">
                    <a:xfrm>
                      <a:off x="4056" y="2272"/>
                      <a:ext cx="248" cy="32"/>
                    </a:xfrm>
                    <a:custGeom>
                      <a:avLst/>
                      <a:gdLst>
                        <a:gd name="T0" fmla="*/ 0 w 248"/>
                        <a:gd name="T1" fmla="*/ 0 h 32"/>
                        <a:gd name="T2" fmla="*/ 0 w 248"/>
                        <a:gd name="T3" fmla="*/ 0 h 32"/>
                        <a:gd name="T4" fmla="*/ 248 w 248"/>
                        <a:gd name="T5" fmla="*/ 32 h 32"/>
                        <a:gd name="T6" fmla="*/ 248 w 248"/>
                        <a:gd name="T7" fmla="*/ 24 h 32"/>
                        <a:gd name="T8" fmla="*/ 0 w 248"/>
                        <a:gd name="T9" fmla="*/ 0 h 3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8"/>
                        <a:gd name="T16" fmla="*/ 0 h 32"/>
                        <a:gd name="T17" fmla="*/ 248 w 248"/>
                        <a:gd name="T18" fmla="*/ 32 h 3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8" h="32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248" y="32"/>
                          </a:lnTo>
                          <a:lnTo>
                            <a:pt x="248" y="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7034" name="Freeform 745"/>
                    <p:cNvSpPr>
                      <a:spLocks/>
                    </p:cNvSpPr>
                    <p:nvPr/>
                  </p:nvSpPr>
                  <p:spPr bwMode="auto">
                    <a:xfrm>
                      <a:off x="4304" y="2264"/>
                      <a:ext cx="32" cy="40"/>
                    </a:xfrm>
                    <a:custGeom>
                      <a:avLst/>
                      <a:gdLst>
                        <a:gd name="T0" fmla="*/ 0 w 32"/>
                        <a:gd name="T1" fmla="*/ 32 h 40"/>
                        <a:gd name="T2" fmla="*/ 0 w 32"/>
                        <a:gd name="T3" fmla="*/ 40 h 40"/>
                        <a:gd name="T4" fmla="*/ 16 w 32"/>
                        <a:gd name="T5" fmla="*/ 32 h 40"/>
                        <a:gd name="T6" fmla="*/ 16 w 32"/>
                        <a:gd name="T7" fmla="*/ 24 h 40"/>
                        <a:gd name="T8" fmla="*/ 32 w 32"/>
                        <a:gd name="T9" fmla="*/ 8 h 40"/>
                        <a:gd name="T10" fmla="*/ 32 w 32"/>
                        <a:gd name="T11" fmla="*/ 0 h 40"/>
                        <a:gd name="T12" fmla="*/ 16 w 32"/>
                        <a:gd name="T13" fmla="*/ 16 h 40"/>
                        <a:gd name="T14" fmla="*/ 0 w 32"/>
                        <a:gd name="T15" fmla="*/ 32 h 4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2"/>
                        <a:gd name="T25" fmla="*/ 0 h 40"/>
                        <a:gd name="T26" fmla="*/ 32 w 32"/>
                        <a:gd name="T27" fmla="*/ 40 h 4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2" h="40">
                          <a:moveTo>
                            <a:pt x="0" y="32"/>
                          </a:moveTo>
                          <a:lnTo>
                            <a:pt x="0" y="40"/>
                          </a:lnTo>
                          <a:lnTo>
                            <a:pt x="16" y="32"/>
                          </a:lnTo>
                          <a:lnTo>
                            <a:pt x="16" y="24"/>
                          </a:lnTo>
                          <a:lnTo>
                            <a:pt x="32" y="8"/>
                          </a:lnTo>
                          <a:lnTo>
                            <a:pt x="32" y="0"/>
                          </a:lnTo>
                          <a:lnTo>
                            <a:pt x="16" y="16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59595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7035" name="Line 7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48" y="2264"/>
                      <a:ext cx="256" cy="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7036" name="Line 7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48" y="2264"/>
                      <a:ext cx="256" cy="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grpSp>
                  <p:nvGrpSpPr>
                    <p:cNvPr id="27037" name="Group 7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72" y="2232"/>
                      <a:ext cx="232" cy="56"/>
                      <a:chOff x="4072" y="2232"/>
                      <a:chExt cx="232" cy="56"/>
                    </a:xfrm>
                  </p:grpSpPr>
                  <p:sp>
                    <p:nvSpPr>
                      <p:cNvPr id="27043" name="Freeform 7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72" y="2240"/>
                        <a:ext cx="184" cy="40"/>
                      </a:xfrm>
                      <a:custGeom>
                        <a:avLst/>
                        <a:gdLst>
                          <a:gd name="T0" fmla="*/ 32 w 184"/>
                          <a:gd name="T1" fmla="*/ 0 h 40"/>
                          <a:gd name="T2" fmla="*/ 8 w 184"/>
                          <a:gd name="T3" fmla="*/ 24 h 40"/>
                          <a:gd name="T4" fmla="*/ 0 w 184"/>
                          <a:gd name="T5" fmla="*/ 32 h 40"/>
                          <a:gd name="T6" fmla="*/ 160 w 184"/>
                          <a:gd name="T7" fmla="*/ 40 h 40"/>
                          <a:gd name="T8" fmla="*/ 160 w 184"/>
                          <a:gd name="T9" fmla="*/ 32 h 40"/>
                          <a:gd name="T10" fmla="*/ 184 w 184"/>
                          <a:gd name="T11" fmla="*/ 24 h 40"/>
                          <a:gd name="T12" fmla="*/ 32 w 184"/>
                          <a:gd name="T13" fmla="*/ 0 h 4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84"/>
                          <a:gd name="T22" fmla="*/ 0 h 40"/>
                          <a:gd name="T23" fmla="*/ 184 w 184"/>
                          <a:gd name="T24" fmla="*/ 40 h 4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84" h="40">
                            <a:moveTo>
                              <a:pt x="32" y="0"/>
                            </a:moveTo>
                            <a:lnTo>
                              <a:pt x="8" y="24"/>
                            </a:lnTo>
                            <a:lnTo>
                              <a:pt x="0" y="32"/>
                            </a:lnTo>
                            <a:lnTo>
                              <a:pt x="160" y="40"/>
                            </a:lnTo>
                            <a:lnTo>
                              <a:pt x="160" y="32"/>
                            </a:lnTo>
                            <a:lnTo>
                              <a:pt x="184" y="24"/>
                            </a:lnTo>
                            <a:lnTo>
                              <a:pt x="32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grpSp>
                    <p:nvGrpSpPr>
                      <p:cNvPr id="27044" name="Group 7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72" y="2232"/>
                        <a:ext cx="232" cy="56"/>
                        <a:chOff x="4072" y="2232"/>
                        <a:chExt cx="232" cy="56"/>
                      </a:xfrm>
                    </p:grpSpPr>
                    <p:grpSp>
                      <p:nvGrpSpPr>
                        <p:cNvPr id="27045" name="Group 75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072" y="2232"/>
                          <a:ext cx="176" cy="48"/>
                          <a:chOff x="4072" y="2232"/>
                          <a:chExt cx="176" cy="48"/>
                        </a:xfrm>
                      </p:grpSpPr>
                      <p:grpSp>
                        <p:nvGrpSpPr>
                          <p:cNvPr id="27068" name="Group 75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072" y="2232"/>
                            <a:ext cx="40" cy="32"/>
                            <a:chOff x="4072" y="2232"/>
                            <a:chExt cx="40" cy="32"/>
                          </a:xfrm>
                        </p:grpSpPr>
                        <p:sp>
                          <p:nvSpPr>
                            <p:cNvPr id="27119" name="Line 75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072" y="2256"/>
                              <a:ext cx="16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120" name="Line 75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072" y="2256"/>
                              <a:ext cx="16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121" name="Line 75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088" y="2232"/>
                              <a:ext cx="24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122" name="Line 75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088" y="2232"/>
                              <a:ext cx="24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</p:grpSp>
                      <p:grpSp>
                        <p:nvGrpSpPr>
                          <p:cNvPr id="27069" name="Group 75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088" y="2232"/>
                            <a:ext cx="40" cy="32"/>
                            <a:chOff x="4088" y="2232"/>
                            <a:chExt cx="40" cy="32"/>
                          </a:xfrm>
                        </p:grpSpPr>
                        <p:sp>
                          <p:nvSpPr>
                            <p:cNvPr id="27115" name="Line 75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088" y="2256"/>
                              <a:ext cx="16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116" name="Line 75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088" y="2256"/>
                              <a:ext cx="16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117" name="Line 76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104" y="2232"/>
                              <a:ext cx="16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118" name="Line 76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104" y="2232"/>
                              <a:ext cx="24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</p:grpSp>
                      <p:grpSp>
                        <p:nvGrpSpPr>
                          <p:cNvPr id="27070" name="Group 76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104" y="2240"/>
                            <a:ext cx="32" cy="24"/>
                            <a:chOff x="4104" y="2240"/>
                            <a:chExt cx="32" cy="24"/>
                          </a:xfrm>
                        </p:grpSpPr>
                        <p:sp>
                          <p:nvSpPr>
                            <p:cNvPr id="27111" name="Line 76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104" y="2256"/>
                              <a:ext cx="8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112" name="Line 76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104" y="2256"/>
                              <a:ext cx="16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113" name="Line 76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112" y="2240"/>
                              <a:ext cx="24" cy="16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114" name="Line 76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112" y="2240"/>
                              <a:ext cx="24" cy="16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</p:grpSp>
                      <p:grpSp>
                        <p:nvGrpSpPr>
                          <p:cNvPr id="27071" name="Group 76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112" y="2240"/>
                            <a:ext cx="40" cy="25"/>
                            <a:chOff x="4112" y="2240"/>
                            <a:chExt cx="40" cy="25"/>
                          </a:xfrm>
                        </p:grpSpPr>
                        <p:sp>
                          <p:nvSpPr>
                            <p:cNvPr id="27107" name="Line 76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112" y="2264"/>
                              <a:ext cx="16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108" name="Line 76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112" y="2264"/>
                              <a:ext cx="16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109" name="Line 77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128" y="2240"/>
                              <a:ext cx="24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110" name="Line 77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128" y="2240"/>
                              <a:ext cx="24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</p:grpSp>
                      <p:grpSp>
                        <p:nvGrpSpPr>
                          <p:cNvPr id="27072" name="Group 77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128" y="2240"/>
                            <a:ext cx="40" cy="32"/>
                            <a:chOff x="4128" y="2240"/>
                            <a:chExt cx="40" cy="32"/>
                          </a:xfrm>
                        </p:grpSpPr>
                        <p:sp>
                          <p:nvSpPr>
                            <p:cNvPr id="27103" name="Line 77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128" y="2264"/>
                              <a:ext cx="16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104" name="Line 77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128" y="2264"/>
                              <a:ext cx="16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105" name="Line 77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144" y="2240"/>
                              <a:ext cx="24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106" name="Line 77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144" y="2240"/>
                              <a:ext cx="24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</p:grpSp>
                      <p:grpSp>
                        <p:nvGrpSpPr>
                          <p:cNvPr id="27073" name="Group 77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144" y="2240"/>
                            <a:ext cx="40" cy="32"/>
                            <a:chOff x="4144" y="2240"/>
                            <a:chExt cx="40" cy="32"/>
                          </a:xfrm>
                        </p:grpSpPr>
                        <p:sp>
                          <p:nvSpPr>
                            <p:cNvPr id="27099" name="Line 77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144" y="2264"/>
                              <a:ext cx="16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100" name="Line 77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144" y="2264"/>
                              <a:ext cx="16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101" name="Line 78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160" y="2240"/>
                              <a:ext cx="24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102" name="Line 78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160" y="2240"/>
                              <a:ext cx="24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</p:grpSp>
                      <p:grpSp>
                        <p:nvGrpSpPr>
                          <p:cNvPr id="27074" name="Group 78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160" y="2240"/>
                            <a:ext cx="40" cy="32"/>
                            <a:chOff x="4160" y="2240"/>
                            <a:chExt cx="40" cy="32"/>
                          </a:xfrm>
                        </p:grpSpPr>
                        <p:sp>
                          <p:nvSpPr>
                            <p:cNvPr id="27095" name="Line 78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160" y="2264"/>
                              <a:ext cx="8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096" name="Line 78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160" y="2264"/>
                              <a:ext cx="8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097" name="Line 78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168" y="2240"/>
                              <a:ext cx="24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098" name="Line 78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168" y="2240"/>
                              <a:ext cx="32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</p:grpSp>
                      <p:grpSp>
                        <p:nvGrpSpPr>
                          <p:cNvPr id="27075" name="Group 78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176" y="2240"/>
                            <a:ext cx="40" cy="32"/>
                            <a:chOff x="4176" y="2240"/>
                            <a:chExt cx="40" cy="32"/>
                          </a:xfrm>
                        </p:grpSpPr>
                        <p:sp>
                          <p:nvSpPr>
                            <p:cNvPr id="27091" name="Line 78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176" y="2264"/>
                              <a:ext cx="8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092" name="Line 78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176" y="2264"/>
                              <a:ext cx="8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093" name="Line 79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184" y="2240"/>
                              <a:ext cx="24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094" name="Line 79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184" y="2240"/>
                              <a:ext cx="32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</p:grpSp>
                      <p:grpSp>
                        <p:nvGrpSpPr>
                          <p:cNvPr id="27076" name="Group 79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184" y="2248"/>
                            <a:ext cx="40" cy="25"/>
                            <a:chOff x="4184" y="2248"/>
                            <a:chExt cx="40" cy="25"/>
                          </a:xfrm>
                        </p:grpSpPr>
                        <p:sp>
                          <p:nvSpPr>
                            <p:cNvPr id="27087" name="Line 79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184" y="2272"/>
                              <a:ext cx="8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088" name="Line 79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184" y="2272"/>
                              <a:ext cx="8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089" name="Line 79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192" y="2248"/>
                              <a:ext cx="32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090" name="Line 79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192" y="2248"/>
                              <a:ext cx="32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</p:grpSp>
                      <p:grpSp>
                        <p:nvGrpSpPr>
                          <p:cNvPr id="27077" name="Group 79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192" y="2248"/>
                            <a:ext cx="40" cy="32"/>
                            <a:chOff x="4192" y="2248"/>
                            <a:chExt cx="40" cy="32"/>
                          </a:xfrm>
                        </p:grpSpPr>
                        <p:sp>
                          <p:nvSpPr>
                            <p:cNvPr id="27083" name="Line 79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192" y="2272"/>
                              <a:ext cx="16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084" name="Line 79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192" y="2272"/>
                              <a:ext cx="16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085" name="Line 80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208" y="2248"/>
                              <a:ext cx="24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086" name="Line 80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208" y="2248"/>
                              <a:ext cx="24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</p:grpSp>
                      <p:grpSp>
                        <p:nvGrpSpPr>
                          <p:cNvPr id="27078" name="Group 80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208" y="2248"/>
                            <a:ext cx="40" cy="32"/>
                            <a:chOff x="4208" y="2248"/>
                            <a:chExt cx="40" cy="32"/>
                          </a:xfrm>
                        </p:grpSpPr>
                        <p:sp>
                          <p:nvSpPr>
                            <p:cNvPr id="27079" name="Line 80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208" y="2272"/>
                              <a:ext cx="16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080" name="Line 80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208" y="2272"/>
                              <a:ext cx="16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081" name="Line 80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224" y="2248"/>
                              <a:ext cx="24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082" name="Line 80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224" y="2248"/>
                              <a:ext cx="24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</p:grpSp>
                    </p:grpSp>
                    <p:grpSp>
                      <p:nvGrpSpPr>
                        <p:cNvPr id="27046" name="Group 80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256" y="2256"/>
                          <a:ext cx="48" cy="32"/>
                          <a:chOff x="4256" y="2256"/>
                          <a:chExt cx="48" cy="32"/>
                        </a:xfrm>
                      </p:grpSpPr>
                      <p:grpSp>
                        <p:nvGrpSpPr>
                          <p:cNvPr id="27053" name="Group 80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272" y="2256"/>
                            <a:ext cx="32" cy="32"/>
                            <a:chOff x="4272" y="2256"/>
                            <a:chExt cx="32" cy="32"/>
                          </a:xfrm>
                        </p:grpSpPr>
                        <p:sp>
                          <p:nvSpPr>
                            <p:cNvPr id="27064" name="Line 80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272" y="2280"/>
                              <a:ext cx="16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065" name="Line 81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272" y="2280"/>
                              <a:ext cx="16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066" name="Line 81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288" y="2256"/>
                              <a:ext cx="16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067" name="Line 81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288" y="2256"/>
                              <a:ext cx="16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</p:grpSp>
                      <p:grpSp>
                        <p:nvGrpSpPr>
                          <p:cNvPr id="27054" name="Group 81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264" y="2256"/>
                            <a:ext cx="32" cy="32"/>
                            <a:chOff x="4264" y="2256"/>
                            <a:chExt cx="32" cy="32"/>
                          </a:xfrm>
                        </p:grpSpPr>
                        <p:sp>
                          <p:nvSpPr>
                            <p:cNvPr id="27060" name="Line 81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264" y="2280"/>
                              <a:ext cx="8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061" name="Line 81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264" y="2280"/>
                              <a:ext cx="8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062" name="Line 81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272" y="2256"/>
                              <a:ext cx="24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063" name="Line 81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272" y="2256"/>
                              <a:ext cx="24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</p:grpSp>
                      <p:grpSp>
                        <p:nvGrpSpPr>
                          <p:cNvPr id="27055" name="Group 81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256" y="2256"/>
                            <a:ext cx="24" cy="32"/>
                            <a:chOff x="4256" y="2256"/>
                            <a:chExt cx="24" cy="32"/>
                          </a:xfrm>
                        </p:grpSpPr>
                        <p:sp>
                          <p:nvSpPr>
                            <p:cNvPr id="27056" name="Line 81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256" y="2272"/>
                              <a:ext cx="1" cy="16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057" name="Line 82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256" y="2272"/>
                              <a:ext cx="8" cy="16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058" name="Line 82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256" y="2256"/>
                              <a:ext cx="24" cy="16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  <p:sp>
                          <p:nvSpPr>
                            <p:cNvPr id="27059" name="Line 82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256" y="2256"/>
                              <a:ext cx="24" cy="16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9D9D9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nl-NL"/>
                            </a:p>
                          </p:txBody>
                        </p:sp>
                      </p:grpSp>
                    </p:grpSp>
                    <p:sp>
                      <p:nvSpPr>
                        <p:cNvPr id="27047" name="Line 8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088" y="2240"/>
                          <a:ext cx="216" cy="2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D9D9D9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7048" name="Line 8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088" y="2240"/>
                          <a:ext cx="216" cy="2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D9D9D9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7049" name="Line 8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080" y="2248"/>
                          <a:ext cx="224" cy="2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D9D9D9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7050" name="Line 8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080" y="2248"/>
                          <a:ext cx="224" cy="2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D9D9D9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7051" name="Line 8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072" y="2256"/>
                          <a:ext cx="224" cy="2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D9D9D9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7052" name="Line 8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072" y="2256"/>
                          <a:ext cx="224" cy="2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D9D9D9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</p:grpSp>
                </p:grpSp>
                <p:grpSp>
                  <p:nvGrpSpPr>
                    <p:cNvPr id="27038" name="Group 8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4" y="2264"/>
                      <a:ext cx="32" cy="32"/>
                      <a:chOff x="4304" y="2264"/>
                      <a:chExt cx="32" cy="32"/>
                    </a:xfrm>
                  </p:grpSpPr>
                  <p:sp>
                    <p:nvSpPr>
                      <p:cNvPr id="27039" name="Line 83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304" y="2280"/>
                        <a:ext cx="16" cy="1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40404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7040" name="Line 83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304" y="2280"/>
                        <a:ext cx="16" cy="1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40404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7041" name="Line 83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320" y="2264"/>
                        <a:ext cx="8" cy="1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40404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7042" name="Line 83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320" y="2264"/>
                        <a:ext cx="16" cy="1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40404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</p:grpSp>
              </p:grpSp>
            </p:grpSp>
          </p:grpSp>
          <p:grpSp>
            <p:nvGrpSpPr>
              <p:cNvPr id="26635" name="Group 834"/>
              <p:cNvGrpSpPr>
                <a:grpSpLocks/>
              </p:cNvGrpSpPr>
              <p:nvPr/>
            </p:nvGrpSpPr>
            <p:grpSpPr bwMode="auto">
              <a:xfrm>
                <a:off x="4419" y="2045"/>
                <a:ext cx="302" cy="322"/>
                <a:chOff x="4600" y="2128"/>
                <a:chExt cx="344" cy="368"/>
              </a:xfrm>
            </p:grpSpPr>
            <p:sp>
              <p:nvSpPr>
                <p:cNvPr id="26636" name="Rectangle 835"/>
                <p:cNvSpPr>
                  <a:spLocks noChangeArrowheads="1"/>
                </p:cNvSpPr>
                <p:nvPr/>
              </p:nvSpPr>
              <p:spPr bwMode="auto">
                <a:xfrm>
                  <a:off x="4688" y="2480"/>
                  <a:ext cx="8" cy="8"/>
                </a:xfrm>
                <a:prstGeom prst="rect">
                  <a:avLst/>
                </a:pr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26637" name="Rectangle 836"/>
                <p:cNvSpPr>
                  <a:spLocks noChangeArrowheads="1"/>
                </p:cNvSpPr>
                <p:nvPr/>
              </p:nvSpPr>
              <p:spPr bwMode="auto">
                <a:xfrm>
                  <a:off x="4912" y="2440"/>
                  <a:ext cx="8" cy="16"/>
                </a:xfrm>
                <a:prstGeom prst="rect">
                  <a:avLst/>
                </a:pr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>
                    <a:latin typeface="Constantia" pitchFamily="18" charset="0"/>
                  </a:endParaRPr>
                </a:p>
              </p:txBody>
            </p:sp>
            <p:grpSp>
              <p:nvGrpSpPr>
                <p:cNvPr id="26638" name="Group 837"/>
                <p:cNvGrpSpPr>
                  <a:grpSpLocks/>
                </p:cNvGrpSpPr>
                <p:nvPr/>
              </p:nvGrpSpPr>
              <p:grpSpPr bwMode="auto">
                <a:xfrm>
                  <a:off x="4600" y="2144"/>
                  <a:ext cx="56" cy="336"/>
                  <a:chOff x="4600" y="2144"/>
                  <a:chExt cx="56" cy="336"/>
                </a:xfrm>
              </p:grpSpPr>
              <p:sp>
                <p:nvSpPr>
                  <p:cNvPr id="27016" name="Freeform 838"/>
                  <p:cNvSpPr>
                    <a:spLocks/>
                  </p:cNvSpPr>
                  <p:nvPr/>
                </p:nvSpPr>
                <p:spPr bwMode="auto">
                  <a:xfrm>
                    <a:off x="4600" y="2144"/>
                    <a:ext cx="48" cy="328"/>
                  </a:xfrm>
                  <a:custGeom>
                    <a:avLst/>
                    <a:gdLst>
                      <a:gd name="T0" fmla="*/ 0 w 48"/>
                      <a:gd name="T1" fmla="*/ 0 h 328"/>
                      <a:gd name="T2" fmla="*/ 48 w 48"/>
                      <a:gd name="T3" fmla="*/ 0 h 328"/>
                      <a:gd name="T4" fmla="*/ 48 w 48"/>
                      <a:gd name="T5" fmla="*/ 328 h 328"/>
                      <a:gd name="T6" fmla="*/ 0 w 48"/>
                      <a:gd name="T7" fmla="*/ 296 h 328"/>
                      <a:gd name="T8" fmla="*/ 0 w 48"/>
                      <a:gd name="T9" fmla="*/ 0 h 3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8"/>
                      <a:gd name="T16" fmla="*/ 0 h 328"/>
                      <a:gd name="T17" fmla="*/ 48 w 48"/>
                      <a:gd name="T18" fmla="*/ 328 h 3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8" h="328">
                        <a:moveTo>
                          <a:pt x="0" y="0"/>
                        </a:moveTo>
                        <a:lnTo>
                          <a:pt x="48" y="0"/>
                        </a:lnTo>
                        <a:lnTo>
                          <a:pt x="48" y="328"/>
                        </a:lnTo>
                        <a:lnTo>
                          <a:pt x="0" y="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017" name="Freeform 839"/>
                  <p:cNvSpPr>
                    <a:spLocks/>
                  </p:cNvSpPr>
                  <p:nvPr/>
                </p:nvSpPr>
                <p:spPr bwMode="auto">
                  <a:xfrm>
                    <a:off x="4600" y="2144"/>
                    <a:ext cx="56" cy="336"/>
                  </a:xfrm>
                  <a:custGeom>
                    <a:avLst/>
                    <a:gdLst>
                      <a:gd name="T0" fmla="*/ 0 w 56"/>
                      <a:gd name="T1" fmla="*/ 0 h 336"/>
                      <a:gd name="T2" fmla="*/ 56 w 56"/>
                      <a:gd name="T3" fmla="*/ 0 h 336"/>
                      <a:gd name="T4" fmla="*/ 56 w 56"/>
                      <a:gd name="T5" fmla="*/ 336 h 336"/>
                      <a:gd name="T6" fmla="*/ 0 w 56"/>
                      <a:gd name="T7" fmla="*/ 296 h 336"/>
                      <a:gd name="T8" fmla="*/ 0 w 56"/>
                      <a:gd name="T9" fmla="*/ 0 h 33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"/>
                      <a:gd name="T16" fmla="*/ 0 h 336"/>
                      <a:gd name="T17" fmla="*/ 56 w 56"/>
                      <a:gd name="T18" fmla="*/ 336 h 3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" h="336">
                        <a:moveTo>
                          <a:pt x="0" y="0"/>
                        </a:moveTo>
                        <a:lnTo>
                          <a:pt x="56" y="0"/>
                        </a:lnTo>
                        <a:lnTo>
                          <a:pt x="56" y="336"/>
                        </a:lnTo>
                        <a:lnTo>
                          <a:pt x="0" y="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6639" name="Group 840"/>
                <p:cNvGrpSpPr>
                  <a:grpSpLocks/>
                </p:cNvGrpSpPr>
                <p:nvPr/>
              </p:nvGrpSpPr>
              <p:grpSpPr bwMode="auto">
                <a:xfrm>
                  <a:off x="4672" y="2128"/>
                  <a:ext cx="256" cy="40"/>
                  <a:chOff x="4672" y="2128"/>
                  <a:chExt cx="256" cy="40"/>
                </a:xfrm>
              </p:grpSpPr>
              <p:sp>
                <p:nvSpPr>
                  <p:cNvPr id="27014" name="Freeform 841"/>
                  <p:cNvSpPr>
                    <a:spLocks/>
                  </p:cNvSpPr>
                  <p:nvPr/>
                </p:nvSpPr>
                <p:spPr bwMode="auto">
                  <a:xfrm>
                    <a:off x="4672" y="2128"/>
                    <a:ext cx="248" cy="32"/>
                  </a:xfrm>
                  <a:custGeom>
                    <a:avLst/>
                    <a:gdLst>
                      <a:gd name="T0" fmla="*/ 0 w 248"/>
                      <a:gd name="T1" fmla="*/ 8 h 32"/>
                      <a:gd name="T2" fmla="*/ 0 w 248"/>
                      <a:gd name="T3" fmla="*/ 32 h 32"/>
                      <a:gd name="T4" fmla="*/ 248 w 248"/>
                      <a:gd name="T5" fmla="*/ 24 h 32"/>
                      <a:gd name="T6" fmla="*/ 248 w 248"/>
                      <a:gd name="T7" fmla="*/ 0 h 32"/>
                      <a:gd name="T8" fmla="*/ 0 w 248"/>
                      <a:gd name="T9" fmla="*/ 8 h 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8"/>
                      <a:gd name="T16" fmla="*/ 0 h 32"/>
                      <a:gd name="T17" fmla="*/ 248 w 248"/>
                      <a:gd name="T18" fmla="*/ 32 h 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8" h="32">
                        <a:moveTo>
                          <a:pt x="0" y="8"/>
                        </a:moveTo>
                        <a:lnTo>
                          <a:pt x="0" y="32"/>
                        </a:lnTo>
                        <a:lnTo>
                          <a:pt x="248" y="24"/>
                        </a:lnTo>
                        <a:lnTo>
                          <a:pt x="248" y="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015" name="Freeform 842"/>
                  <p:cNvSpPr>
                    <a:spLocks/>
                  </p:cNvSpPr>
                  <p:nvPr/>
                </p:nvSpPr>
                <p:spPr bwMode="auto">
                  <a:xfrm>
                    <a:off x="4672" y="2128"/>
                    <a:ext cx="256" cy="40"/>
                  </a:xfrm>
                  <a:custGeom>
                    <a:avLst/>
                    <a:gdLst>
                      <a:gd name="T0" fmla="*/ 0 w 256"/>
                      <a:gd name="T1" fmla="*/ 8 h 40"/>
                      <a:gd name="T2" fmla="*/ 0 w 256"/>
                      <a:gd name="T3" fmla="*/ 40 h 40"/>
                      <a:gd name="T4" fmla="*/ 256 w 256"/>
                      <a:gd name="T5" fmla="*/ 24 h 40"/>
                      <a:gd name="T6" fmla="*/ 256 w 256"/>
                      <a:gd name="T7" fmla="*/ 0 h 40"/>
                      <a:gd name="T8" fmla="*/ 0 w 256"/>
                      <a:gd name="T9" fmla="*/ 8 h 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6"/>
                      <a:gd name="T16" fmla="*/ 0 h 40"/>
                      <a:gd name="T17" fmla="*/ 256 w 256"/>
                      <a:gd name="T18" fmla="*/ 40 h 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6" h="40">
                        <a:moveTo>
                          <a:pt x="0" y="8"/>
                        </a:moveTo>
                        <a:lnTo>
                          <a:pt x="0" y="40"/>
                        </a:lnTo>
                        <a:lnTo>
                          <a:pt x="256" y="24"/>
                        </a:lnTo>
                        <a:lnTo>
                          <a:pt x="256" y="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6640" name="Group 843"/>
                <p:cNvGrpSpPr>
                  <a:grpSpLocks/>
                </p:cNvGrpSpPr>
                <p:nvPr/>
              </p:nvGrpSpPr>
              <p:grpSpPr bwMode="auto">
                <a:xfrm>
                  <a:off x="4672" y="2152"/>
                  <a:ext cx="256" cy="288"/>
                  <a:chOff x="4672" y="2152"/>
                  <a:chExt cx="256" cy="288"/>
                </a:xfrm>
              </p:grpSpPr>
              <p:sp>
                <p:nvSpPr>
                  <p:cNvPr id="27012" name="Freeform 844"/>
                  <p:cNvSpPr>
                    <a:spLocks/>
                  </p:cNvSpPr>
                  <p:nvPr/>
                </p:nvSpPr>
                <p:spPr bwMode="auto">
                  <a:xfrm>
                    <a:off x="4672" y="2152"/>
                    <a:ext cx="248" cy="280"/>
                  </a:xfrm>
                  <a:custGeom>
                    <a:avLst/>
                    <a:gdLst>
                      <a:gd name="T0" fmla="*/ 0 w 248"/>
                      <a:gd name="T1" fmla="*/ 280 h 280"/>
                      <a:gd name="T2" fmla="*/ 248 w 248"/>
                      <a:gd name="T3" fmla="*/ 240 h 280"/>
                      <a:gd name="T4" fmla="*/ 248 w 248"/>
                      <a:gd name="T5" fmla="*/ 0 h 280"/>
                      <a:gd name="T6" fmla="*/ 0 w 248"/>
                      <a:gd name="T7" fmla="*/ 8 h 280"/>
                      <a:gd name="T8" fmla="*/ 0 w 248"/>
                      <a:gd name="T9" fmla="*/ 280 h 2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8"/>
                      <a:gd name="T16" fmla="*/ 0 h 280"/>
                      <a:gd name="T17" fmla="*/ 248 w 248"/>
                      <a:gd name="T18" fmla="*/ 280 h 28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8" h="280">
                        <a:moveTo>
                          <a:pt x="0" y="280"/>
                        </a:moveTo>
                        <a:lnTo>
                          <a:pt x="248" y="240"/>
                        </a:lnTo>
                        <a:lnTo>
                          <a:pt x="248" y="0"/>
                        </a:lnTo>
                        <a:lnTo>
                          <a:pt x="0" y="8"/>
                        </a:lnTo>
                        <a:lnTo>
                          <a:pt x="0" y="28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013" name="Freeform 845"/>
                  <p:cNvSpPr>
                    <a:spLocks/>
                  </p:cNvSpPr>
                  <p:nvPr/>
                </p:nvSpPr>
                <p:spPr bwMode="auto">
                  <a:xfrm>
                    <a:off x="4672" y="2152"/>
                    <a:ext cx="256" cy="288"/>
                  </a:xfrm>
                  <a:custGeom>
                    <a:avLst/>
                    <a:gdLst>
                      <a:gd name="T0" fmla="*/ 0 w 256"/>
                      <a:gd name="T1" fmla="*/ 288 h 288"/>
                      <a:gd name="T2" fmla="*/ 256 w 256"/>
                      <a:gd name="T3" fmla="*/ 248 h 288"/>
                      <a:gd name="T4" fmla="*/ 256 w 256"/>
                      <a:gd name="T5" fmla="*/ 0 h 288"/>
                      <a:gd name="T6" fmla="*/ 0 w 256"/>
                      <a:gd name="T7" fmla="*/ 16 h 288"/>
                      <a:gd name="T8" fmla="*/ 0 w 256"/>
                      <a:gd name="T9" fmla="*/ 288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6"/>
                      <a:gd name="T16" fmla="*/ 0 h 288"/>
                      <a:gd name="T17" fmla="*/ 256 w 256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6" h="288">
                        <a:moveTo>
                          <a:pt x="0" y="288"/>
                        </a:moveTo>
                        <a:lnTo>
                          <a:pt x="256" y="248"/>
                        </a:lnTo>
                        <a:lnTo>
                          <a:pt x="256" y="0"/>
                        </a:lnTo>
                        <a:lnTo>
                          <a:pt x="0" y="16"/>
                        </a:lnTo>
                        <a:lnTo>
                          <a:pt x="0" y="288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6641" name="Group 846"/>
                <p:cNvGrpSpPr>
                  <a:grpSpLocks/>
                </p:cNvGrpSpPr>
                <p:nvPr/>
              </p:nvGrpSpPr>
              <p:grpSpPr bwMode="auto">
                <a:xfrm>
                  <a:off x="4676" y="2180"/>
                  <a:ext cx="8" cy="224"/>
                  <a:chOff x="4676" y="2180"/>
                  <a:chExt cx="8" cy="224"/>
                </a:xfrm>
              </p:grpSpPr>
              <p:sp>
                <p:nvSpPr>
                  <p:cNvPr id="27010" name="Rectangle 847"/>
                  <p:cNvSpPr>
                    <a:spLocks noChangeArrowheads="1"/>
                  </p:cNvSpPr>
                  <p:nvPr/>
                </p:nvSpPr>
                <p:spPr bwMode="auto">
                  <a:xfrm>
                    <a:off x="4676" y="2180"/>
                    <a:ext cx="8" cy="224"/>
                  </a:xfrm>
                  <a:prstGeom prst="rect">
                    <a:avLst/>
                  </a:prstGeom>
                  <a:solidFill>
                    <a:srgbClr val="BFBFBF"/>
                  </a:solidFill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011" name="Rectangle 848"/>
                  <p:cNvSpPr>
                    <a:spLocks noChangeArrowheads="1"/>
                  </p:cNvSpPr>
                  <p:nvPr/>
                </p:nvSpPr>
                <p:spPr bwMode="auto">
                  <a:xfrm>
                    <a:off x="4676" y="2180"/>
                    <a:ext cx="8" cy="224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6642" name="Group 849"/>
                <p:cNvGrpSpPr>
                  <a:grpSpLocks/>
                </p:cNvGrpSpPr>
                <p:nvPr/>
              </p:nvGrpSpPr>
              <p:grpSpPr bwMode="auto">
                <a:xfrm>
                  <a:off x="4692" y="2172"/>
                  <a:ext cx="8" cy="224"/>
                  <a:chOff x="4692" y="2172"/>
                  <a:chExt cx="8" cy="224"/>
                </a:xfrm>
              </p:grpSpPr>
              <p:sp>
                <p:nvSpPr>
                  <p:cNvPr id="27008" name="Rectangle 850"/>
                  <p:cNvSpPr>
                    <a:spLocks noChangeArrowheads="1"/>
                  </p:cNvSpPr>
                  <p:nvPr/>
                </p:nvSpPr>
                <p:spPr bwMode="auto">
                  <a:xfrm>
                    <a:off x="4692" y="2172"/>
                    <a:ext cx="8" cy="224"/>
                  </a:xfrm>
                  <a:prstGeom prst="rect">
                    <a:avLst/>
                  </a:prstGeom>
                  <a:solidFill>
                    <a:srgbClr val="BFBFBF"/>
                  </a:solidFill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009" name="Rectangle 851"/>
                  <p:cNvSpPr>
                    <a:spLocks noChangeArrowheads="1"/>
                  </p:cNvSpPr>
                  <p:nvPr/>
                </p:nvSpPr>
                <p:spPr bwMode="auto">
                  <a:xfrm>
                    <a:off x="4692" y="2172"/>
                    <a:ext cx="8" cy="224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6643" name="Group 852"/>
                <p:cNvGrpSpPr>
                  <a:grpSpLocks/>
                </p:cNvGrpSpPr>
                <p:nvPr/>
              </p:nvGrpSpPr>
              <p:grpSpPr bwMode="auto">
                <a:xfrm>
                  <a:off x="4716" y="2172"/>
                  <a:ext cx="0" cy="224"/>
                  <a:chOff x="4716" y="2172"/>
                  <a:chExt cx="0" cy="224"/>
                </a:xfrm>
              </p:grpSpPr>
              <p:sp>
                <p:nvSpPr>
                  <p:cNvPr id="27006" name="Rectangle 853"/>
                  <p:cNvSpPr>
                    <a:spLocks noChangeArrowheads="1"/>
                  </p:cNvSpPr>
                  <p:nvPr/>
                </p:nvSpPr>
                <p:spPr bwMode="auto">
                  <a:xfrm>
                    <a:off x="4716" y="2172"/>
                    <a:ext cx="0" cy="224"/>
                  </a:xfrm>
                  <a:prstGeom prst="rect">
                    <a:avLst/>
                  </a:prstGeom>
                  <a:solidFill>
                    <a:srgbClr val="BFBFBF"/>
                  </a:solidFill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007" name="Rectangle 854"/>
                  <p:cNvSpPr>
                    <a:spLocks noChangeArrowheads="1"/>
                  </p:cNvSpPr>
                  <p:nvPr/>
                </p:nvSpPr>
                <p:spPr bwMode="auto">
                  <a:xfrm>
                    <a:off x="4716" y="2172"/>
                    <a:ext cx="0" cy="224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6644" name="Group 855"/>
                <p:cNvGrpSpPr>
                  <a:grpSpLocks/>
                </p:cNvGrpSpPr>
                <p:nvPr/>
              </p:nvGrpSpPr>
              <p:grpSpPr bwMode="auto">
                <a:xfrm>
                  <a:off x="4736" y="2168"/>
                  <a:ext cx="8" cy="232"/>
                  <a:chOff x="4736" y="2168"/>
                  <a:chExt cx="8" cy="232"/>
                </a:xfrm>
              </p:grpSpPr>
              <p:sp>
                <p:nvSpPr>
                  <p:cNvPr id="27004" name="Freeform 856"/>
                  <p:cNvSpPr>
                    <a:spLocks/>
                  </p:cNvSpPr>
                  <p:nvPr/>
                </p:nvSpPr>
                <p:spPr bwMode="auto">
                  <a:xfrm>
                    <a:off x="4736" y="2168"/>
                    <a:ext cx="8" cy="232"/>
                  </a:xfrm>
                  <a:custGeom>
                    <a:avLst/>
                    <a:gdLst>
                      <a:gd name="T0" fmla="*/ 8 w 8"/>
                      <a:gd name="T1" fmla="*/ 0 h 232"/>
                      <a:gd name="T2" fmla="*/ 0 w 8"/>
                      <a:gd name="T3" fmla="*/ 0 h 232"/>
                      <a:gd name="T4" fmla="*/ 0 w 8"/>
                      <a:gd name="T5" fmla="*/ 232 h 232"/>
                      <a:gd name="T6" fmla="*/ 8 w 8"/>
                      <a:gd name="T7" fmla="*/ 224 h 232"/>
                      <a:gd name="T8" fmla="*/ 8 w 8"/>
                      <a:gd name="T9" fmla="*/ 0 h 2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232"/>
                      <a:gd name="T17" fmla="*/ 8 w 8"/>
                      <a:gd name="T18" fmla="*/ 232 h 2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232">
                        <a:moveTo>
                          <a:pt x="8" y="0"/>
                        </a:moveTo>
                        <a:lnTo>
                          <a:pt x="0" y="0"/>
                        </a:lnTo>
                        <a:lnTo>
                          <a:pt x="0" y="232"/>
                        </a:lnTo>
                        <a:lnTo>
                          <a:pt x="8" y="224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7005" name="Freeform 857"/>
                  <p:cNvSpPr>
                    <a:spLocks/>
                  </p:cNvSpPr>
                  <p:nvPr/>
                </p:nvSpPr>
                <p:spPr bwMode="auto">
                  <a:xfrm>
                    <a:off x="4736" y="2168"/>
                    <a:ext cx="8" cy="232"/>
                  </a:xfrm>
                  <a:custGeom>
                    <a:avLst/>
                    <a:gdLst>
                      <a:gd name="T0" fmla="*/ 8 w 8"/>
                      <a:gd name="T1" fmla="*/ 0 h 232"/>
                      <a:gd name="T2" fmla="*/ 0 w 8"/>
                      <a:gd name="T3" fmla="*/ 0 h 232"/>
                      <a:gd name="T4" fmla="*/ 0 w 8"/>
                      <a:gd name="T5" fmla="*/ 232 h 232"/>
                      <a:gd name="T6" fmla="*/ 8 w 8"/>
                      <a:gd name="T7" fmla="*/ 224 h 232"/>
                      <a:gd name="T8" fmla="*/ 8 w 8"/>
                      <a:gd name="T9" fmla="*/ 0 h 2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232"/>
                      <a:gd name="T17" fmla="*/ 8 w 8"/>
                      <a:gd name="T18" fmla="*/ 232 h 2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232">
                        <a:moveTo>
                          <a:pt x="8" y="0"/>
                        </a:moveTo>
                        <a:lnTo>
                          <a:pt x="0" y="0"/>
                        </a:lnTo>
                        <a:lnTo>
                          <a:pt x="0" y="232"/>
                        </a:lnTo>
                        <a:lnTo>
                          <a:pt x="8" y="224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6645" name="Group 858"/>
                <p:cNvGrpSpPr>
                  <a:grpSpLocks/>
                </p:cNvGrpSpPr>
                <p:nvPr/>
              </p:nvGrpSpPr>
              <p:grpSpPr bwMode="auto">
                <a:xfrm>
                  <a:off x="4756" y="2172"/>
                  <a:ext cx="8" cy="216"/>
                  <a:chOff x="4756" y="2172"/>
                  <a:chExt cx="8" cy="216"/>
                </a:xfrm>
              </p:grpSpPr>
              <p:sp>
                <p:nvSpPr>
                  <p:cNvPr id="27002" name="Rectangle 859"/>
                  <p:cNvSpPr>
                    <a:spLocks noChangeArrowheads="1"/>
                  </p:cNvSpPr>
                  <p:nvPr/>
                </p:nvSpPr>
                <p:spPr bwMode="auto">
                  <a:xfrm>
                    <a:off x="4756" y="2172"/>
                    <a:ext cx="0" cy="216"/>
                  </a:xfrm>
                  <a:prstGeom prst="rect">
                    <a:avLst/>
                  </a:prstGeom>
                  <a:solidFill>
                    <a:srgbClr val="BFBFBF"/>
                  </a:solidFill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003" name="Rectangle 860"/>
                  <p:cNvSpPr>
                    <a:spLocks noChangeArrowheads="1"/>
                  </p:cNvSpPr>
                  <p:nvPr/>
                </p:nvSpPr>
                <p:spPr bwMode="auto">
                  <a:xfrm>
                    <a:off x="4756" y="2172"/>
                    <a:ext cx="8" cy="216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6646" name="Group 861"/>
                <p:cNvGrpSpPr>
                  <a:grpSpLocks/>
                </p:cNvGrpSpPr>
                <p:nvPr/>
              </p:nvGrpSpPr>
              <p:grpSpPr bwMode="auto">
                <a:xfrm>
                  <a:off x="4772" y="2172"/>
                  <a:ext cx="0" cy="216"/>
                  <a:chOff x="4772" y="2172"/>
                  <a:chExt cx="0" cy="216"/>
                </a:xfrm>
              </p:grpSpPr>
              <p:sp>
                <p:nvSpPr>
                  <p:cNvPr id="27000" name="Rectangle 862"/>
                  <p:cNvSpPr>
                    <a:spLocks noChangeArrowheads="1"/>
                  </p:cNvSpPr>
                  <p:nvPr/>
                </p:nvSpPr>
                <p:spPr bwMode="auto">
                  <a:xfrm>
                    <a:off x="4772" y="2172"/>
                    <a:ext cx="0" cy="216"/>
                  </a:xfrm>
                  <a:prstGeom prst="rect">
                    <a:avLst/>
                  </a:prstGeom>
                  <a:solidFill>
                    <a:srgbClr val="BFBFBF"/>
                  </a:solidFill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001" name="Rectangle 863"/>
                  <p:cNvSpPr>
                    <a:spLocks noChangeArrowheads="1"/>
                  </p:cNvSpPr>
                  <p:nvPr/>
                </p:nvSpPr>
                <p:spPr bwMode="auto">
                  <a:xfrm>
                    <a:off x="4772" y="2172"/>
                    <a:ext cx="0" cy="216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6647" name="Group 864"/>
                <p:cNvGrpSpPr>
                  <a:grpSpLocks/>
                </p:cNvGrpSpPr>
                <p:nvPr/>
              </p:nvGrpSpPr>
              <p:grpSpPr bwMode="auto">
                <a:xfrm>
                  <a:off x="4796" y="2172"/>
                  <a:ext cx="0" cy="208"/>
                  <a:chOff x="4796" y="2172"/>
                  <a:chExt cx="0" cy="208"/>
                </a:xfrm>
              </p:grpSpPr>
              <p:sp>
                <p:nvSpPr>
                  <p:cNvPr id="26998" name="Rectangle 865"/>
                  <p:cNvSpPr>
                    <a:spLocks noChangeArrowheads="1"/>
                  </p:cNvSpPr>
                  <p:nvPr/>
                </p:nvSpPr>
                <p:spPr bwMode="auto">
                  <a:xfrm>
                    <a:off x="4796" y="2172"/>
                    <a:ext cx="0" cy="208"/>
                  </a:xfrm>
                  <a:prstGeom prst="rect">
                    <a:avLst/>
                  </a:prstGeom>
                  <a:solidFill>
                    <a:srgbClr val="BFBFBF"/>
                  </a:solidFill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999" name="Rectangle 866"/>
                  <p:cNvSpPr>
                    <a:spLocks noChangeArrowheads="1"/>
                  </p:cNvSpPr>
                  <p:nvPr/>
                </p:nvSpPr>
                <p:spPr bwMode="auto">
                  <a:xfrm>
                    <a:off x="4796" y="2172"/>
                    <a:ext cx="0" cy="208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6648" name="Group 867"/>
                <p:cNvGrpSpPr>
                  <a:grpSpLocks/>
                </p:cNvGrpSpPr>
                <p:nvPr/>
              </p:nvGrpSpPr>
              <p:grpSpPr bwMode="auto">
                <a:xfrm>
                  <a:off x="4812" y="2172"/>
                  <a:ext cx="0" cy="208"/>
                  <a:chOff x="4812" y="2172"/>
                  <a:chExt cx="0" cy="208"/>
                </a:xfrm>
              </p:grpSpPr>
              <p:sp>
                <p:nvSpPr>
                  <p:cNvPr id="26996" name="Rectangle 868"/>
                  <p:cNvSpPr>
                    <a:spLocks noChangeArrowheads="1"/>
                  </p:cNvSpPr>
                  <p:nvPr/>
                </p:nvSpPr>
                <p:spPr bwMode="auto">
                  <a:xfrm>
                    <a:off x="4812" y="2172"/>
                    <a:ext cx="0" cy="208"/>
                  </a:xfrm>
                  <a:prstGeom prst="rect">
                    <a:avLst/>
                  </a:prstGeom>
                  <a:solidFill>
                    <a:srgbClr val="BFBFBF"/>
                  </a:solidFill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997" name="Rectangle 869"/>
                  <p:cNvSpPr>
                    <a:spLocks noChangeArrowheads="1"/>
                  </p:cNvSpPr>
                  <p:nvPr/>
                </p:nvSpPr>
                <p:spPr bwMode="auto">
                  <a:xfrm>
                    <a:off x="4812" y="2172"/>
                    <a:ext cx="0" cy="208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6649" name="Group 870"/>
                <p:cNvGrpSpPr>
                  <a:grpSpLocks/>
                </p:cNvGrpSpPr>
                <p:nvPr/>
              </p:nvGrpSpPr>
              <p:grpSpPr bwMode="auto">
                <a:xfrm>
                  <a:off x="4824" y="2168"/>
                  <a:ext cx="12" cy="216"/>
                  <a:chOff x="4824" y="2168"/>
                  <a:chExt cx="12" cy="216"/>
                </a:xfrm>
              </p:grpSpPr>
              <p:sp>
                <p:nvSpPr>
                  <p:cNvPr id="26994" name="Freeform 871"/>
                  <p:cNvSpPr>
                    <a:spLocks/>
                  </p:cNvSpPr>
                  <p:nvPr/>
                </p:nvSpPr>
                <p:spPr bwMode="auto">
                  <a:xfrm>
                    <a:off x="4824" y="2168"/>
                    <a:ext cx="8" cy="216"/>
                  </a:xfrm>
                  <a:custGeom>
                    <a:avLst/>
                    <a:gdLst>
                      <a:gd name="T0" fmla="*/ 8 w 8"/>
                      <a:gd name="T1" fmla="*/ 0 h 216"/>
                      <a:gd name="T2" fmla="*/ 0 w 8"/>
                      <a:gd name="T3" fmla="*/ 0 h 216"/>
                      <a:gd name="T4" fmla="*/ 0 w 8"/>
                      <a:gd name="T5" fmla="*/ 216 h 216"/>
                      <a:gd name="T6" fmla="*/ 8 w 8"/>
                      <a:gd name="T7" fmla="*/ 208 h 216"/>
                      <a:gd name="T8" fmla="*/ 8 w 8"/>
                      <a:gd name="T9" fmla="*/ 0 h 21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216"/>
                      <a:gd name="T17" fmla="*/ 8 w 8"/>
                      <a:gd name="T18" fmla="*/ 216 h 21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216">
                        <a:moveTo>
                          <a:pt x="8" y="0"/>
                        </a:moveTo>
                        <a:lnTo>
                          <a:pt x="0" y="0"/>
                        </a:lnTo>
                        <a:lnTo>
                          <a:pt x="0" y="216"/>
                        </a:lnTo>
                        <a:lnTo>
                          <a:pt x="8" y="208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995" name="Rectangle 872"/>
                  <p:cNvSpPr>
                    <a:spLocks noChangeArrowheads="1"/>
                  </p:cNvSpPr>
                  <p:nvPr/>
                </p:nvSpPr>
                <p:spPr bwMode="auto">
                  <a:xfrm>
                    <a:off x="4828" y="2172"/>
                    <a:ext cx="8" cy="208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6650" name="Group 873"/>
                <p:cNvGrpSpPr>
                  <a:grpSpLocks/>
                </p:cNvGrpSpPr>
                <p:nvPr/>
              </p:nvGrpSpPr>
              <p:grpSpPr bwMode="auto">
                <a:xfrm>
                  <a:off x="4848" y="2160"/>
                  <a:ext cx="16" cy="216"/>
                  <a:chOff x="4848" y="2160"/>
                  <a:chExt cx="16" cy="216"/>
                </a:xfrm>
              </p:grpSpPr>
              <p:sp>
                <p:nvSpPr>
                  <p:cNvPr id="26992" name="Freeform 874"/>
                  <p:cNvSpPr>
                    <a:spLocks/>
                  </p:cNvSpPr>
                  <p:nvPr/>
                </p:nvSpPr>
                <p:spPr bwMode="auto">
                  <a:xfrm>
                    <a:off x="4848" y="2160"/>
                    <a:ext cx="16" cy="216"/>
                  </a:xfrm>
                  <a:custGeom>
                    <a:avLst/>
                    <a:gdLst>
                      <a:gd name="T0" fmla="*/ 16 w 16"/>
                      <a:gd name="T1" fmla="*/ 0 h 216"/>
                      <a:gd name="T2" fmla="*/ 0 w 16"/>
                      <a:gd name="T3" fmla="*/ 8 h 216"/>
                      <a:gd name="T4" fmla="*/ 0 w 16"/>
                      <a:gd name="T5" fmla="*/ 216 h 216"/>
                      <a:gd name="T6" fmla="*/ 16 w 16"/>
                      <a:gd name="T7" fmla="*/ 216 h 216"/>
                      <a:gd name="T8" fmla="*/ 16 w 16"/>
                      <a:gd name="T9" fmla="*/ 0 h 21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216"/>
                      <a:gd name="T17" fmla="*/ 16 w 16"/>
                      <a:gd name="T18" fmla="*/ 216 h 21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216">
                        <a:moveTo>
                          <a:pt x="16" y="0"/>
                        </a:moveTo>
                        <a:lnTo>
                          <a:pt x="0" y="8"/>
                        </a:lnTo>
                        <a:lnTo>
                          <a:pt x="0" y="216"/>
                        </a:lnTo>
                        <a:lnTo>
                          <a:pt x="16" y="216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993" name="Freeform 875"/>
                  <p:cNvSpPr>
                    <a:spLocks/>
                  </p:cNvSpPr>
                  <p:nvPr/>
                </p:nvSpPr>
                <p:spPr bwMode="auto">
                  <a:xfrm>
                    <a:off x="4848" y="2160"/>
                    <a:ext cx="16" cy="216"/>
                  </a:xfrm>
                  <a:custGeom>
                    <a:avLst/>
                    <a:gdLst>
                      <a:gd name="T0" fmla="*/ 16 w 16"/>
                      <a:gd name="T1" fmla="*/ 0 h 216"/>
                      <a:gd name="T2" fmla="*/ 0 w 16"/>
                      <a:gd name="T3" fmla="*/ 8 h 216"/>
                      <a:gd name="T4" fmla="*/ 0 w 16"/>
                      <a:gd name="T5" fmla="*/ 216 h 216"/>
                      <a:gd name="T6" fmla="*/ 16 w 16"/>
                      <a:gd name="T7" fmla="*/ 216 h 216"/>
                      <a:gd name="T8" fmla="*/ 16 w 16"/>
                      <a:gd name="T9" fmla="*/ 0 h 21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216"/>
                      <a:gd name="T17" fmla="*/ 16 w 16"/>
                      <a:gd name="T18" fmla="*/ 216 h 21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216">
                        <a:moveTo>
                          <a:pt x="16" y="0"/>
                        </a:moveTo>
                        <a:lnTo>
                          <a:pt x="0" y="8"/>
                        </a:lnTo>
                        <a:lnTo>
                          <a:pt x="0" y="216"/>
                        </a:lnTo>
                        <a:lnTo>
                          <a:pt x="16" y="216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6651" name="Group 876"/>
                <p:cNvGrpSpPr>
                  <a:grpSpLocks/>
                </p:cNvGrpSpPr>
                <p:nvPr/>
              </p:nvGrpSpPr>
              <p:grpSpPr bwMode="auto">
                <a:xfrm>
                  <a:off x="4872" y="2160"/>
                  <a:ext cx="8" cy="216"/>
                  <a:chOff x="4872" y="2160"/>
                  <a:chExt cx="8" cy="216"/>
                </a:xfrm>
              </p:grpSpPr>
              <p:sp>
                <p:nvSpPr>
                  <p:cNvPr id="26990" name="Freeform 877"/>
                  <p:cNvSpPr>
                    <a:spLocks/>
                  </p:cNvSpPr>
                  <p:nvPr/>
                </p:nvSpPr>
                <p:spPr bwMode="auto">
                  <a:xfrm>
                    <a:off x="4872" y="2160"/>
                    <a:ext cx="8" cy="216"/>
                  </a:xfrm>
                  <a:custGeom>
                    <a:avLst/>
                    <a:gdLst>
                      <a:gd name="T0" fmla="*/ 8 w 8"/>
                      <a:gd name="T1" fmla="*/ 0 h 216"/>
                      <a:gd name="T2" fmla="*/ 0 w 8"/>
                      <a:gd name="T3" fmla="*/ 0 h 216"/>
                      <a:gd name="T4" fmla="*/ 0 w 8"/>
                      <a:gd name="T5" fmla="*/ 216 h 216"/>
                      <a:gd name="T6" fmla="*/ 8 w 8"/>
                      <a:gd name="T7" fmla="*/ 208 h 216"/>
                      <a:gd name="T8" fmla="*/ 8 w 8"/>
                      <a:gd name="T9" fmla="*/ 0 h 21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216"/>
                      <a:gd name="T17" fmla="*/ 8 w 8"/>
                      <a:gd name="T18" fmla="*/ 216 h 21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216">
                        <a:moveTo>
                          <a:pt x="8" y="0"/>
                        </a:moveTo>
                        <a:lnTo>
                          <a:pt x="0" y="0"/>
                        </a:lnTo>
                        <a:lnTo>
                          <a:pt x="0" y="216"/>
                        </a:lnTo>
                        <a:lnTo>
                          <a:pt x="8" y="208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991" name="Rectangle 878"/>
                  <p:cNvSpPr>
                    <a:spLocks noChangeArrowheads="1"/>
                  </p:cNvSpPr>
                  <p:nvPr/>
                </p:nvSpPr>
                <p:spPr bwMode="auto">
                  <a:xfrm>
                    <a:off x="4876" y="2164"/>
                    <a:ext cx="0" cy="208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6652" name="Group 879"/>
                <p:cNvGrpSpPr>
                  <a:grpSpLocks/>
                </p:cNvGrpSpPr>
                <p:nvPr/>
              </p:nvGrpSpPr>
              <p:grpSpPr bwMode="auto">
                <a:xfrm>
                  <a:off x="4648" y="2136"/>
                  <a:ext cx="24" cy="360"/>
                  <a:chOff x="4648" y="2136"/>
                  <a:chExt cx="24" cy="360"/>
                </a:xfrm>
              </p:grpSpPr>
              <p:sp>
                <p:nvSpPr>
                  <p:cNvPr id="26988" name="Freeform 880"/>
                  <p:cNvSpPr>
                    <a:spLocks/>
                  </p:cNvSpPr>
                  <p:nvPr/>
                </p:nvSpPr>
                <p:spPr bwMode="auto">
                  <a:xfrm>
                    <a:off x="4648" y="2136"/>
                    <a:ext cx="24" cy="352"/>
                  </a:xfrm>
                  <a:custGeom>
                    <a:avLst/>
                    <a:gdLst>
                      <a:gd name="T0" fmla="*/ 24 w 24"/>
                      <a:gd name="T1" fmla="*/ 0 h 352"/>
                      <a:gd name="T2" fmla="*/ 0 w 24"/>
                      <a:gd name="T3" fmla="*/ 0 h 352"/>
                      <a:gd name="T4" fmla="*/ 0 w 24"/>
                      <a:gd name="T5" fmla="*/ 352 h 352"/>
                      <a:gd name="T6" fmla="*/ 24 w 24"/>
                      <a:gd name="T7" fmla="*/ 344 h 352"/>
                      <a:gd name="T8" fmla="*/ 24 w 24"/>
                      <a:gd name="T9" fmla="*/ 0 h 3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"/>
                      <a:gd name="T16" fmla="*/ 0 h 352"/>
                      <a:gd name="T17" fmla="*/ 24 w 24"/>
                      <a:gd name="T18" fmla="*/ 352 h 3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" h="352">
                        <a:moveTo>
                          <a:pt x="24" y="0"/>
                        </a:moveTo>
                        <a:lnTo>
                          <a:pt x="0" y="0"/>
                        </a:lnTo>
                        <a:lnTo>
                          <a:pt x="0" y="352"/>
                        </a:lnTo>
                        <a:lnTo>
                          <a:pt x="24" y="344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989" name="Freeform 881"/>
                  <p:cNvSpPr>
                    <a:spLocks/>
                  </p:cNvSpPr>
                  <p:nvPr/>
                </p:nvSpPr>
                <p:spPr bwMode="auto">
                  <a:xfrm>
                    <a:off x="4648" y="2136"/>
                    <a:ext cx="24" cy="360"/>
                  </a:xfrm>
                  <a:custGeom>
                    <a:avLst/>
                    <a:gdLst>
                      <a:gd name="T0" fmla="*/ 24 w 24"/>
                      <a:gd name="T1" fmla="*/ 0 h 360"/>
                      <a:gd name="T2" fmla="*/ 0 w 24"/>
                      <a:gd name="T3" fmla="*/ 0 h 360"/>
                      <a:gd name="T4" fmla="*/ 0 w 24"/>
                      <a:gd name="T5" fmla="*/ 360 h 360"/>
                      <a:gd name="T6" fmla="*/ 24 w 24"/>
                      <a:gd name="T7" fmla="*/ 352 h 360"/>
                      <a:gd name="T8" fmla="*/ 24 w 24"/>
                      <a:gd name="T9" fmla="*/ 0 h 3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"/>
                      <a:gd name="T16" fmla="*/ 0 h 360"/>
                      <a:gd name="T17" fmla="*/ 24 w 24"/>
                      <a:gd name="T18" fmla="*/ 360 h 3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" h="360">
                        <a:moveTo>
                          <a:pt x="24" y="0"/>
                        </a:moveTo>
                        <a:lnTo>
                          <a:pt x="0" y="0"/>
                        </a:lnTo>
                        <a:lnTo>
                          <a:pt x="0" y="360"/>
                        </a:lnTo>
                        <a:lnTo>
                          <a:pt x="24" y="352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6653" name="Group 882"/>
                <p:cNvGrpSpPr>
                  <a:grpSpLocks/>
                </p:cNvGrpSpPr>
                <p:nvPr/>
              </p:nvGrpSpPr>
              <p:grpSpPr bwMode="auto">
                <a:xfrm>
                  <a:off x="4672" y="2392"/>
                  <a:ext cx="256" cy="88"/>
                  <a:chOff x="4672" y="2392"/>
                  <a:chExt cx="256" cy="88"/>
                </a:xfrm>
              </p:grpSpPr>
              <p:sp>
                <p:nvSpPr>
                  <p:cNvPr id="26986" name="Freeform 883"/>
                  <p:cNvSpPr>
                    <a:spLocks/>
                  </p:cNvSpPr>
                  <p:nvPr/>
                </p:nvSpPr>
                <p:spPr bwMode="auto">
                  <a:xfrm>
                    <a:off x="4672" y="2392"/>
                    <a:ext cx="248" cy="88"/>
                  </a:xfrm>
                  <a:custGeom>
                    <a:avLst/>
                    <a:gdLst>
                      <a:gd name="T0" fmla="*/ 0 w 248"/>
                      <a:gd name="T1" fmla="*/ 88 h 88"/>
                      <a:gd name="T2" fmla="*/ 248 w 248"/>
                      <a:gd name="T3" fmla="*/ 48 h 88"/>
                      <a:gd name="T4" fmla="*/ 248 w 248"/>
                      <a:gd name="T5" fmla="*/ 0 h 88"/>
                      <a:gd name="T6" fmla="*/ 0 w 248"/>
                      <a:gd name="T7" fmla="*/ 40 h 88"/>
                      <a:gd name="T8" fmla="*/ 0 w 248"/>
                      <a:gd name="T9" fmla="*/ 88 h 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8"/>
                      <a:gd name="T16" fmla="*/ 0 h 88"/>
                      <a:gd name="T17" fmla="*/ 248 w 248"/>
                      <a:gd name="T18" fmla="*/ 88 h 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8" h="88">
                        <a:moveTo>
                          <a:pt x="0" y="88"/>
                        </a:moveTo>
                        <a:lnTo>
                          <a:pt x="248" y="48"/>
                        </a:lnTo>
                        <a:lnTo>
                          <a:pt x="248" y="0"/>
                        </a:lnTo>
                        <a:lnTo>
                          <a:pt x="0" y="40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987" name="Freeform 884"/>
                  <p:cNvSpPr>
                    <a:spLocks/>
                  </p:cNvSpPr>
                  <p:nvPr/>
                </p:nvSpPr>
                <p:spPr bwMode="auto">
                  <a:xfrm>
                    <a:off x="4672" y="2392"/>
                    <a:ext cx="256" cy="88"/>
                  </a:xfrm>
                  <a:custGeom>
                    <a:avLst/>
                    <a:gdLst>
                      <a:gd name="T0" fmla="*/ 0 w 256"/>
                      <a:gd name="T1" fmla="*/ 88 h 88"/>
                      <a:gd name="T2" fmla="*/ 256 w 256"/>
                      <a:gd name="T3" fmla="*/ 56 h 88"/>
                      <a:gd name="T4" fmla="*/ 256 w 256"/>
                      <a:gd name="T5" fmla="*/ 0 h 88"/>
                      <a:gd name="T6" fmla="*/ 0 w 256"/>
                      <a:gd name="T7" fmla="*/ 40 h 88"/>
                      <a:gd name="T8" fmla="*/ 0 w 256"/>
                      <a:gd name="T9" fmla="*/ 88 h 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6"/>
                      <a:gd name="T16" fmla="*/ 0 h 88"/>
                      <a:gd name="T17" fmla="*/ 256 w 256"/>
                      <a:gd name="T18" fmla="*/ 88 h 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6" h="88">
                        <a:moveTo>
                          <a:pt x="0" y="88"/>
                        </a:moveTo>
                        <a:lnTo>
                          <a:pt x="256" y="56"/>
                        </a:lnTo>
                        <a:lnTo>
                          <a:pt x="256" y="0"/>
                        </a:lnTo>
                        <a:lnTo>
                          <a:pt x="0" y="40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sp>
              <p:nvSpPr>
                <p:cNvPr id="26654" name="Line 885"/>
                <p:cNvSpPr>
                  <a:spLocks noChangeShapeType="1"/>
                </p:cNvSpPr>
                <p:nvPr/>
              </p:nvSpPr>
              <p:spPr bwMode="auto">
                <a:xfrm>
                  <a:off x="4688" y="2152"/>
                  <a:ext cx="1" cy="28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655" name="Line 886"/>
                <p:cNvSpPr>
                  <a:spLocks noChangeShapeType="1"/>
                </p:cNvSpPr>
                <p:nvPr/>
              </p:nvSpPr>
              <p:spPr bwMode="auto">
                <a:xfrm>
                  <a:off x="4704" y="2152"/>
                  <a:ext cx="1" cy="28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656" name="Line 887"/>
                <p:cNvSpPr>
                  <a:spLocks noChangeShapeType="1"/>
                </p:cNvSpPr>
                <p:nvPr/>
              </p:nvSpPr>
              <p:spPr bwMode="auto">
                <a:xfrm>
                  <a:off x="4728" y="2152"/>
                  <a:ext cx="1" cy="27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657" name="Line 888"/>
                <p:cNvSpPr>
                  <a:spLocks noChangeShapeType="1"/>
                </p:cNvSpPr>
                <p:nvPr/>
              </p:nvSpPr>
              <p:spPr bwMode="auto">
                <a:xfrm>
                  <a:off x="4752" y="2152"/>
                  <a:ext cx="1" cy="27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658" name="Line 889"/>
                <p:cNvSpPr>
                  <a:spLocks noChangeShapeType="1"/>
                </p:cNvSpPr>
                <p:nvPr/>
              </p:nvSpPr>
              <p:spPr bwMode="auto">
                <a:xfrm>
                  <a:off x="4760" y="2152"/>
                  <a:ext cx="1" cy="264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grpSp>
              <p:nvGrpSpPr>
                <p:cNvPr id="26659" name="Group 890"/>
                <p:cNvGrpSpPr>
                  <a:grpSpLocks/>
                </p:cNvGrpSpPr>
                <p:nvPr/>
              </p:nvGrpSpPr>
              <p:grpSpPr bwMode="auto">
                <a:xfrm>
                  <a:off x="4784" y="2152"/>
                  <a:ext cx="1" cy="264"/>
                  <a:chOff x="4784" y="2152"/>
                  <a:chExt cx="1" cy="264"/>
                </a:xfrm>
              </p:grpSpPr>
              <p:sp>
                <p:nvSpPr>
                  <p:cNvPr id="26984" name="Line 891"/>
                  <p:cNvSpPr>
                    <a:spLocks noChangeShapeType="1"/>
                  </p:cNvSpPr>
                  <p:nvPr/>
                </p:nvSpPr>
                <p:spPr bwMode="auto">
                  <a:xfrm>
                    <a:off x="4784" y="2152"/>
                    <a:ext cx="1" cy="264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985" name="Line 892"/>
                  <p:cNvSpPr>
                    <a:spLocks noChangeShapeType="1"/>
                  </p:cNvSpPr>
                  <p:nvPr/>
                </p:nvSpPr>
                <p:spPr bwMode="auto">
                  <a:xfrm>
                    <a:off x="4784" y="2152"/>
                    <a:ext cx="1" cy="264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sp>
              <p:nvSpPr>
                <p:cNvPr id="26660" name="Line 893"/>
                <p:cNvSpPr>
                  <a:spLocks noChangeShapeType="1"/>
                </p:cNvSpPr>
                <p:nvPr/>
              </p:nvSpPr>
              <p:spPr bwMode="auto">
                <a:xfrm>
                  <a:off x="4800" y="2152"/>
                  <a:ext cx="1" cy="264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661" name="Line 894"/>
                <p:cNvSpPr>
                  <a:spLocks noChangeShapeType="1"/>
                </p:cNvSpPr>
                <p:nvPr/>
              </p:nvSpPr>
              <p:spPr bwMode="auto">
                <a:xfrm>
                  <a:off x="4824" y="2152"/>
                  <a:ext cx="1" cy="256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662" name="Line 895"/>
                <p:cNvSpPr>
                  <a:spLocks noChangeShapeType="1"/>
                </p:cNvSpPr>
                <p:nvPr/>
              </p:nvSpPr>
              <p:spPr bwMode="auto">
                <a:xfrm>
                  <a:off x="4832" y="2152"/>
                  <a:ext cx="1" cy="256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grpSp>
              <p:nvGrpSpPr>
                <p:cNvPr id="26663" name="Group 896"/>
                <p:cNvGrpSpPr>
                  <a:grpSpLocks/>
                </p:cNvGrpSpPr>
                <p:nvPr/>
              </p:nvGrpSpPr>
              <p:grpSpPr bwMode="auto">
                <a:xfrm>
                  <a:off x="4832" y="2168"/>
                  <a:ext cx="16" cy="232"/>
                  <a:chOff x="4832" y="2168"/>
                  <a:chExt cx="16" cy="232"/>
                </a:xfrm>
              </p:grpSpPr>
              <p:sp>
                <p:nvSpPr>
                  <p:cNvPr id="26982" name="Freeform 897"/>
                  <p:cNvSpPr>
                    <a:spLocks/>
                  </p:cNvSpPr>
                  <p:nvPr/>
                </p:nvSpPr>
                <p:spPr bwMode="auto">
                  <a:xfrm>
                    <a:off x="4832" y="2168"/>
                    <a:ext cx="16" cy="232"/>
                  </a:xfrm>
                  <a:custGeom>
                    <a:avLst/>
                    <a:gdLst>
                      <a:gd name="T0" fmla="*/ 8 w 16"/>
                      <a:gd name="T1" fmla="*/ 0 h 232"/>
                      <a:gd name="T2" fmla="*/ 16 w 16"/>
                      <a:gd name="T3" fmla="*/ 0 h 232"/>
                      <a:gd name="T4" fmla="*/ 16 w 16"/>
                      <a:gd name="T5" fmla="*/ 232 h 232"/>
                      <a:gd name="T6" fmla="*/ 0 w 16"/>
                      <a:gd name="T7" fmla="*/ 232 h 232"/>
                      <a:gd name="T8" fmla="*/ 8 w 16"/>
                      <a:gd name="T9" fmla="*/ 0 h 2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232"/>
                      <a:gd name="T17" fmla="*/ 16 w 16"/>
                      <a:gd name="T18" fmla="*/ 232 h 2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232">
                        <a:moveTo>
                          <a:pt x="8" y="0"/>
                        </a:moveTo>
                        <a:lnTo>
                          <a:pt x="16" y="0"/>
                        </a:lnTo>
                        <a:lnTo>
                          <a:pt x="16" y="232"/>
                        </a:lnTo>
                        <a:lnTo>
                          <a:pt x="0" y="232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983" name="Freeform 898"/>
                  <p:cNvSpPr>
                    <a:spLocks/>
                  </p:cNvSpPr>
                  <p:nvPr/>
                </p:nvSpPr>
                <p:spPr bwMode="auto">
                  <a:xfrm>
                    <a:off x="4832" y="2168"/>
                    <a:ext cx="16" cy="232"/>
                  </a:xfrm>
                  <a:custGeom>
                    <a:avLst/>
                    <a:gdLst>
                      <a:gd name="T0" fmla="*/ 8 w 16"/>
                      <a:gd name="T1" fmla="*/ 0 h 232"/>
                      <a:gd name="T2" fmla="*/ 16 w 16"/>
                      <a:gd name="T3" fmla="*/ 0 h 232"/>
                      <a:gd name="T4" fmla="*/ 16 w 16"/>
                      <a:gd name="T5" fmla="*/ 232 h 232"/>
                      <a:gd name="T6" fmla="*/ 0 w 16"/>
                      <a:gd name="T7" fmla="*/ 232 h 232"/>
                      <a:gd name="T8" fmla="*/ 8 w 16"/>
                      <a:gd name="T9" fmla="*/ 0 h 2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232"/>
                      <a:gd name="T17" fmla="*/ 16 w 16"/>
                      <a:gd name="T18" fmla="*/ 232 h 2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232">
                        <a:moveTo>
                          <a:pt x="8" y="0"/>
                        </a:moveTo>
                        <a:lnTo>
                          <a:pt x="16" y="0"/>
                        </a:lnTo>
                        <a:lnTo>
                          <a:pt x="16" y="232"/>
                        </a:lnTo>
                        <a:lnTo>
                          <a:pt x="0" y="232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sp>
              <p:nvSpPr>
                <p:cNvPr id="26664" name="Line 899"/>
                <p:cNvSpPr>
                  <a:spLocks noChangeShapeType="1"/>
                </p:cNvSpPr>
                <p:nvPr/>
              </p:nvSpPr>
              <p:spPr bwMode="auto">
                <a:xfrm>
                  <a:off x="4864" y="2152"/>
                  <a:ext cx="1" cy="248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665" name="Line 900"/>
                <p:cNvSpPr>
                  <a:spLocks noChangeShapeType="1"/>
                </p:cNvSpPr>
                <p:nvPr/>
              </p:nvSpPr>
              <p:spPr bwMode="auto">
                <a:xfrm>
                  <a:off x="4888" y="2152"/>
                  <a:ext cx="1" cy="248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grpSp>
              <p:nvGrpSpPr>
                <p:cNvPr id="26666" name="Group 901"/>
                <p:cNvGrpSpPr>
                  <a:grpSpLocks/>
                </p:cNvGrpSpPr>
                <p:nvPr/>
              </p:nvGrpSpPr>
              <p:grpSpPr bwMode="auto">
                <a:xfrm>
                  <a:off x="4900" y="2356"/>
                  <a:ext cx="16" cy="8"/>
                  <a:chOff x="4900" y="2356"/>
                  <a:chExt cx="16" cy="8"/>
                </a:xfrm>
              </p:grpSpPr>
              <p:sp>
                <p:nvSpPr>
                  <p:cNvPr id="26980" name="Rectangle 902"/>
                  <p:cNvSpPr>
                    <a:spLocks noChangeArrowheads="1"/>
                  </p:cNvSpPr>
                  <p:nvPr/>
                </p:nvSpPr>
                <p:spPr bwMode="auto">
                  <a:xfrm>
                    <a:off x="4900" y="2356"/>
                    <a:ext cx="8" cy="8"/>
                  </a:xfrm>
                  <a:prstGeom prst="rect">
                    <a:avLst/>
                  </a:prstGeom>
                  <a:solidFill>
                    <a:srgbClr val="404040"/>
                  </a:solidFill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981" name="Rectangle 903"/>
                  <p:cNvSpPr>
                    <a:spLocks noChangeArrowheads="1"/>
                  </p:cNvSpPr>
                  <p:nvPr/>
                </p:nvSpPr>
                <p:spPr bwMode="auto">
                  <a:xfrm>
                    <a:off x="4900" y="2356"/>
                    <a:ext cx="16" cy="8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sp>
              <p:nvSpPr>
                <p:cNvPr id="26667" name="Oval 904"/>
                <p:cNvSpPr>
                  <a:spLocks noChangeArrowheads="1"/>
                </p:cNvSpPr>
                <p:nvPr/>
              </p:nvSpPr>
              <p:spPr bwMode="auto">
                <a:xfrm>
                  <a:off x="4908" y="2276"/>
                  <a:ext cx="0" cy="8"/>
                </a:xfrm>
                <a:prstGeom prst="ellipse">
                  <a:avLst/>
                </a:prstGeom>
                <a:solidFill>
                  <a:srgbClr val="404040"/>
                </a:solidFill>
                <a:ln w="127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>
                    <a:latin typeface="Constantia" pitchFamily="18" charset="0"/>
                  </a:endParaRPr>
                </a:p>
              </p:txBody>
            </p:sp>
            <p:grpSp>
              <p:nvGrpSpPr>
                <p:cNvPr id="26668" name="Group 905"/>
                <p:cNvGrpSpPr>
                  <a:grpSpLocks/>
                </p:cNvGrpSpPr>
                <p:nvPr/>
              </p:nvGrpSpPr>
              <p:grpSpPr bwMode="auto">
                <a:xfrm>
                  <a:off x="4924" y="2132"/>
                  <a:ext cx="8" cy="312"/>
                  <a:chOff x="4924" y="2132"/>
                  <a:chExt cx="8" cy="312"/>
                </a:xfrm>
              </p:grpSpPr>
              <p:sp>
                <p:nvSpPr>
                  <p:cNvPr id="26978" name="Rectangle 906"/>
                  <p:cNvSpPr>
                    <a:spLocks noChangeArrowheads="1"/>
                  </p:cNvSpPr>
                  <p:nvPr/>
                </p:nvSpPr>
                <p:spPr bwMode="auto">
                  <a:xfrm>
                    <a:off x="4924" y="2132"/>
                    <a:ext cx="8" cy="304"/>
                  </a:xfrm>
                  <a:prstGeom prst="rect">
                    <a:avLst/>
                  </a:prstGeom>
                  <a:solidFill>
                    <a:srgbClr val="BFBFBF"/>
                  </a:solidFill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979" name="Rectangle 907"/>
                  <p:cNvSpPr>
                    <a:spLocks noChangeArrowheads="1"/>
                  </p:cNvSpPr>
                  <p:nvPr/>
                </p:nvSpPr>
                <p:spPr bwMode="auto">
                  <a:xfrm>
                    <a:off x="4924" y="2132"/>
                    <a:ext cx="8" cy="312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6669" name="Group 908"/>
                <p:cNvGrpSpPr>
                  <a:grpSpLocks/>
                </p:cNvGrpSpPr>
                <p:nvPr/>
              </p:nvGrpSpPr>
              <p:grpSpPr bwMode="auto">
                <a:xfrm>
                  <a:off x="4896" y="2376"/>
                  <a:ext cx="32" cy="8"/>
                  <a:chOff x="4896" y="2376"/>
                  <a:chExt cx="32" cy="8"/>
                </a:xfrm>
              </p:grpSpPr>
              <p:sp>
                <p:nvSpPr>
                  <p:cNvPr id="26976" name="Freeform 909"/>
                  <p:cNvSpPr>
                    <a:spLocks/>
                  </p:cNvSpPr>
                  <p:nvPr/>
                </p:nvSpPr>
                <p:spPr bwMode="auto">
                  <a:xfrm>
                    <a:off x="4896" y="2376"/>
                    <a:ext cx="24" cy="8"/>
                  </a:xfrm>
                  <a:custGeom>
                    <a:avLst/>
                    <a:gdLst>
                      <a:gd name="T0" fmla="*/ 0 w 24"/>
                      <a:gd name="T1" fmla="*/ 0 h 8"/>
                      <a:gd name="T2" fmla="*/ 8 w 24"/>
                      <a:gd name="T3" fmla="*/ 8 h 8"/>
                      <a:gd name="T4" fmla="*/ 24 w 24"/>
                      <a:gd name="T5" fmla="*/ 0 h 8"/>
                      <a:gd name="T6" fmla="*/ 16 w 24"/>
                      <a:gd name="T7" fmla="*/ 0 h 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"/>
                      <a:gd name="T13" fmla="*/ 0 h 8"/>
                      <a:gd name="T14" fmla="*/ 24 w 24"/>
                      <a:gd name="T15" fmla="*/ 8 h 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" h="8">
                        <a:moveTo>
                          <a:pt x="0" y="0"/>
                        </a:moveTo>
                        <a:lnTo>
                          <a:pt x="8" y="8"/>
                        </a:lnTo>
                        <a:lnTo>
                          <a:pt x="24" y="0"/>
                        </a:lnTo>
                        <a:lnTo>
                          <a:pt x="16" y="0"/>
                        </a:lnTo>
                      </a:path>
                    </a:pathLst>
                  </a:cu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977" name="Freeform 910"/>
                  <p:cNvSpPr>
                    <a:spLocks/>
                  </p:cNvSpPr>
                  <p:nvPr/>
                </p:nvSpPr>
                <p:spPr bwMode="auto">
                  <a:xfrm>
                    <a:off x="4896" y="2376"/>
                    <a:ext cx="32" cy="8"/>
                  </a:xfrm>
                  <a:custGeom>
                    <a:avLst/>
                    <a:gdLst>
                      <a:gd name="T0" fmla="*/ 0 w 32"/>
                      <a:gd name="T1" fmla="*/ 0 h 8"/>
                      <a:gd name="T2" fmla="*/ 8 w 32"/>
                      <a:gd name="T3" fmla="*/ 8 h 8"/>
                      <a:gd name="T4" fmla="*/ 32 w 32"/>
                      <a:gd name="T5" fmla="*/ 0 h 8"/>
                      <a:gd name="T6" fmla="*/ 24 w 32"/>
                      <a:gd name="T7" fmla="*/ 0 h 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2"/>
                      <a:gd name="T13" fmla="*/ 0 h 8"/>
                      <a:gd name="T14" fmla="*/ 32 w 32"/>
                      <a:gd name="T15" fmla="*/ 8 h 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2" h="8">
                        <a:moveTo>
                          <a:pt x="0" y="0"/>
                        </a:moveTo>
                        <a:lnTo>
                          <a:pt x="8" y="8"/>
                        </a:lnTo>
                        <a:lnTo>
                          <a:pt x="32" y="0"/>
                        </a:lnTo>
                        <a:lnTo>
                          <a:pt x="24" y="0"/>
                        </a:lnTo>
                      </a:path>
                    </a:pathLst>
                  </a:cu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6670" name="Group 911"/>
                <p:cNvGrpSpPr>
                  <a:grpSpLocks/>
                </p:cNvGrpSpPr>
                <p:nvPr/>
              </p:nvGrpSpPr>
              <p:grpSpPr bwMode="auto">
                <a:xfrm>
                  <a:off x="4900" y="2260"/>
                  <a:ext cx="16" cy="0"/>
                  <a:chOff x="4900" y="2260"/>
                  <a:chExt cx="16" cy="0"/>
                </a:xfrm>
              </p:grpSpPr>
              <p:sp>
                <p:nvSpPr>
                  <p:cNvPr id="26974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900" y="2260"/>
                    <a:ext cx="8" cy="0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975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900" y="2260"/>
                    <a:ext cx="16" cy="0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6671" name="Group 914"/>
                <p:cNvGrpSpPr>
                  <a:grpSpLocks/>
                </p:cNvGrpSpPr>
                <p:nvPr/>
              </p:nvGrpSpPr>
              <p:grpSpPr bwMode="auto">
                <a:xfrm>
                  <a:off x="4688" y="2264"/>
                  <a:ext cx="8" cy="128"/>
                  <a:chOff x="4688" y="2264"/>
                  <a:chExt cx="8" cy="128"/>
                </a:xfrm>
              </p:grpSpPr>
              <p:sp>
                <p:nvSpPr>
                  <p:cNvPr id="26972" name="Freeform 915"/>
                  <p:cNvSpPr>
                    <a:spLocks/>
                  </p:cNvSpPr>
                  <p:nvPr/>
                </p:nvSpPr>
                <p:spPr bwMode="auto">
                  <a:xfrm>
                    <a:off x="4688" y="2264"/>
                    <a:ext cx="8" cy="120"/>
                  </a:xfrm>
                  <a:custGeom>
                    <a:avLst/>
                    <a:gdLst>
                      <a:gd name="T0" fmla="*/ 8 w 8"/>
                      <a:gd name="T1" fmla="*/ 0 h 120"/>
                      <a:gd name="T2" fmla="*/ 0 w 8"/>
                      <a:gd name="T3" fmla="*/ 0 h 120"/>
                      <a:gd name="T4" fmla="*/ 8 w 8"/>
                      <a:gd name="T5" fmla="*/ 120 h 120"/>
                      <a:gd name="T6" fmla="*/ 8 w 8"/>
                      <a:gd name="T7" fmla="*/ 0 h 1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"/>
                      <a:gd name="T13" fmla="*/ 0 h 120"/>
                      <a:gd name="T14" fmla="*/ 8 w 8"/>
                      <a:gd name="T15" fmla="*/ 120 h 1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" h="120">
                        <a:moveTo>
                          <a:pt x="8" y="0"/>
                        </a:moveTo>
                        <a:lnTo>
                          <a:pt x="0" y="0"/>
                        </a:lnTo>
                        <a:lnTo>
                          <a:pt x="8" y="120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973" name="Freeform 916"/>
                  <p:cNvSpPr>
                    <a:spLocks/>
                  </p:cNvSpPr>
                  <p:nvPr/>
                </p:nvSpPr>
                <p:spPr bwMode="auto">
                  <a:xfrm>
                    <a:off x="4688" y="2264"/>
                    <a:ext cx="8" cy="128"/>
                  </a:xfrm>
                  <a:custGeom>
                    <a:avLst/>
                    <a:gdLst>
                      <a:gd name="T0" fmla="*/ 8 w 8"/>
                      <a:gd name="T1" fmla="*/ 0 h 128"/>
                      <a:gd name="T2" fmla="*/ 0 w 8"/>
                      <a:gd name="T3" fmla="*/ 0 h 128"/>
                      <a:gd name="T4" fmla="*/ 8 w 8"/>
                      <a:gd name="T5" fmla="*/ 128 h 128"/>
                      <a:gd name="T6" fmla="*/ 8 w 8"/>
                      <a:gd name="T7" fmla="*/ 0 h 12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"/>
                      <a:gd name="T13" fmla="*/ 0 h 128"/>
                      <a:gd name="T14" fmla="*/ 8 w 8"/>
                      <a:gd name="T15" fmla="*/ 128 h 12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" h="128">
                        <a:moveTo>
                          <a:pt x="8" y="0"/>
                        </a:moveTo>
                        <a:lnTo>
                          <a:pt x="0" y="0"/>
                        </a:lnTo>
                        <a:lnTo>
                          <a:pt x="8" y="128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6672" name="Group 917"/>
                <p:cNvGrpSpPr>
                  <a:grpSpLocks/>
                </p:cNvGrpSpPr>
                <p:nvPr/>
              </p:nvGrpSpPr>
              <p:grpSpPr bwMode="auto">
                <a:xfrm>
                  <a:off x="4716" y="2268"/>
                  <a:ext cx="0" cy="120"/>
                  <a:chOff x="4716" y="2268"/>
                  <a:chExt cx="0" cy="120"/>
                </a:xfrm>
              </p:grpSpPr>
              <p:sp>
                <p:nvSpPr>
                  <p:cNvPr id="26970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4716" y="2268"/>
                    <a:ext cx="0" cy="112"/>
                  </a:xfrm>
                  <a:prstGeom prst="rect">
                    <a:avLst/>
                  </a:prstGeom>
                  <a:solidFill>
                    <a:srgbClr val="404040"/>
                  </a:solidFill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971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4716" y="2268"/>
                    <a:ext cx="0" cy="120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6673" name="Group 920"/>
                <p:cNvGrpSpPr>
                  <a:grpSpLocks/>
                </p:cNvGrpSpPr>
                <p:nvPr/>
              </p:nvGrpSpPr>
              <p:grpSpPr bwMode="auto">
                <a:xfrm>
                  <a:off x="4736" y="2264"/>
                  <a:ext cx="8" cy="128"/>
                  <a:chOff x="4736" y="2264"/>
                  <a:chExt cx="8" cy="128"/>
                </a:xfrm>
              </p:grpSpPr>
              <p:sp>
                <p:nvSpPr>
                  <p:cNvPr id="26968" name="Freeform 921"/>
                  <p:cNvSpPr>
                    <a:spLocks/>
                  </p:cNvSpPr>
                  <p:nvPr/>
                </p:nvSpPr>
                <p:spPr bwMode="auto">
                  <a:xfrm>
                    <a:off x="4736" y="2264"/>
                    <a:ext cx="8" cy="120"/>
                  </a:xfrm>
                  <a:custGeom>
                    <a:avLst/>
                    <a:gdLst>
                      <a:gd name="T0" fmla="*/ 8 w 8"/>
                      <a:gd name="T1" fmla="*/ 0 h 120"/>
                      <a:gd name="T2" fmla="*/ 0 w 8"/>
                      <a:gd name="T3" fmla="*/ 0 h 120"/>
                      <a:gd name="T4" fmla="*/ 0 w 8"/>
                      <a:gd name="T5" fmla="*/ 120 h 120"/>
                      <a:gd name="T6" fmla="*/ 8 w 8"/>
                      <a:gd name="T7" fmla="*/ 112 h 120"/>
                      <a:gd name="T8" fmla="*/ 8 w 8"/>
                      <a:gd name="T9" fmla="*/ 0 h 1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20"/>
                      <a:gd name="T17" fmla="*/ 8 w 8"/>
                      <a:gd name="T18" fmla="*/ 120 h 1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20">
                        <a:moveTo>
                          <a:pt x="8" y="0"/>
                        </a:moveTo>
                        <a:lnTo>
                          <a:pt x="0" y="0"/>
                        </a:lnTo>
                        <a:lnTo>
                          <a:pt x="0" y="120"/>
                        </a:lnTo>
                        <a:lnTo>
                          <a:pt x="8" y="112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969" name="Freeform 922"/>
                  <p:cNvSpPr>
                    <a:spLocks/>
                  </p:cNvSpPr>
                  <p:nvPr/>
                </p:nvSpPr>
                <p:spPr bwMode="auto">
                  <a:xfrm>
                    <a:off x="4736" y="2264"/>
                    <a:ext cx="8" cy="128"/>
                  </a:xfrm>
                  <a:custGeom>
                    <a:avLst/>
                    <a:gdLst>
                      <a:gd name="T0" fmla="*/ 8 w 8"/>
                      <a:gd name="T1" fmla="*/ 0 h 128"/>
                      <a:gd name="T2" fmla="*/ 0 w 8"/>
                      <a:gd name="T3" fmla="*/ 0 h 128"/>
                      <a:gd name="T4" fmla="*/ 0 w 8"/>
                      <a:gd name="T5" fmla="*/ 128 h 128"/>
                      <a:gd name="T6" fmla="*/ 8 w 8"/>
                      <a:gd name="T7" fmla="*/ 120 h 128"/>
                      <a:gd name="T8" fmla="*/ 8 w 8"/>
                      <a:gd name="T9" fmla="*/ 0 h 1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28"/>
                      <a:gd name="T17" fmla="*/ 8 w 8"/>
                      <a:gd name="T18" fmla="*/ 128 h 1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28">
                        <a:moveTo>
                          <a:pt x="8" y="0"/>
                        </a:moveTo>
                        <a:lnTo>
                          <a:pt x="0" y="0"/>
                        </a:lnTo>
                        <a:lnTo>
                          <a:pt x="0" y="128"/>
                        </a:lnTo>
                        <a:lnTo>
                          <a:pt x="8" y="120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6674" name="Group 923"/>
                <p:cNvGrpSpPr>
                  <a:grpSpLocks/>
                </p:cNvGrpSpPr>
                <p:nvPr/>
              </p:nvGrpSpPr>
              <p:grpSpPr bwMode="auto">
                <a:xfrm>
                  <a:off x="4760" y="2264"/>
                  <a:ext cx="4" cy="116"/>
                  <a:chOff x="4760" y="2264"/>
                  <a:chExt cx="4" cy="116"/>
                </a:xfrm>
              </p:grpSpPr>
              <p:sp>
                <p:nvSpPr>
                  <p:cNvPr id="26966" name="Rectangle 924"/>
                  <p:cNvSpPr>
                    <a:spLocks noChangeArrowheads="1"/>
                  </p:cNvSpPr>
                  <p:nvPr/>
                </p:nvSpPr>
                <p:spPr bwMode="auto">
                  <a:xfrm>
                    <a:off x="4760" y="2264"/>
                    <a:ext cx="0" cy="112"/>
                  </a:xfrm>
                  <a:prstGeom prst="rect">
                    <a:avLst/>
                  </a:prstGeom>
                  <a:solidFill>
                    <a:srgbClr val="404040"/>
                  </a:solidFill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967" name="Rectangle 925"/>
                  <p:cNvSpPr>
                    <a:spLocks noChangeArrowheads="1"/>
                  </p:cNvSpPr>
                  <p:nvPr/>
                </p:nvSpPr>
                <p:spPr bwMode="auto">
                  <a:xfrm>
                    <a:off x="4764" y="2268"/>
                    <a:ext cx="0" cy="112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6675" name="Group 926"/>
                <p:cNvGrpSpPr>
                  <a:grpSpLocks/>
                </p:cNvGrpSpPr>
                <p:nvPr/>
              </p:nvGrpSpPr>
              <p:grpSpPr bwMode="auto">
                <a:xfrm>
                  <a:off x="4772" y="2260"/>
                  <a:ext cx="0" cy="120"/>
                  <a:chOff x="4772" y="2260"/>
                  <a:chExt cx="0" cy="120"/>
                </a:xfrm>
              </p:grpSpPr>
              <p:sp>
                <p:nvSpPr>
                  <p:cNvPr id="26964" name="Rectangle 927"/>
                  <p:cNvSpPr>
                    <a:spLocks noChangeArrowheads="1"/>
                  </p:cNvSpPr>
                  <p:nvPr/>
                </p:nvSpPr>
                <p:spPr bwMode="auto">
                  <a:xfrm>
                    <a:off x="4772" y="2260"/>
                    <a:ext cx="0" cy="112"/>
                  </a:xfrm>
                  <a:prstGeom prst="rect">
                    <a:avLst/>
                  </a:prstGeom>
                  <a:solidFill>
                    <a:srgbClr val="404040"/>
                  </a:solidFill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965" name="Rectangle 928"/>
                  <p:cNvSpPr>
                    <a:spLocks noChangeArrowheads="1"/>
                  </p:cNvSpPr>
                  <p:nvPr/>
                </p:nvSpPr>
                <p:spPr bwMode="auto">
                  <a:xfrm>
                    <a:off x="4772" y="2260"/>
                    <a:ext cx="0" cy="120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6676" name="Group 929"/>
                <p:cNvGrpSpPr>
                  <a:grpSpLocks/>
                </p:cNvGrpSpPr>
                <p:nvPr/>
              </p:nvGrpSpPr>
              <p:grpSpPr bwMode="auto">
                <a:xfrm>
                  <a:off x="4796" y="2260"/>
                  <a:ext cx="0" cy="120"/>
                  <a:chOff x="4796" y="2260"/>
                  <a:chExt cx="0" cy="120"/>
                </a:xfrm>
              </p:grpSpPr>
              <p:sp>
                <p:nvSpPr>
                  <p:cNvPr id="26962" name="Rectangle 930"/>
                  <p:cNvSpPr>
                    <a:spLocks noChangeArrowheads="1"/>
                  </p:cNvSpPr>
                  <p:nvPr/>
                </p:nvSpPr>
                <p:spPr bwMode="auto">
                  <a:xfrm>
                    <a:off x="4796" y="2260"/>
                    <a:ext cx="0" cy="112"/>
                  </a:xfrm>
                  <a:prstGeom prst="rect">
                    <a:avLst/>
                  </a:prstGeom>
                  <a:solidFill>
                    <a:srgbClr val="404040"/>
                  </a:solidFill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963" name="Rectangle 931"/>
                  <p:cNvSpPr>
                    <a:spLocks noChangeArrowheads="1"/>
                  </p:cNvSpPr>
                  <p:nvPr/>
                </p:nvSpPr>
                <p:spPr bwMode="auto">
                  <a:xfrm>
                    <a:off x="4796" y="2260"/>
                    <a:ext cx="0" cy="120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6677" name="Group 932"/>
                <p:cNvGrpSpPr>
                  <a:grpSpLocks/>
                </p:cNvGrpSpPr>
                <p:nvPr/>
              </p:nvGrpSpPr>
              <p:grpSpPr bwMode="auto">
                <a:xfrm>
                  <a:off x="4812" y="2260"/>
                  <a:ext cx="0" cy="112"/>
                  <a:chOff x="4812" y="2260"/>
                  <a:chExt cx="0" cy="112"/>
                </a:xfrm>
              </p:grpSpPr>
              <p:sp>
                <p:nvSpPr>
                  <p:cNvPr id="26960" name="Rectangle 933"/>
                  <p:cNvSpPr>
                    <a:spLocks noChangeArrowheads="1"/>
                  </p:cNvSpPr>
                  <p:nvPr/>
                </p:nvSpPr>
                <p:spPr bwMode="auto">
                  <a:xfrm>
                    <a:off x="4812" y="2260"/>
                    <a:ext cx="0" cy="104"/>
                  </a:xfrm>
                  <a:prstGeom prst="rect">
                    <a:avLst/>
                  </a:prstGeom>
                  <a:solidFill>
                    <a:srgbClr val="404040"/>
                  </a:solidFill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961" name="Rectangle 934"/>
                  <p:cNvSpPr>
                    <a:spLocks noChangeArrowheads="1"/>
                  </p:cNvSpPr>
                  <p:nvPr/>
                </p:nvSpPr>
                <p:spPr bwMode="auto">
                  <a:xfrm>
                    <a:off x="4812" y="2260"/>
                    <a:ext cx="0" cy="112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6678" name="Group 935"/>
                <p:cNvGrpSpPr>
                  <a:grpSpLocks/>
                </p:cNvGrpSpPr>
                <p:nvPr/>
              </p:nvGrpSpPr>
              <p:grpSpPr bwMode="auto">
                <a:xfrm>
                  <a:off x="4828" y="2260"/>
                  <a:ext cx="0" cy="112"/>
                  <a:chOff x="4828" y="2260"/>
                  <a:chExt cx="0" cy="112"/>
                </a:xfrm>
              </p:grpSpPr>
              <p:sp>
                <p:nvSpPr>
                  <p:cNvPr id="26958" name="Rectangle 936"/>
                  <p:cNvSpPr>
                    <a:spLocks noChangeArrowheads="1"/>
                  </p:cNvSpPr>
                  <p:nvPr/>
                </p:nvSpPr>
                <p:spPr bwMode="auto">
                  <a:xfrm>
                    <a:off x="4828" y="2260"/>
                    <a:ext cx="0" cy="104"/>
                  </a:xfrm>
                  <a:prstGeom prst="rect">
                    <a:avLst/>
                  </a:prstGeom>
                  <a:solidFill>
                    <a:srgbClr val="404040"/>
                  </a:solidFill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959" name="Rectangle 937"/>
                  <p:cNvSpPr>
                    <a:spLocks noChangeArrowheads="1"/>
                  </p:cNvSpPr>
                  <p:nvPr/>
                </p:nvSpPr>
                <p:spPr bwMode="auto">
                  <a:xfrm>
                    <a:off x="4828" y="2260"/>
                    <a:ext cx="0" cy="112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6679" name="Group 938"/>
                <p:cNvGrpSpPr>
                  <a:grpSpLocks/>
                </p:cNvGrpSpPr>
                <p:nvPr/>
              </p:nvGrpSpPr>
              <p:grpSpPr bwMode="auto">
                <a:xfrm>
                  <a:off x="4852" y="2252"/>
                  <a:ext cx="0" cy="112"/>
                  <a:chOff x="4852" y="2252"/>
                  <a:chExt cx="0" cy="112"/>
                </a:xfrm>
              </p:grpSpPr>
              <p:sp>
                <p:nvSpPr>
                  <p:cNvPr id="26956" name="Rectangle 939"/>
                  <p:cNvSpPr>
                    <a:spLocks noChangeArrowheads="1"/>
                  </p:cNvSpPr>
                  <p:nvPr/>
                </p:nvSpPr>
                <p:spPr bwMode="auto">
                  <a:xfrm>
                    <a:off x="4852" y="2252"/>
                    <a:ext cx="0" cy="112"/>
                  </a:xfrm>
                  <a:prstGeom prst="rect">
                    <a:avLst/>
                  </a:prstGeom>
                  <a:solidFill>
                    <a:srgbClr val="404040"/>
                  </a:solidFill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957" name="Rectangle 940"/>
                  <p:cNvSpPr>
                    <a:spLocks noChangeArrowheads="1"/>
                  </p:cNvSpPr>
                  <p:nvPr/>
                </p:nvSpPr>
                <p:spPr bwMode="auto">
                  <a:xfrm>
                    <a:off x="4852" y="2252"/>
                    <a:ext cx="0" cy="112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6680" name="Group 941"/>
                <p:cNvGrpSpPr>
                  <a:grpSpLocks/>
                </p:cNvGrpSpPr>
                <p:nvPr/>
              </p:nvGrpSpPr>
              <p:grpSpPr bwMode="auto">
                <a:xfrm>
                  <a:off x="4876" y="2252"/>
                  <a:ext cx="0" cy="112"/>
                  <a:chOff x="4876" y="2252"/>
                  <a:chExt cx="0" cy="112"/>
                </a:xfrm>
              </p:grpSpPr>
              <p:sp>
                <p:nvSpPr>
                  <p:cNvPr id="26954" name="Rectangle 942"/>
                  <p:cNvSpPr>
                    <a:spLocks noChangeArrowheads="1"/>
                  </p:cNvSpPr>
                  <p:nvPr/>
                </p:nvSpPr>
                <p:spPr bwMode="auto">
                  <a:xfrm>
                    <a:off x="4876" y="2252"/>
                    <a:ext cx="0" cy="112"/>
                  </a:xfrm>
                  <a:prstGeom prst="rect">
                    <a:avLst/>
                  </a:prstGeom>
                  <a:solidFill>
                    <a:srgbClr val="404040"/>
                  </a:solidFill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955" name="Rectangle 943"/>
                  <p:cNvSpPr>
                    <a:spLocks noChangeArrowheads="1"/>
                  </p:cNvSpPr>
                  <p:nvPr/>
                </p:nvSpPr>
                <p:spPr bwMode="auto">
                  <a:xfrm>
                    <a:off x="4876" y="2252"/>
                    <a:ext cx="0" cy="112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6681" name="Group 944"/>
                <p:cNvGrpSpPr>
                  <a:grpSpLocks/>
                </p:cNvGrpSpPr>
                <p:nvPr/>
              </p:nvGrpSpPr>
              <p:grpSpPr bwMode="auto">
                <a:xfrm>
                  <a:off x="4908" y="2412"/>
                  <a:ext cx="8" cy="16"/>
                  <a:chOff x="4908" y="2412"/>
                  <a:chExt cx="8" cy="16"/>
                </a:xfrm>
              </p:grpSpPr>
              <p:sp>
                <p:nvSpPr>
                  <p:cNvPr id="26952" name="Rectangle 945"/>
                  <p:cNvSpPr>
                    <a:spLocks noChangeArrowheads="1"/>
                  </p:cNvSpPr>
                  <p:nvPr/>
                </p:nvSpPr>
                <p:spPr bwMode="auto">
                  <a:xfrm>
                    <a:off x="4908" y="2412"/>
                    <a:ext cx="8" cy="16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953" name="Rectangle 946"/>
                  <p:cNvSpPr>
                    <a:spLocks noChangeArrowheads="1"/>
                  </p:cNvSpPr>
                  <p:nvPr/>
                </p:nvSpPr>
                <p:spPr bwMode="auto">
                  <a:xfrm>
                    <a:off x="4908" y="2412"/>
                    <a:ext cx="8" cy="16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6682" name="Group 947"/>
                <p:cNvGrpSpPr>
                  <a:grpSpLocks/>
                </p:cNvGrpSpPr>
                <p:nvPr/>
              </p:nvGrpSpPr>
              <p:grpSpPr bwMode="auto">
                <a:xfrm>
                  <a:off x="4656" y="2152"/>
                  <a:ext cx="8" cy="328"/>
                  <a:chOff x="4656" y="2152"/>
                  <a:chExt cx="8" cy="328"/>
                </a:xfrm>
              </p:grpSpPr>
              <p:sp>
                <p:nvSpPr>
                  <p:cNvPr id="26945" name="Oval 948"/>
                  <p:cNvSpPr>
                    <a:spLocks noChangeArrowheads="1"/>
                  </p:cNvSpPr>
                  <p:nvPr/>
                </p:nvSpPr>
                <p:spPr bwMode="auto">
                  <a:xfrm>
                    <a:off x="4656" y="2400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946" name="Oval 949"/>
                  <p:cNvSpPr>
                    <a:spLocks noChangeArrowheads="1"/>
                  </p:cNvSpPr>
                  <p:nvPr/>
                </p:nvSpPr>
                <p:spPr bwMode="auto">
                  <a:xfrm>
                    <a:off x="4656" y="2456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947" name="Oval 950"/>
                  <p:cNvSpPr>
                    <a:spLocks noChangeArrowheads="1"/>
                  </p:cNvSpPr>
                  <p:nvPr/>
                </p:nvSpPr>
                <p:spPr bwMode="auto">
                  <a:xfrm>
                    <a:off x="4656" y="2472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948" name="Oval 951"/>
                  <p:cNvSpPr>
                    <a:spLocks noChangeArrowheads="1"/>
                  </p:cNvSpPr>
                  <p:nvPr/>
                </p:nvSpPr>
                <p:spPr bwMode="auto">
                  <a:xfrm>
                    <a:off x="4656" y="2224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949" name="Oval 952"/>
                  <p:cNvSpPr>
                    <a:spLocks noChangeArrowheads="1"/>
                  </p:cNvSpPr>
                  <p:nvPr/>
                </p:nvSpPr>
                <p:spPr bwMode="auto">
                  <a:xfrm>
                    <a:off x="4656" y="2184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950" name="Oval 953"/>
                  <p:cNvSpPr>
                    <a:spLocks noChangeArrowheads="1"/>
                  </p:cNvSpPr>
                  <p:nvPr/>
                </p:nvSpPr>
                <p:spPr bwMode="auto">
                  <a:xfrm>
                    <a:off x="4656" y="2168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951" name="Oval 954"/>
                  <p:cNvSpPr>
                    <a:spLocks noChangeArrowheads="1"/>
                  </p:cNvSpPr>
                  <p:nvPr/>
                </p:nvSpPr>
                <p:spPr bwMode="auto">
                  <a:xfrm>
                    <a:off x="4656" y="2152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6683" name="Group 955"/>
                <p:cNvGrpSpPr>
                  <a:grpSpLocks/>
                </p:cNvGrpSpPr>
                <p:nvPr/>
              </p:nvGrpSpPr>
              <p:grpSpPr bwMode="auto">
                <a:xfrm>
                  <a:off x="4936" y="2136"/>
                  <a:ext cx="8" cy="304"/>
                  <a:chOff x="4936" y="2136"/>
                  <a:chExt cx="8" cy="304"/>
                </a:xfrm>
              </p:grpSpPr>
              <p:sp>
                <p:nvSpPr>
                  <p:cNvPr id="26937" name="Oval 956"/>
                  <p:cNvSpPr>
                    <a:spLocks noChangeArrowheads="1"/>
                  </p:cNvSpPr>
                  <p:nvPr/>
                </p:nvSpPr>
                <p:spPr bwMode="auto">
                  <a:xfrm>
                    <a:off x="4936" y="2360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938" name="Oval 957"/>
                  <p:cNvSpPr>
                    <a:spLocks noChangeArrowheads="1"/>
                  </p:cNvSpPr>
                  <p:nvPr/>
                </p:nvSpPr>
                <p:spPr bwMode="auto">
                  <a:xfrm>
                    <a:off x="4936" y="2408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939" name="Oval 958"/>
                  <p:cNvSpPr>
                    <a:spLocks noChangeArrowheads="1"/>
                  </p:cNvSpPr>
                  <p:nvPr/>
                </p:nvSpPr>
                <p:spPr bwMode="auto">
                  <a:xfrm>
                    <a:off x="4936" y="2416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940" name="Oval 959"/>
                  <p:cNvSpPr>
                    <a:spLocks noChangeArrowheads="1"/>
                  </p:cNvSpPr>
                  <p:nvPr/>
                </p:nvSpPr>
                <p:spPr bwMode="auto">
                  <a:xfrm>
                    <a:off x="4936" y="2432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941" name="Oval 960"/>
                  <p:cNvSpPr>
                    <a:spLocks noChangeArrowheads="1"/>
                  </p:cNvSpPr>
                  <p:nvPr/>
                </p:nvSpPr>
                <p:spPr bwMode="auto">
                  <a:xfrm>
                    <a:off x="4936" y="2200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942" name="Oval 961"/>
                  <p:cNvSpPr>
                    <a:spLocks noChangeArrowheads="1"/>
                  </p:cNvSpPr>
                  <p:nvPr/>
                </p:nvSpPr>
                <p:spPr bwMode="auto">
                  <a:xfrm>
                    <a:off x="4936" y="2168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943" name="Oval 962"/>
                  <p:cNvSpPr>
                    <a:spLocks noChangeArrowheads="1"/>
                  </p:cNvSpPr>
                  <p:nvPr/>
                </p:nvSpPr>
                <p:spPr bwMode="auto">
                  <a:xfrm>
                    <a:off x="4936" y="2152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944" name="Oval 963"/>
                  <p:cNvSpPr>
                    <a:spLocks noChangeArrowheads="1"/>
                  </p:cNvSpPr>
                  <p:nvPr/>
                </p:nvSpPr>
                <p:spPr bwMode="auto">
                  <a:xfrm>
                    <a:off x="4936" y="2136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6684" name="Group 964"/>
                <p:cNvGrpSpPr>
                  <a:grpSpLocks/>
                </p:cNvGrpSpPr>
                <p:nvPr/>
              </p:nvGrpSpPr>
              <p:grpSpPr bwMode="auto">
                <a:xfrm>
                  <a:off x="4672" y="2208"/>
                  <a:ext cx="16" cy="40"/>
                  <a:chOff x="4672" y="2208"/>
                  <a:chExt cx="16" cy="40"/>
                </a:xfrm>
              </p:grpSpPr>
              <p:grpSp>
                <p:nvGrpSpPr>
                  <p:cNvPr id="26931" name="Group 965"/>
                  <p:cNvGrpSpPr>
                    <a:grpSpLocks/>
                  </p:cNvGrpSpPr>
                  <p:nvPr/>
                </p:nvGrpSpPr>
                <p:grpSpPr bwMode="auto">
                  <a:xfrm>
                    <a:off x="4676" y="2220"/>
                    <a:ext cx="8" cy="24"/>
                    <a:chOff x="4676" y="2220"/>
                    <a:chExt cx="8" cy="24"/>
                  </a:xfrm>
                </p:grpSpPr>
                <p:sp>
                  <p:nvSpPr>
                    <p:cNvPr id="26935" name="Rectangle 9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76" y="2220"/>
                      <a:ext cx="8" cy="16"/>
                    </a:xfrm>
                    <a:prstGeom prst="rect">
                      <a:avLst/>
                    </a:prstGeom>
                    <a:solidFill>
                      <a:srgbClr val="666666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/>
                      <a:endParaRPr lang="en-US">
                        <a:latin typeface="Constantia" pitchFamily="18" charset="0"/>
                      </a:endParaRPr>
                    </a:p>
                  </p:txBody>
                </p:sp>
                <p:sp>
                  <p:nvSpPr>
                    <p:cNvPr id="26936" name="Rectangle 9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76" y="2220"/>
                      <a:ext cx="8" cy="24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 eaLnBrk="0" hangingPunct="0"/>
                      <a:endParaRPr lang="en-US">
                        <a:latin typeface="Constantia" pitchFamily="18" charset="0"/>
                      </a:endParaRPr>
                    </a:p>
                  </p:txBody>
                </p:sp>
              </p:grpSp>
              <p:grpSp>
                <p:nvGrpSpPr>
                  <p:cNvPr id="26932" name="Group 968"/>
                  <p:cNvGrpSpPr>
                    <a:grpSpLocks/>
                  </p:cNvGrpSpPr>
                  <p:nvPr/>
                </p:nvGrpSpPr>
                <p:grpSpPr bwMode="auto">
                  <a:xfrm>
                    <a:off x="4672" y="2208"/>
                    <a:ext cx="16" cy="40"/>
                    <a:chOff x="4672" y="2208"/>
                    <a:chExt cx="16" cy="40"/>
                  </a:xfrm>
                </p:grpSpPr>
                <p:sp>
                  <p:nvSpPr>
                    <p:cNvPr id="26933" name="Freeform 969"/>
                    <p:cNvSpPr>
                      <a:spLocks/>
                    </p:cNvSpPr>
                    <p:nvPr/>
                  </p:nvSpPr>
                  <p:spPr bwMode="auto">
                    <a:xfrm>
                      <a:off x="4672" y="2208"/>
                      <a:ext cx="16" cy="32"/>
                    </a:xfrm>
                    <a:custGeom>
                      <a:avLst/>
                      <a:gdLst>
                        <a:gd name="T0" fmla="*/ 8 w 16"/>
                        <a:gd name="T1" fmla="*/ 0 h 32"/>
                        <a:gd name="T2" fmla="*/ 8 w 16"/>
                        <a:gd name="T3" fmla="*/ 8 h 32"/>
                        <a:gd name="T4" fmla="*/ 0 w 16"/>
                        <a:gd name="T5" fmla="*/ 8 h 32"/>
                        <a:gd name="T6" fmla="*/ 0 w 16"/>
                        <a:gd name="T7" fmla="*/ 32 h 32"/>
                        <a:gd name="T8" fmla="*/ 8 w 16"/>
                        <a:gd name="T9" fmla="*/ 32 h 32"/>
                        <a:gd name="T10" fmla="*/ 8 w 16"/>
                        <a:gd name="T11" fmla="*/ 8 h 32"/>
                        <a:gd name="T12" fmla="*/ 16 w 16"/>
                        <a:gd name="T13" fmla="*/ 8 h 32"/>
                        <a:gd name="T14" fmla="*/ 16 w 16"/>
                        <a:gd name="T15" fmla="*/ 32 h 32"/>
                        <a:gd name="T16" fmla="*/ 16 w 16"/>
                        <a:gd name="T17" fmla="*/ 8 h 32"/>
                        <a:gd name="T18" fmla="*/ 16 w 16"/>
                        <a:gd name="T19" fmla="*/ 0 h 32"/>
                        <a:gd name="T20" fmla="*/ 8 w 16"/>
                        <a:gd name="T21" fmla="*/ 0 h 32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6"/>
                        <a:gd name="T34" fmla="*/ 0 h 32"/>
                        <a:gd name="T35" fmla="*/ 16 w 16"/>
                        <a:gd name="T36" fmla="*/ 32 h 32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6" h="32">
                          <a:moveTo>
                            <a:pt x="8" y="0"/>
                          </a:moveTo>
                          <a:lnTo>
                            <a:pt x="8" y="8"/>
                          </a:lnTo>
                          <a:lnTo>
                            <a:pt x="0" y="8"/>
                          </a:lnTo>
                          <a:lnTo>
                            <a:pt x="0" y="32"/>
                          </a:lnTo>
                          <a:lnTo>
                            <a:pt x="8" y="32"/>
                          </a:lnTo>
                          <a:lnTo>
                            <a:pt x="8" y="8"/>
                          </a:lnTo>
                          <a:lnTo>
                            <a:pt x="16" y="8"/>
                          </a:lnTo>
                          <a:lnTo>
                            <a:pt x="16" y="32"/>
                          </a:lnTo>
                          <a:lnTo>
                            <a:pt x="16" y="8"/>
                          </a:lnTo>
                          <a:lnTo>
                            <a:pt x="16" y="0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solidFill>
                      <a:srgbClr val="E6E6E6"/>
                    </a:solidFill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934" name="Freeform 970"/>
                    <p:cNvSpPr>
                      <a:spLocks/>
                    </p:cNvSpPr>
                    <p:nvPr/>
                  </p:nvSpPr>
                  <p:spPr bwMode="auto">
                    <a:xfrm>
                      <a:off x="4672" y="2208"/>
                      <a:ext cx="16" cy="40"/>
                    </a:xfrm>
                    <a:custGeom>
                      <a:avLst/>
                      <a:gdLst>
                        <a:gd name="T0" fmla="*/ 8 w 16"/>
                        <a:gd name="T1" fmla="*/ 0 h 40"/>
                        <a:gd name="T2" fmla="*/ 8 w 16"/>
                        <a:gd name="T3" fmla="*/ 8 h 40"/>
                        <a:gd name="T4" fmla="*/ 0 w 16"/>
                        <a:gd name="T5" fmla="*/ 8 h 40"/>
                        <a:gd name="T6" fmla="*/ 0 w 16"/>
                        <a:gd name="T7" fmla="*/ 40 h 40"/>
                        <a:gd name="T8" fmla="*/ 8 w 16"/>
                        <a:gd name="T9" fmla="*/ 40 h 40"/>
                        <a:gd name="T10" fmla="*/ 8 w 16"/>
                        <a:gd name="T11" fmla="*/ 8 h 40"/>
                        <a:gd name="T12" fmla="*/ 16 w 16"/>
                        <a:gd name="T13" fmla="*/ 8 h 40"/>
                        <a:gd name="T14" fmla="*/ 16 w 16"/>
                        <a:gd name="T15" fmla="*/ 40 h 40"/>
                        <a:gd name="T16" fmla="*/ 16 w 16"/>
                        <a:gd name="T17" fmla="*/ 8 h 40"/>
                        <a:gd name="T18" fmla="*/ 16 w 16"/>
                        <a:gd name="T19" fmla="*/ 0 h 40"/>
                        <a:gd name="T20" fmla="*/ 8 w 16"/>
                        <a:gd name="T21" fmla="*/ 0 h 4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6"/>
                        <a:gd name="T34" fmla="*/ 0 h 40"/>
                        <a:gd name="T35" fmla="*/ 16 w 16"/>
                        <a:gd name="T36" fmla="*/ 40 h 4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6" h="40">
                          <a:moveTo>
                            <a:pt x="8" y="0"/>
                          </a:moveTo>
                          <a:lnTo>
                            <a:pt x="8" y="8"/>
                          </a:lnTo>
                          <a:lnTo>
                            <a:pt x="0" y="8"/>
                          </a:lnTo>
                          <a:lnTo>
                            <a:pt x="0" y="40"/>
                          </a:lnTo>
                          <a:lnTo>
                            <a:pt x="8" y="40"/>
                          </a:lnTo>
                          <a:lnTo>
                            <a:pt x="8" y="8"/>
                          </a:lnTo>
                          <a:lnTo>
                            <a:pt x="16" y="8"/>
                          </a:lnTo>
                          <a:lnTo>
                            <a:pt x="16" y="40"/>
                          </a:lnTo>
                          <a:lnTo>
                            <a:pt x="16" y="8"/>
                          </a:lnTo>
                          <a:lnTo>
                            <a:pt x="16" y="0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</p:grpSp>
            <p:grpSp>
              <p:nvGrpSpPr>
                <p:cNvPr id="26685" name="Group 971"/>
                <p:cNvGrpSpPr>
                  <a:grpSpLocks/>
                </p:cNvGrpSpPr>
                <p:nvPr/>
              </p:nvGrpSpPr>
              <p:grpSpPr bwMode="auto">
                <a:xfrm>
                  <a:off x="4696" y="2184"/>
                  <a:ext cx="8" cy="81"/>
                  <a:chOff x="4696" y="2184"/>
                  <a:chExt cx="8" cy="81"/>
                </a:xfrm>
              </p:grpSpPr>
              <p:sp>
                <p:nvSpPr>
                  <p:cNvPr id="26920" name="Freeform 972"/>
                  <p:cNvSpPr>
                    <a:spLocks/>
                  </p:cNvSpPr>
                  <p:nvPr/>
                </p:nvSpPr>
                <p:spPr bwMode="auto">
                  <a:xfrm>
                    <a:off x="4696" y="2184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8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"/>
                      <a:gd name="T11" fmla="*/ 1 w 1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921" name="Rectangle 973"/>
                  <p:cNvSpPr>
                    <a:spLocks noChangeArrowheads="1"/>
                  </p:cNvSpPr>
                  <p:nvPr/>
                </p:nvSpPr>
                <p:spPr bwMode="auto">
                  <a:xfrm>
                    <a:off x="4696" y="2192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922" name="Freeform 974"/>
                  <p:cNvSpPr>
                    <a:spLocks/>
                  </p:cNvSpPr>
                  <p:nvPr/>
                </p:nvSpPr>
                <p:spPr bwMode="auto">
                  <a:xfrm>
                    <a:off x="4696" y="2192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8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"/>
                      <a:gd name="T11" fmla="*/ 1 w 1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923" name="Freeform 975"/>
                  <p:cNvSpPr>
                    <a:spLocks/>
                  </p:cNvSpPr>
                  <p:nvPr/>
                </p:nvSpPr>
                <p:spPr bwMode="auto">
                  <a:xfrm>
                    <a:off x="4696" y="2216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924" name="Freeform 976"/>
                  <p:cNvSpPr>
                    <a:spLocks/>
                  </p:cNvSpPr>
                  <p:nvPr/>
                </p:nvSpPr>
                <p:spPr bwMode="auto">
                  <a:xfrm>
                    <a:off x="4696" y="2216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8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"/>
                      <a:gd name="T11" fmla="*/ 1 w 1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925" name="Freeform 977"/>
                  <p:cNvSpPr>
                    <a:spLocks/>
                  </p:cNvSpPr>
                  <p:nvPr/>
                </p:nvSpPr>
                <p:spPr bwMode="auto">
                  <a:xfrm>
                    <a:off x="4696" y="2224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8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"/>
                      <a:gd name="T11" fmla="*/ 1 w 1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926" name="Freeform 978"/>
                  <p:cNvSpPr>
                    <a:spLocks/>
                  </p:cNvSpPr>
                  <p:nvPr/>
                </p:nvSpPr>
                <p:spPr bwMode="auto">
                  <a:xfrm>
                    <a:off x="4696" y="2232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8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"/>
                      <a:gd name="T11" fmla="*/ 1 w 1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927" name="Freeform 979"/>
                  <p:cNvSpPr>
                    <a:spLocks/>
                  </p:cNvSpPr>
                  <p:nvPr/>
                </p:nvSpPr>
                <p:spPr bwMode="auto">
                  <a:xfrm>
                    <a:off x="4696" y="2240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8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"/>
                      <a:gd name="T11" fmla="*/ 1 w 1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928" name="Freeform 980"/>
                  <p:cNvSpPr>
                    <a:spLocks/>
                  </p:cNvSpPr>
                  <p:nvPr/>
                </p:nvSpPr>
                <p:spPr bwMode="auto">
                  <a:xfrm>
                    <a:off x="4696" y="2248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929" name="Freeform 981"/>
                  <p:cNvSpPr>
                    <a:spLocks/>
                  </p:cNvSpPr>
                  <p:nvPr/>
                </p:nvSpPr>
                <p:spPr bwMode="auto">
                  <a:xfrm>
                    <a:off x="4696" y="2256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930" name="Freeform 982"/>
                  <p:cNvSpPr>
                    <a:spLocks/>
                  </p:cNvSpPr>
                  <p:nvPr/>
                </p:nvSpPr>
                <p:spPr bwMode="auto">
                  <a:xfrm>
                    <a:off x="4696" y="2264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6686" name="Group 983"/>
                <p:cNvGrpSpPr>
                  <a:grpSpLocks/>
                </p:cNvGrpSpPr>
                <p:nvPr/>
              </p:nvGrpSpPr>
              <p:grpSpPr bwMode="auto">
                <a:xfrm>
                  <a:off x="4720" y="2184"/>
                  <a:ext cx="8" cy="80"/>
                  <a:chOff x="4720" y="2184"/>
                  <a:chExt cx="8" cy="80"/>
                </a:xfrm>
              </p:grpSpPr>
              <p:sp>
                <p:nvSpPr>
                  <p:cNvPr id="26906" name="Rectangle 984"/>
                  <p:cNvSpPr>
                    <a:spLocks noChangeArrowheads="1"/>
                  </p:cNvSpPr>
                  <p:nvPr/>
                </p:nvSpPr>
                <p:spPr bwMode="auto">
                  <a:xfrm>
                    <a:off x="4720" y="2184"/>
                    <a:ext cx="8" cy="80"/>
                  </a:xfrm>
                  <a:prstGeom prst="rect">
                    <a:avLst/>
                  </a:pr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907" name="Rectangle 985"/>
                  <p:cNvSpPr>
                    <a:spLocks noChangeArrowheads="1"/>
                  </p:cNvSpPr>
                  <p:nvPr/>
                </p:nvSpPr>
                <p:spPr bwMode="auto">
                  <a:xfrm>
                    <a:off x="4720" y="2184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908" name="Freeform 986"/>
                  <p:cNvSpPr>
                    <a:spLocks/>
                  </p:cNvSpPr>
                  <p:nvPr/>
                </p:nvSpPr>
                <p:spPr bwMode="auto">
                  <a:xfrm>
                    <a:off x="4720" y="2192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909" name="Freeform 987"/>
                  <p:cNvSpPr>
                    <a:spLocks/>
                  </p:cNvSpPr>
                  <p:nvPr/>
                </p:nvSpPr>
                <p:spPr bwMode="auto">
                  <a:xfrm>
                    <a:off x="4720" y="2192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910" name="Freeform 988"/>
                  <p:cNvSpPr>
                    <a:spLocks/>
                  </p:cNvSpPr>
                  <p:nvPr/>
                </p:nvSpPr>
                <p:spPr bwMode="auto">
                  <a:xfrm>
                    <a:off x="4720" y="2200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911" name="Freeform 989"/>
                  <p:cNvSpPr>
                    <a:spLocks/>
                  </p:cNvSpPr>
                  <p:nvPr/>
                </p:nvSpPr>
                <p:spPr bwMode="auto">
                  <a:xfrm>
                    <a:off x="4720" y="2208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912" name="Freeform 990"/>
                  <p:cNvSpPr>
                    <a:spLocks/>
                  </p:cNvSpPr>
                  <p:nvPr/>
                </p:nvSpPr>
                <p:spPr bwMode="auto">
                  <a:xfrm>
                    <a:off x="4720" y="2216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913" name="Rectangle 991"/>
                  <p:cNvSpPr>
                    <a:spLocks noChangeArrowheads="1"/>
                  </p:cNvSpPr>
                  <p:nvPr/>
                </p:nvSpPr>
                <p:spPr bwMode="auto">
                  <a:xfrm>
                    <a:off x="4720" y="2216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914" name="Rectangle 992"/>
                  <p:cNvSpPr>
                    <a:spLocks noChangeArrowheads="1"/>
                  </p:cNvSpPr>
                  <p:nvPr/>
                </p:nvSpPr>
                <p:spPr bwMode="auto">
                  <a:xfrm>
                    <a:off x="4720" y="2224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915" name="Rectangle 993"/>
                  <p:cNvSpPr>
                    <a:spLocks noChangeArrowheads="1"/>
                  </p:cNvSpPr>
                  <p:nvPr/>
                </p:nvSpPr>
                <p:spPr bwMode="auto">
                  <a:xfrm>
                    <a:off x="4720" y="2232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916" name="Freeform 994"/>
                  <p:cNvSpPr>
                    <a:spLocks/>
                  </p:cNvSpPr>
                  <p:nvPr/>
                </p:nvSpPr>
                <p:spPr bwMode="auto">
                  <a:xfrm>
                    <a:off x="4720" y="2240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917" name="Freeform 995"/>
                  <p:cNvSpPr>
                    <a:spLocks/>
                  </p:cNvSpPr>
                  <p:nvPr/>
                </p:nvSpPr>
                <p:spPr bwMode="auto">
                  <a:xfrm>
                    <a:off x="4720" y="2248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918" name="Freeform 996"/>
                  <p:cNvSpPr>
                    <a:spLocks/>
                  </p:cNvSpPr>
                  <p:nvPr/>
                </p:nvSpPr>
                <p:spPr bwMode="auto">
                  <a:xfrm>
                    <a:off x="4720" y="2256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919" name="Rectangle 997"/>
                  <p:cNvSpPr>
                    <a:spLocks noChangeArrowheads="1"/>
                  </p:cNvSpPr>
                  <p:nvPr/>
                </p:nvSpPr>
                <p:spPr bwMode="auto">
                  <a:xfrm>
                    <a:off x="4720" y="2256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6687" name="Group 998"/>
                <p:cNvGrpSpPr>
                  <a:grpSpLocks/>
                </p:cNvGrpSpPr>
                <p:nvPr/>
              </p:nvGrpSpPr>
              <p:grpSpPr bwMode="auto">
                <a:xfrm>
                  <a:off x="4736" y="2184"/>
                  <a:ext cx="8" cy="80"/>
                  <a:chOff x="4736" y="2184"/>
                  <a:chExt cx="8" cy="80"/>
                </a:xfrm>
              </p:grpSpPr>
              <p:sp>
                <p:nvSpPr>
                  <p:cNvPr id="26892" name="Rectangle 999"/>
                  <p:cNvSpPr>
                    <a:spLocks noChangeArrowheads="1"/>
                  </p:cNvSpPr>
                  <p:nvPr/>
                </p:nvSpPr>
                <p:spPr bwMode="auto">
                  <a:xfrm>
                    <a:off x="4736" y="2184"/>
                    <a:ext cx="8" cy="80"/>
                  </a:xfrm>
                  <a:prstGeom prst="rect">
                    <a:avLst/>
                  </a:pr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893" name="Freeform 1000"/>
                  <p:cNvSpPr>
                    <a:spLocks/>
                  </p:cNvSpPr>
                  <p:nvPr/>
                </p:nvSpPr>
                <p:spPr bwMode="auto">
                  <a:xfrm>
                    <a:off x="4736" y="2184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94" name="Freeform 1001"/>
                  <p:cNvSpPr>
                    <a:spLocks/>
                  </p:cNvSpPr>
                  <p:nvPr/>
                </p:nvSpPr>
                <p:spPr bwMode="auto">
                  <a:xfrm>
                    <a:off x="4736" y="2192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95" name="Freeform 1002"/>
                  <p:cNvSpPr>
                    <a:spLocks/>
                  </p:cNvSpPr>
                  <p:nvPr/>
                </p:nvSpPr>
                <p:spPr bwMode="auto">
                  <a:xfrm>
                    <a:off x="4736" y="2192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96" name="Freeform 1003"/>
                  <p:cNvSpPr>
                    <a:spLocks/>
                  </p:cNvSpPr>
                  <p:nvPr/>
                </p:nvSpPr>
                <p:spPr bwMode="auto">
                  <a:xfrm>
                    <a:off x="4736" y="2200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97" name="Rectangle 1004"/>
                  <p:cNvSpPr>
                    <a:spLocks noChangeArrowheads="1"/>
                  </p:cNvSpPr>
                  <p:nvPr/>
                </p:nvSpPr>
                <p:spPr bwMode="auto">
                  <a:xfrm>
                    <a:off x="4736" y="2200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898" name="Rectangle 1005"/>
                  <p:cNvSpPr>
                    <a:spLocks noChangeArrowheads="1"/>
                  </p:cNvSpPr>
                  <p:nvPr/>
                </p:nvSpPr>
                <p:spPr bwMode="auto">
                  <a:xfrm>
                    <a:off x="4736" y="2208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899" name="Rectangle 1006"/>
                  <p:cNvSpPr>
                    <a:spLocks noChangeArrowheads="1"/>
                  </p:cNvSpPr>
                  <p:nvPr/>
                </p:nvSpPr>
                <p:spPr bwMode="auto">
                  <a:xfrm>
                    <a:off x="4736" y="2216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900" name="Rectangle 1007"/>
                  <p:cNvSpPr>
                    <a:spLocks noChangeArrowheads="1"/>
                  </p:cNvSpPr>
                  <p:nvPr/>
                </p:nvSpPr>
                <p:spPr bwMode="auto">
                  <a:xfrm>
                    <a:off x="4736" y="2224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901" name="Freeform 1008"/>
                  <p:cNvSpPr>
                    <a:spLocks/>
                  </p:cNvSpPr>
                  <p:nvPr/>
                </p:nvSpPr>
                <p:spPr bwMode="auto">
                  <a:xfrm>
                    <a:off x="4736" y="2232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902" name="Freeform 1009"/>
                  <p:cNvSpPr>
                    <a:spLocks/>
                  </p:cNvSpPr>
                  <p:nvPr/>
                </p:nvSpPr>
                <p:spPr bwMode="auto">
                  <a:xfrm>
                    <a:off x="4736" y="2240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903" name="Rectangle 1010"/>
                  <p:cNvSpPr>
                    <a:spLocks noChangeArrowheads="1"/>
                  </p:cNvSpPr>
                  <p:nvPr/>
                </p:nvSpPr>
                <p:spPr bwMode="auto">
                  <a:xfrm>
                    <a:off x="4736" y="2240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904" name="Rectangle 1011"/>
                  <p:cNvSpPr>
                    <a:spLocks noChangeArrowheads="1"/>
                  </p:cNvSpPr>
                  <p:nvPr/>
                </p:nvSpPr>
                <p:spPr bwMode="auto">
                  <a:xfrm>
                    <a:off x="4736" y="2248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905" name="Rectangle 1012"/>
                  <p:cNvSpPr>
                    <a:spLocks noChangeArrowheads="1"/>
                  </p:cNvSpPr>
                  <p:nvPr/>
                </p:nvSpPr>
                <p:spPr bwMode="auto">
                  <a:xfrm>
                    <a:off x="4736" y="2256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6688" name="Group 1013"/>
                <p:cNvGrpSpPr>
                  <a:grpSpLocks/>
                </p:cNvGrpSpPr>
                <p:nvPr/>
              </p:nvGrpSpPr>
              <p:grpSpPr bwMode="auto">
                <a:xfrm>
                  <a:off x="4760" y="2184"/>
                  <a:ext cx="8" cy="80"/>
                  <a:chOff x="4760" y="2184"/>
                  <a:chExt cx="8" cy="80"/>
                </a:xfrm>
              </p:grpSpPr>
              <p:sp>
                <p:nvSpPr>
                  <p:cNvPr id="26880" name="Freeform 1014"/>
                  <p:cNvSpPr>
                    <a:spLocks/>
                  </p:cNvSpPr>
                  <p:nvPr/>
                </p:nvSpPr>
                <p:spPr bwMode="auto">
                  <a:xfrm>
                    <a:off x="4760" y="2184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81" name="Freeform 1015"/>
                  <p:cNvSpPr>
                    <a:spLocks/>
                  </p:cNvSpPr>
                  <p:nvPr/>
                </p:nvSpPr>
                <p:spPr bwMode="auto">
                  <a:xfrm>
                    <a:off x="4760" y="2192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82" name="Rectangle 1016"/>
                  <p:cNvSpPr>
                    <a:spLocks noChangeArrowheads="1"/>
                  </p:cNvSpPr>
                  <p:nvPr/>
                </p:nvSpPr>
                <p:spPr bwMode="auto">
                  <a:xfrm>
                    <a:off x="4760" y="2192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883" name="Rectangle 1017"/>
                  <p:cNvSpPr>
                    <a:spLocks noChangeArrowheads="1"/>
                  </p:cNvSpPr>
                  <p:nvPr/>
                </p:nvSpPr>
                <p:spPr bwMode="auto">
                  <a:xfrm>
                    <a:off x="4760" y="2200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884" name="Freeform 1018"/>
                  <p:cNvSpPr>
                    <a:spLocks/>
                  </p:cNvSpPr>
                  <p:nvPr/>
                </p:nvSpPr>
                <p:spPr bwMode="auto">
                  <a:xfrm>
                    <a:off x="4760" y="2208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8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"/>
                      <a:gd name="T11" fmla="*/ 1 w 1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85" name="Rectangle 1019"/>
                  <p:cNvSpPr>
                    <a:spLocks noChangeArrowheads="1"/>
                  </p:cNvSpPr>
                  <p:nvPr/>
                </p:nvSpPr>
                <p:spPr bwMode="auto">
                  <a:xfrm>
                    <a:off x="4760" y="2216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886" name="Rectangle 1020"/>
                  <p:cNvSpPr>
                    <a:spLocks noChangeArrowheads="1"/>
                  </p:cNvSpPr>
                  <p:nvPr/>
                </p:nvSpPr>
                <p:spPr bwMode="auto">
                  <a:xfrm>
                    <a:off x="4760" y="2224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887" name="Freeform 1021"/>
                  <p:cNvSpPr>
                    <a:spLocks/>
                  </p:cNvSpPr>
                  <p:nvPr/>
                </p:nvSpPr>
                <p:spPr bwMode="auto">
                  <a:xfrm>
                    <a:off x="4760" y="2232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88" name="Freeform 1022"/>
                  <p:cNvSpPr>
                    <a:spLocks/>
                  </p:cNvSpPr>
                  <p:nvPr/>
                </p:nvSpPr>
                <p:spPr bwMode="auto">
                  <a:xfrm>
                    <a:off x="4760" y="2240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89" name="Freeform 1023"/>
                  <p:cNvSpPr>
                    <a:spLocks/>
                  </p:cNvSpPr>
                  <p:nvPr/>
                </p:nvSpPr>
                <p:spPr bwMode="auto">
                  <a:xfrm>
                    <a:off x="4760" y="2240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8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"/>
                      <a:gd name="T11" fmla="*/ 1 w 1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90" name="Freeform 0"/>
                  <p:cNvSpPr>
                    <a:spLocks/>
                  </p:cNvSpPr>
                  <p:nvPr/>
                </p:nvSpPr>
                <p:spPr bwMode="auto">
                  <a:xfrm>
                    <a:off x="4760" y="2248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8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"/>
                      <a:gd name="T11" fmla="*/ 1 w 1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91" name="Freeform 1"/>
                  <p:cNvSpPr>
                    <a:spLocks/>
                  </p:cNvSpPr>
                  <p:nvPr/>
                </p:nvSpPr>
                <p:spPr bwMode="auto">
                  <a:xfrm>
                    <a:off x="4760" y="2256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8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"/>
                      <a:gd name="T11" fmla="*/ 1 w 1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6689" name="Group 2"/>
                <p:cNvGrpSpPr>
                  <a:grpSpLocks/>
                </p:cNvGrpSpPr>
                <p:nvPr/>
              </p:nvGrpSpPr>
              <p:grpSpPr bwMode="auto">
                <a:xfrm>
                  <a:off x="4776" y="2176"/>
                  <a:ext cx="8" cy="88"/>
                  <a:chOff x="4776" y="2176"/>
                  <a:chExt cx="8" cy="88"/>
                </a:xfrm>
              </p:grpSpPr>
              <p:sp>
                <p:nvSpPr>
                  <p:cNvPr id="26866" name="Rectangle 3"/>
                  <p:cNvSpPr>
                    <a:spLocks noChangeArrowheads="1"/>
                  </p:cNvSpPr>
                  <p:nvPr/>
                </p:nvSpPr>
                <p:spPr bwMode="auto">
                  <a:xfrm>
                    <a:off x="4776" y="2176"/>
                    <a:ext cx="8" cy="88"/>
                  </a:xfrm>
                  <a:prstGeom prst="rect">
                    <a:avLst/>
                  </a:pr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867" name="Freeform 4"/>
                  <p:cNvSpPr>
                    <a:spLocks/>
                  </p:cNvSpPr>
                  <p:nvPr/>
                </p:nvSpPr>
                <p:spPr bwMode="auto">
                  <a:xfrm>
                    <a:off x="4776" y="2184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68" name="Freeform 5"/>
                  <p:cNvSpPr>
                    <a:spLocks/>
                  </p:cNvSpPr>
                  <p:nvPr/>
                </p:nvSpPr>
                <p:spPr bwMode="auto">
                  <a:xfrm>
                    <a:off x="4776" y="2192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69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4776" y="2192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870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4776" y="2192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871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4776" y="2200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872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4776" y="2208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873" name="Freeform 10"/>
                  <p:cNvSpPr>
                    <a:spLocks/>
                  </p:cNvSpPr>
                  <p:nvPr/>
                </p:nvSpPr>
                <p:spPr bwMode="auto">
                  <a:xfrm>
                    <a:off x="4776" y="2216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74" name="Freeform 11"/>
                  <p:cNvSpPr>
                    <a:spLocks/>
                  </p:cNvSpPr>
                  <p:nvPr/>
                </p:nvSpPr>
                <p:spPr bwMode="auto">
                  <a:xfrm>
                    <a:off x="4776" y="2224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75" name="Freeform 12"/>
                  <p:cNvSpPr>
                    <a:spLocks/>
                  </p:cNvSpPr>
                  <p:nvPr/>
                </p:nvSpPr>
                <p:spPr bwMode="auto">
                  <a:xfrm>
                    <a:off x="4776" y="2232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76" name="Freeform 13"/>
                  <p:cNvSpPr>
                    <a:spLocks/>
                  </p:cNvSpPr>
                  <p:nvPr/>
                </p:nvSpPr>
                <p:spPr bwMode="auto">
                  <a:xfrm>
                    <a:off x="4776" y="2240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77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4776" y="2240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878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776" y="2248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879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4776" y="2256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6690" name="Group 17"/>
                <p:cNvGrpSpPr>
                  <a:grpSpLocks/>
                </p:cNvGrpSpPr>
                <p:nvPr/>
              </p:nvGrpSpPr>
              <p:grpSpPr bwMode="auto">
                <a:xfrm>
                  <a:off x="4800" y="2176"/>
                  <a:ext cx="8" cy="88"/>
                  <a:chOff x="4800" y="2176"/>
                  <a:chExt cx="8" cy="88"/>
                </a:xfrm>
              </p:grpSpPr>
              <p:sp>
                <p:nvSpPr>
                  <p:cNvPr id="26852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2176"/>
                    <a:ext cx="8" cy="88"/>
                  </a:xfrm>
                  <a:prstGeom prst="rect">
                    <a:avLst/>
                  </a:pr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853" name="Freeform 19"/>
                  <p:cNvSpPr>
                    <a:spLocks/>
                  </p:cNvSpPr>
                  <p:nvPr/>
                </p:nvSpPr>
                <p:spPr bwMode="auto">
                  <a:xfrm>
                    <a:off x="4800" y="2184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5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2184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855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2192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856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2192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857" name="Freeform 23"/>
                  <p:cNvSpPr>
                    <a:spLocks/>
                  </p:cNvSpPr>
                  <p:nvPr/>
                </p:nvSpPr>
                <p:spPr bwMode="auto">
                  <a:xfrm>
                    <a:off x="4800" y="2200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58" name="Freeform 24"/>
                  <p:cNvSpPr>
                    <a:spLocks/>
                  </p:cNvSpPr>
                  <p:nvPr/>
                </p:nvSpPr>
                <p:spPr bwMode="auto">
                  <a:xfrm>
                    <a:off x="4800" y="2208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59" name="Freeform 25"/>
                  <p:cNvSpPr>
                    <a:spLocks/>
                  </p:cNvSpPr>
                  <p:nvPr/>
                </p:nvSpPr>
                <p:spPr bwMode="auto">
                  <a:xfrm>
                    <a:off x="4800" y="2216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60" name="Freeform 26"/>
                  <p:cNvSpPr>
                    <a:spLocks/>
                  </p:cNvSpPr>
                  <p:nvPr/>
                </p:nvSpPr>
                <p:spPr bwMode="auto">
                  <a:xfrm>
                    <a:off x="4800" y="2224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61" name="Freeform 27"/>
                  <p:cNvSpPr>
                    <a:spLocks/>
                  </p:cNvSpPr>
                  <p:nvPr/>
                </p:nvSpPr>
                <p:spPr bwMode="auto">
                  <a:xfrm>
                    <a:off x="4800" y="2232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62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2232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863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2240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864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2248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865" name="Freeform 31"/>
                  <p:cNvSpPr>
                    <a:spLocks/>
                  </p:cNvSpPr>
                  <p:nvPr/>
                </p:nvSpPr>
                <p:spPr bwMode="auto">
                  <a:xfrm>
                    <a:off x="4800" y="2256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6691" name="Group 32"/>
                <p:cNvGrpSpPr>
                  <a:grpSpLocks/>
                </p:cNvGrpSpPr>
                <p:nvPr/>
              </p:nvGrpSpPr>
              <p:grpSpPr bwMode="auto">
                <a:xfrm>
                  <a:off x="4808" y="2176"/>
                  <a:ext cx="8" cy="81"/>
                  <a:chOff x="4808" y="2176"/>
                  <a:chExt cx="8" cy="81"/>
                </a:xfrm>
              </p:grpSpPr>
              <p:sp>
                <p:nvSpPr>
                  <p:cNvPr id="26838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4808" y="2176"/>
                    <a:ext cx="8" cy="80"/>
                  </a:xfrm>
                  <a:prstGeom prst="rect">
                    <a:avLst/>
                  </a:pr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839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4808" y="2176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840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4808" y="2184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841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4808" y="2192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842" name="Freeform 37"/>
                  <p:cNvSpPr>
                    <a:spLocks/>
                  </p:cNvSpPr>
                  <p:nvPr/>
                </p:nvSpPr>
                <p:spPr bwMode="auto">
                  <a:xfrm>
                    <a:off x="4808" y="2192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43" name="Freeform 38"/>
                  <p:cNvSpPr>
                    <a:spLocks/>
                  </p:cNvSpPr>
                  <p:nvPr/>
                </p:nvSpPr>
                <p:spPr bwMode="auto">
                  <a:xfrm>
                    <a:off x="4808" y="2200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44" name="Freeform 39"/>
                  <p:cNvSpPr>
                    <a:spLocks/>
                  </p:cNvSpPr>
                  <p:nvPr/>
                </p:nvSpPr>
                <p:spPr bwMode="auto">
                  <a:xfrm>
                    <a:off x="4808" y="2208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45" name="Freeform 40"/>
                  <p:cNvSpPr>
                    <a:spLocks/>
                  </p:cNvSpPr>
                  <p:nvPr/>
                </p:nvSpPr>
                <p:spPr bwMode="auto">
                  <a:xfrm>
                    <a:off x="4808" y="2216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46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4808" y="2216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847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4808" y="2224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848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4808" y="2232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849" name="Freeform 44"/>
                  <p:cNvSpPr>
                    <a:spLocks/>
                  </p:cNvSpPr>
                  <p:nvPr/>
                </p:nvSpPr>
                <p:spPr bwMode="auto">
                  <a:xfrm>
                    <a:off x="4808" y="2240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50" name="Freeform 45"/>
                  <p:cNvSpPr>
                    <a:spLocks/>
                  </p:cNvSpPr>
                  <p:nvPr/>
                </p:nvSpPr>
                <p:spPr bwMode="auto">
                  <a:xfrm>
                    <a:off x="4808" y="2248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51" name="Freeform 46"/>
                  <p:cNvSpPr>
                    <a:spLocks/>
                  </p:cNvSpPr>
                  <p:nvPr/>
                </p:nvSpPr>
                <p:spPr bwMode="auto">
                  <a:xfrm>
                    <a:off x="4808" y="2256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6692" name="Group 47"/>
                <p:cNvGrpSpPr>
                  <a:grpSpLocks/>
                </p:cNvGrpSpPr>
                <p:nvPr/>
              </p:nvGrpSpPr>
              <p:grpSpPr bwMode="auto">
                <a:xfrm>
                  <a:off x="4832" y="2176"/>
                  <a:ext cx="1" cy="80"/>
                  <a:chOff x="4832" y="2176"/>
                  <a:chExt cx="1" cy="80"/>
                </a:xfrm>
              </p:grpSpPr>
              <p:sp>
                <p:nvSpPr>
                  <p:cNvPr id="26830" name="Freeform 48"/>
                  <p:cNvSpPr>
                    <a:spLocks/>
                  </p:cNvSpPr>
                  <p:nvPr/>
                </p:nvSpPr>
                <p:spPr bwMode="auto">
                  <a:xfrm>
                    <a:off x="4832" y="2176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8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"/>
                      <a:gd name="T11" fmla="*/ 1 w 1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31" name="Freeform 49"/>
                  <p:cNvSpPr>
                    <a:spLocks/>
                  </p:cNvSpPr>
                  <p:nvPr/>
                </p:nvSpPr>
                <p:spPr bwMode="auto">
                  <a:xfrm>
                    <a:off x="4832" y="2184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8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"/>
                      <a:gd name="T11" fmla="*/ 1 w 1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32" name="Freeform 50"/>
                  <p:cNvSpPr>
                    <a:spLocks/>
                  </p:cNvSpPr>
                  <p:nvPr/>
                </p:nvSpPr>
                <p:spPr bwMode="auto">
                  <a:xfrm>
                    <a:off x="4832" y="2192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8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"/>
                      <a:gd name="T11" fmla="*/ 1 w 1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33" name="Freeform 51"/>
                  <p:cNvSpPr>
                    <a:spLocks/>
                  </p:cNvSpPr>
                  <p:nvPr/>
                </p:nvSpPr>
                <p:spPr bwMode="auto">
                  <a:xfrm>
                    <a:off x="4832" y="2208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8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"/>
                      <a:gd name="T11" fmla="*/ 1 w 1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34" name="Freeform 52"/>
                  <p:cNvSpPr>
                    <a:spLocks/>
                  </p:cNvSpPr>
                  <p:nvPr/>
                </p:nvSpPr>
                <p:spPr bwMode="auto">
                  <a:xfrm>
                    <a:off x="4832" y="2216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8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"/>
                      <a:gd name="T11" fmla="*/ 1 w 1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35" name="Freeform 53"/>
                  <p:cNvSpPr>
                    <a:spLocks/>
                  </p:cNvSpPr>
                  <p:nvPr/>
                </p:nvSpPr>
                <p:spPr bwMode="auto">
                  <a:xfrm>
                    <a:off x="4832" y="2224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8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"/>
                      <a:gd name="T11" fmla="*/ 1 w 1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36" name="Freeform 54"/>
                  <p:cNvSpPr>
                    <a:spLocks/>
                  </p:cNvSpPr>
                  <p:nvPr/>
                </p:nvSpPr>
                <p:spPr bwMode="auto">
                  <a:xfrm>
                    <a:off x="4832" y="2240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8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"/>
                      <a:gd name="T11" fmla="*/ 1 w 1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37" name="Freeform 55"/>
                  <p:cNvSpPr>
                    <a:spLocks/>
                  </p:cNvSpPr>
                  <p:nvPr/>
                </p:nvSpPr>
                <p:spPr bwMode="auto">
                  <a:xfrm>
                    <a:off x="4832" y="2248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8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"/>
                      <a:gd name="T11" fmla="*/ 1 w 1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6693" name="Group 56"/>
                <p:cNvGrpSpPr>
                  <a:grpSpLocks/>
                </p:cNvGrpSpPr>
                <p:nvPr/>
              </p:nvGrpSpPr>
              <p:grpSpPr bwMode="auto">
                <a:xfrm>
                  <a:off x="4864" y="2176"/>
                  <a:ext cx="1" cy="80"/>
                  <a:chOff x="4864" y="2176"/>
                  <a:chExt cx="1" cy="80"/>
                </a:xfrm>
              </p:grpSpPr>
              <p:sp>
                <p:nvSpPr>
                  <p:cNvPr id="26822" name="Freeform 57"/>
                  <p:cNvSpPr>
                    <a:spLocks/>
                  </p:cNvSpPr>
                  <p:nvPr/>
                </p:nvSpPr>
                <p:spPr bwMode="auto">
                  <a:xfrm>
                    <a:off x="4864" y="2176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8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"/>
                      <a:gd name="T11" fmla="*/ 1 w 1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23" name="Freeform 58"/>
                  <p:cNvSpPr>
                    <a:spLocks/>
                  </p:cNvSpPr>
                  <p:nvPr/>
                </p:nvSpPr>
                <p:spPr bwMode="auto">
                  <a:xfrm>
                    <a:off x="4864" y="2184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8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"/>
                      <a:gd name="T11" fmla="*/ 1 w 1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24" name="Freeform 59"/>
                  <p:cNvSpPr>
                    <a:spLocks/>
                  </p:cNvSpPr>
                  <p:nvPr/>
                </p:nvSpPr>
                <p:spPr bwMode="auto">
                  <a:xfrm>
                    <a:off x="4864" y="2200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8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"/>
                      <a:gd name="T11" fmla="*/ 1 w 1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25" name="Freeform 60"/>
                  <p:cNvSpPr>
                    <a:spLocks/>
                  </p:cNvSpPr>
                  <p:nvPr/>
                </p:nvSpPr>
                <p:spPr bwMode="auto">
                  <a:xfrm>
                    <a:off x="4864" y="2208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8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"/>
                      <a:gd name="T11" fmla="*/ 1 w 1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26" name="Freeform 61"/>
                  <p:cNvSpPr>
                    <a:spLocks/>
                  </p:cNvSpPr>
                  <p:nvPr/>
                </p:nvSpPr>
                <p:spPr bwMode="auto">
                  <a:xfrm>
                    <a:off x="4864" y="2216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8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"/>
                      <a:gd name="T11" fmla="*/ 1 w 1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27" name="Freeform 62"/>
                  <p:cNvSpPr>
                    <a:spLocks/>
                  </p:cNvSpPr>
                  <p:nvPr/>
                </p:nvSpPr>
                <p:spPr bwMode="auto">
                  <a:xfrm>
                    <a:off x="4864" y="2224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8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"/>
                      <a:gd name="T11" fmla="*/ 1 w 1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28" name="Freeform 63"/>
                  <p:cNvSpPr>
                    <a:spLocks/>
                  </p:cNvSpPr>
                  <p:nvPr/>
                </p:nvSpPr>
                <p:spPr bwMode="auto">
                  <a:xfrm>
                    <a:off x="4864" y="2240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8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"/>
                      <a:gd name="T11" fmla="*/ 1 w 1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29" name="Freeform 64"/>
                  <p:cNvSpPr>
                    <a:spLocks/>
                  </p:cNvSpPr>
                  <p:nvPr/>
                </p:nvSpPr>
                <p:spPr bwMode="auto">
                  <a:xfrm>
                    <a:off x="4864" y="2248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8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"/>
                      <a:gd name="T11" fmla="*/ 1 w 1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6694" name="Group 65"/>
                <p:cNvGrpSpPr>
                  <a:grpSpLocks/>
                </p:cNvGrpSpPr>
                <p:nvPr/>
              </p:nvGrpSpPr>
              <p:grpSpPr bwMode="auto">
                <a:xfrm>
                  <a:off x="4872" y="2184"/>
                  <a:ext cx="8" cy="65"/>
                  <a:chOff x="4872" y="2184"/>
                  <a:chExt cx="8" cy="65"/>
                </a:xfrm>
              </p:grpSpPr>
              <p:sp>
                <p:nvSpPr>
                  <p:cNvPr id="26814" name="Freeform 66"/>
                  <p:cNvSpPr>
                    <a:spLocks/>
                  </p:cNvSpPr>
                  <p:nvPr/>
                </p:nvSpPr>
                <p:spPr bwMode="auto">
                  <a:xfrm>
                    <a:off x="4872" y="2184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15" name="Freeform 67"/>
                  <p:cNvSpPr>
                    <a:spLocks/>
                  </p:cNvSpPr>
                  <p:nvPr/>
                </p:nvSpPr>
                <p:spPr bwMode="auto">
                  <a:xfrm>
                    <a:off x="4872" y="2192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8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"/>
                      <a:gd name="T11" fmla="*/ 1 w 1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16" name="Freeform 68"/>
                  <p:cNvSpPr>
                    <a:spLocks/>
                  </p:cNvSpPr>
                  <p:nvPr/>
                </p:nvSpPr>
                <p:spPr bwMode="auto">
                  <a:xfrm>
                    <a:off x="4872" y="2192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8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"/>
                      <a:gd name="T11" fmla="*/ 1 w 1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17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4872" y="2200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818" name="Freeform 70"/>
                  <p:cNvSpPr>
                    <a:spLocks/>
                  </p:cNvSpPr>
                  <p:nvPr/>
                </p:nvSpPr>
                <p:spPr bwMode="auto">
                  <a:xfrm>
                    <a:off x="4872" y="2208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8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"/>
                      <a:gd name="T11" fmla="*/ 1 w 1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819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4872" y="2232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820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4872" y="2240"/>
                    <a:ext cx="8" cy="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821" name="Freeform 73"/>
                  <p:cNvSpPr>
                    <a:spLocks/>
                  </p:cNvSpPr>
                  <p:nvPr/>
                </p:nvSpPr>
                <p:spPr bwMode="auto">
                  <a:xfrm>
                    <a:off x="4872" y="2248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w 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"/>
                      <a:gd name="T11" fmla="*/ 8 w 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6695" name="Group 74"/>
                <p:cNvGrpSpPr>
                  <a:grpSpLocks/>
                </p:cNvGrpSpPr>
                <p:nvPr/>
              </p:nvGrpSpPr>
              <p:grpSpPr bwMode="auto">
                <a:xfrm>
                  <a:off x="4904" y="2296"/>
                  <a:ext cx="16" cy="16"/>
                  <a:chOff x="4904" y="2296"/>
                  <a:chExt cx="16" cy="16"/>
                </a:xfrm>
              </p:grpSpPr>
              <p:grpSp>
                <p:nvGrpSpPr>
                  <p:cNvPr id="26810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4908" y="2300"/>
                    <a:ext cx="8" cy="8"/>
                    <a:chOff x="4908" y="2300"/>
                    <a:chExt cx="8" cy="8"/>
                  </a:xfrm>
                </p:grpSpPr>
                <p:sp>
                  <p:nvSpPr>
                    <p:cNvPr id="26812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08" y="2300"/>
                      <a:ext cx="0" cy="0"/>
                    </a:xfrm>
                    <a:prstGeom prst="rect">
                      <a:avLst/>
                    </a:prstGeom>
                    <a:solidFill>
                      <a:srgbClr val="404040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/>
                      <a:endParaRPr lang="en-US">
                        <a:latin typeface="Constantia" pitchFamily="18" charset="0"/>
                      </a:endParaRPr>
                    </a:p>
                  </p:txBody>
                </p:sp>
                <p:sp>
                  <p:nvSpPr>
                    <p:cNvPr id="26813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08" y="2300"/>
                      <a:ext cx="8" cy="8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 eaLnBrk="0" hangingPunct="0"/>
                      <a:endParaRPr lang="en-US">
                        <a:latin typeface="Constantia" pitchFamily="18" charset="0"/>
                      </a:endParaRPr>
                    </a:p>
                  </p:txBody>
                </p:sp>
              </p:grpSp>
              <p:sp>
                <p:nvSpPr>
                  <p:cNvPr id="26811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4904" y="2296"/>
                    <a:ext cx="16" cy="16"/>
                  </a:xfrm>
                  <a:prstGeom prst="rect">
                    <a:avLst/>
                  </a:prstGeom>
                  <a:solidFill>
                    <a:srgbClr val="99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6696" name="Group 79"/>
                <p:cNvGrpSpPr>
                  <a:grpSpLocks/>
                </p:cNvGrpSpPr>
                <p:nvPr/>
              </p:nvGrpSpPr>
              <p:grpSpPr bwMode="auto">
                <a:xfrm>
                  <a:off x="4680" y="2376"/>
                  <a:ext cx="201" cy="56"/>
                  <a:chOff x="4680" y="2376"/>
                  <a:chExt cx="201" cy="56"/>
                </a:xfrm>
              </p:grpSpPr>
              <p:grpSp>
                <p:nvGrpSpPr>
                  <p:cNvPr id="26777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4880" y="2376"/>
                    <a:ext cx="1" cy="24"/>
                    <a:chOff x="4880" y="2376"/>
                    <a:chExt cx="1" cy="24"/>
                  </a:xfrm>
                </p:grpSpPr>
                <p:sp>
                  <p:nvSpPr>
                    <p:cNvPr id="26808" name="Freeform 81"/>
                    <p:cNvSpPr>
                      <a:spLocks/>
                    </p:cNvSpPr>
                    <p:nvPr/>
                  </p:nvSpPr>
                  <p:spPr bwMode="auto">
                    <a:xfrm>
                      <a:off x="4880" y="2376"/>
                      <a:ext cx="1" cy="24"/>
                    </a:xfrm>
                    <a:custGeom>
                      <a:avLst/>
                      <a:gdLst>
                        <a:gd name="T0" fmla="*/ 0 w 1"/>
                        <a:gd name="T1" fmla="*/ 0 h 24"/>
                        <a:gd name="T2" fmla="*/ 0 w 1"/>
                        <a:gd name="T3" fmla="*/ 24 h 24"/>
                        <a:gd name="T4" fmla="*/ 0 w 1"/>
                        <a:gd name="T5" fmla="*/ 0 h 24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24"/>
                        <a:gd name="T11" fmla="*/ 1 w 1"/>
                        <a:gd name="T12" fmla="*/ 24 h 2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24">
                          <a:moveTo>
                            <a:pt x="0" y="0"/>
                          </a:moveTo>
                          <a:lnTo>
                            <a:pt x="0" y="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6E6E6"/>
                    </a:solidFill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809" name="Freeform 82"/>
                    <p:cNvSpPr>
                      <a:spLocks/>
                    </p:cNvSpPr>
                    <p:nvPr/>
                  </p:nvSpPr>
                  <p:spPr bwMode="auto">
                    <a:xfrm>
                      <a:off x="4880" y="2376"/>
                      <a:ext cx="1" cy="24"/>
                    </a:xfrm>
                    <a:custGeom>
                      <a:avLst/>
                      <a:gdLst>
                        <a:gd name="T0" fmla="*/ 0 w 1"/>
                        <a:gd name="T1" fmla="*/ 0 h 24"/>
                        <a:gd name="T2" fmla="*/ 0 w 1"/>
                        <a:gd name="T3" fmla="*/ 24 h 24"/>
                        <a:gd name="T4" fmla="*/ 0 w 1"/>
                        <a:gd name="T5" fmla="*/ 0 h 24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24"/>
                        <a:gd name="T11" fmla="*/ 1 w 1"/>
                        <a:gd name="T12" fmla="*/ 24 h 2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24">
                          <a:moveTo>
                            <a:pt x="0" y="0"/>
                          </a:moveTo>
                          <a:lnTo>
                            <a:pt x="0" y="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  <p:grpSp>
                <p:nvGrpSpPr>
                  <p:cNvPr id="26778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4856" y="2384"/>
                    <a:ext cx="1" cy="16"/>
                    <a:chOff x="4856" y="2384"/>
                    <a:chExt cx="1" cy="16"/>
                  </a:xfrm>
                </p:grpSpPr>
                <p:sp>
                  <p:nvSpPr>
                    <p:cNvPr id="26806" name="Freeform 84"/>
                    <p:cNvSpPr>
                      <a:spLocks/>
                    </p:cNvSpPr>
                    <p:nvPr/>
                  </p:nvSpPr>
                  <p:spPr bwMode="auto">
                    <a:xfrm>
                      <a:off x="4856" y="2384"/>
                      <a:ext cx="1" cy="16"/>
                    </a:xfrm>
                    <a:custGeom>
                      <a:avLst/>
                      <a:gdLst>
                        <a:gd name="T0" fmla="*/ 0 w 1"/>
                        <a:gd name="T1" fmla="*/ 0 h 16"/>
                        <a:gd name="T2" fmla="*/ 0 w 1"/>
                        <a:gd name="T3" fmla="*/ 16 h 16"/>
                        <a:gd name="T4" fmla="*/ 0 w 1"/>
                        <a:gd name="T5" fmla="*/ 0 h 16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16"/>
                        <a:gd name="T11" fmla="*/ 1 w 1"/>
                        <a:gd name="T12" fmla="*/ 16 h 1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16">
                          <a:moveTo>
                            <a:pt x="0" y="0"/>
                          </a:moveTo>
                          <a:lnTo>
                            <a:pt x="0" y="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6E6E6"/>
                    </a:solidFill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807" name="Freeform 85"/>
                    <p:cNvSpPr>
                      <a:spLocks/>
                    </p:cNvSpPr>
                    <p:nvPr/>
                  </p:nvSpPr>
                  <p:spPr bwMode="auto">
                    <a:xfrm>
                      <a:off x="4856" y="2384"/>
                      <a:ext cx="1" cy="16"/>
                    </a:xfrm>
                    <a:custGeom>
                      <a:avLst/>
                      <a:gdLst>
                        <a:gd name="T0" fmla="*/ 0 w 1"/>
                        <a:gd name="T1" fmla="*/ 0 h 16"/>
                        <a:gd name="T2" fmla="*/ 0 w 1"/>
                        <a:gd name="T3" fmla="*/ 16 h 16"/>
                        <a:gd name="T4" fmla="*/ 0 w 1"/>
                        <a:gd name="T5" fmla="*/ 0 h 16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16"/>
                        <a:gd name="T11" fmla="*/ 1 w 1"/>
                        <a:gd name="T12" fmla="*/ 16 h 1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16">
                          <a:moveTo>
                            <a:pt x="0" y="0"/>
                          </a:moveTo>
                          <a:lnTo>
                            <a:pt x="0" y="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  <p:grpSp>
                <p:nvGrpSpPr>
                  <p:cNvPr id="26779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4832" y="2384"/>
                    <a:ext cx="1" cy="24"/>
                    <a:chOff x="4832" y="2384"/>
                    <a:chExt cx="1" cy="24"/>
                  </a:xfrm>
                </p:grpSpPr>
                <p:sp>
                  <p:nvSpPr>
                    <p:cNvPr id="26804" name="Freeform 87"/>
                    <p:cNvSpPr>
                      <a:spLocks/>
                    </p:cNvSpPr>
                    <p:nvPr/>
                  </p:nvSpPr>
                  <p:spPr bwMode="auto">
                    <a:xfrm>
                      <a:off x="4832" y="2384"/>
                      <a:ext cx="1" cy="24"/>
                    </a:xfrm>
                    <a:custGeom>
                      <a:avLst/>
                      <a:gdLst>
                        <a:gd name="T0" fmla="*/ 0 w 1"/>
                        <a:gd name="T1" fmla="*/ 0 h 24"/>
                        <a:gd name="T2" fmla="*/ 0 w 1"/>
                        <a:gd name="T3" fmla="*/ 24 h 24"/>
                        <a:gd name="T4" fmla="*/ 0 w 1"/>
                        <a:gd name="T5" fmla="*/ 0 h 24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24"/>
                        <a:gd name="T11" fmla="*/ 1 w 1"/>
                        <a:gd name="T12" fmla="*/ 24 h 2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24">
                          <a:moveTo>
                            <a:pt x="0" y="0"/>
                          </a:moveTo>
                          <a:lnTo>
                            <a:pt x="0" y="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6E6E6"/>
                    </a:solidFill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805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4832" y="2384"/>
                      <a:ext cx="1" cy="24"/>
                    </a:xfrm>
                    <a:custGeom>
                      <a:avLst/>
                      <a:gdLst>
                        <a:gd name="T0" fmla="*/ 0 w 1"/>
                        <a:gd name="T1" fmla="*/ 0 h 24"/>
                        <a:gd name="T2" fmla="*/ 0 w 1"/>
                        <a:gd name="T3" fmla="*/ 24 h 24"/>
                        <a:gd name="T4" fmla="*/ 0 w 1"/>
                        <a:gd name="T5" fmla="*/ 0 h 24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24"/>
                        <a:gd name="T11" fmla="*/ 1 w 1"/>
                        <a:gd name="T12" fmla="*/ 24 h 2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24">
                          <a:moveTo>
                            <a:pt x="0" y="0"/>
                          </a:moveTo>
                          <a:lnTo>
                            <a:pt x="0" y="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  <p:grpSp>
                <p:nvGrpSpPr>
                  <p:cNvPr id="26780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4812" y="2396"/>
                    <a:ext cx="0" cy="8"/>
                    <a:chOff x="4812" y="2396"/>
                    <a:chExt cx="0" cy="8"/>
                  </a:xfrm>
                </p:grpSpPr>
                <p:sp>
                  <p:nvSpPr>
                    <p:cNvPr id="26802" name="Rectangle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12" y="2396"/>
                      <a:ext cx="0" cy="8"/>
                    </a:xfrm>
                    <a:prstGeom prst="rect">
                      <a:avLst/>
                    </a:prstGeom>
                    <a:solidFill>
                      <a:srgbClr val="E6E6E6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/>
                      <a:endParaRPr lang="en-US">
                        <a:latin typeface="Constantia" pitchFamily="18" charset="0"/>
                      </a:endParaRPr>
                    </a:p>
                  </p:txBody>
                </p:sp>
                <p:sp>
                  <p:nvSpPr>
                    <p:cNvPr id="26803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12" y="2396"/>
                      <a:ext cx="0" cy="8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 eaLnBrk="0" hangingPunct="0"/>
                      <a:endParaRPr lang="en-US">
                        <a:latin typeface="Constantia" pitchFamily="18" charset="0"/>
                      </a:endParaRPr>
                    </a:p>
                  </p:txBody>
                </p:sp>
              </p:grpSp>
              <p:grpSp>
                <p:nvGrpSpPr>
                  <p:cNvPr id="26781" name="Group 92"/>
                  <p:cNvGrpSpPr>
                    <a:grpSpLocks/>
                  </p:cNvGrpSpPr>
                  <p:nvPr/>
                </p:nvGrpSpPr>
                <p:grpSpPr bwMode="auto">
                  <a:xfrm>
                    <a:off x="4796" y="2396"/>
                    <a:ext cx="0" cy="8"/>
                    <a:chOff x="4796" y="2396"/>
                    <a:chExt cx="0" cy="8"/>
                  </a:xfrm>
                </p:grpSpPr>
                <p:sp>
                  <p:nvSpPr>
                    <p:cNvPr id="26800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96" y="2396"/>
                      <a:ext cx="0" cy="8"/>
                    </a:xfrm>
                    <a:prstGeom prst="rect">
                      <a:avLst/>
                    </a:prstGeom>
                    <a:solidFill>
                      <a:srgbClr val="E6E6E6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/>
                      <a:endParaRPr lang="en-US">
                        <a:latin typeface="Constantia" pitchFamily="18" charset="0"/>
                      </a:endParaRPr>
                    </a:p>
                  </p:txBody>
                </p:sp>
                <p:sp>
                  <p:nvSpPr>
                    <p:cNvPr id="26801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96" y="2396"/>
                      <a:ext cx="0" cy="8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 eaLnBrk="0" hangingPunct="0"/>
                      <a:endParaRPr lang="en-US">
                        <a:latin typeface="Constantia" pitchFamily="18" charset="0"/>
                      </a:endParaRPr>
                    </a:p>
                  </p:txBody>
                </p:sp>
              </p:grpSp>
              <p:grpSp>
                <p:nvGrpSpPr>
                  <p:cNvPr id="26782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4768" y="2392"/>
                    <a:ext cx="8" cy="24"/>
                    <a:chOff x="4768" y="2392"/>
                    <a:chExt cx="8" cy="24"/>
                  </a:xfrm>
                </p:grpSpPr>
                <p:sp>
                  <p:nvSpPr>
                    <p:cNvPr id="26798" name="Freeform 96"/>
                    <p:cNvSpPr>
                      <a:spLocks/>
                    </p:cNvSpPr>
                    <p:nvPr/>
                  </p:nvSpPr>
                  <p:spPr bwMode="auto">
                    <a:xfrm>
                      <a:off x="4768" y="2392"/>
                      <a:ext cx="8" cy="24"/>
                    </a:xfrm>
                    <a:custGeom>
                      <a:avLst/>
                      <a:gdLst>
                        <a:gd name="T0" fmla="*/ 8 w 8"/>
                        <a:gd name="T1" fmla="*/ 0 h 24"/>
                        <a:gd name="T2" fmla="*/ 0 w 8"/>
                        <a:gd name="T3" fmla="*/ 8 h 24"/>
                        <a:gd name="T4" fmla="*/ 0 w 8"/>
                        <a:gd name="T5" fmla="*/ 24 h 24"/>
                        <a:gd name="T6" fmla="*/ 8 w 8"/>
                        <a:gd name="T7" fmla="*/ 24 h 24"/>
                        <a:gd name="T8" fmla="*/ 8 w 8"/>
                        <a:gd name="T9" fmla="*/ 0 h 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"/>
                        <a:gd name="T16" fmla="*/ 0 h 24"/>
                        <a:gd name="T17" fmla="*/ 8 w 8"/>
                        <a:gd name="T18" fmla="*/ 24 h 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" h="24">
                          <a:moveTo>
                            <a:pt x="8" y="0"/>
                          </a:moveTo>
                          <a:lnTo>
                            <a:pt x="0" y="8"/>
                          </a:lnTo>
                          <a:lnTo>
                            <a:pt x="0" y="24"/>
                          </a:lnTo>
                          <a:lnTo>
                            <a:pt x="8" y="24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solidFill>
                      <a:srgbClr val="E6E6E6"/>
                    </a:solidFill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799" name="Freeform 97"/>
                    <p:cNvSpPr>
                      <a:spLocks/>
                    </p:cNvSpPr>
                    <p:nvPr/>
                  </p:nvSpPr>
                  <p:spPr bwMode="auto">
                    <a:xfrm>
                      <a:off x="4768" y="2392"/>
                      <a:ext cx="8" cy="24"/>
                    </a:xfrm>
                    <a:custGeom>
                      <a:avLst/>
                      <a:gdLst>
                        <a:gd name="T0" fmla="*/ 8 w 8"/>
                        <a:gd name="T1" fmla="*/ 0 h 24"/>
                        <a:gd name="T2" fmla="*/ 0 w 8"/>
                        <a:gd name="T3" fmla="*/ 8 h 24"/>
                        <a:gd name="T4" fmla="*/ 0 w 8"/>
                        <a:gd name="T5" fmla="*/ 24 h 24"/>
                        <a:gd name="T6" fmla="*/ 8 w 8"/>
                        <a:gd name="T7" fmla="*/ 24 h 24"/>
                        <a:gd name="T8" fmla="*/ 8 w 8"/>
                        <a:gd name="T9" fmla="*/ 0 h 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"/>
                        <a:gd name="T16" fmla="*/ 0 h 24"/>
                        <a:gd name="T17" fmla="*/ 8 w 8"/>
                        <a:gd name="T18" fmla="*/ 24 h 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" h="24">
                          <a:moveTo>
                            <a:pt x="8" y="0"/>
                          </a:moveTo>
                          <a:lnTo>
                            <a:pt x="0" y="8"/>
                          </a:lnTo>
                          <a:lnTo>
                            <a:pt x="0" y="24"/>
                          </a:lnTo>
                          <a:lnTo>
                            <a:pt x="8" y="24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  <p:grpSp>
                <p:nvGrpSpPr>
                  <p:cNvPr id="26783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4760" y="2400"/>
                    <a:ext cx="4" cy="16"/>
                    <a:chOff x="4760" y="2400"/>
                    <a:chExt cx="4" cy="16"/>
                  </a:xfrm>
                </p:grpSpPr>
                <p:sp>
                  <p:nvSpPr>
                    <p:cNvPr id="26796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60" y="2400"/>
                      <a:ext cx="0" cy="16"/>
                    </a:xfrm>
                    <a:prstGeom prst="rect">
                      <a:avLst/>
                    </a:prstGeom>
                    <a:solidFill>
                      <a:srgbClr val="E6E6E6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/>
                      <a:endParaRPr lang="en-US">
                        <a:latin typeface="Constantia" pitchFamily="18" charset="0"/>
                      </a:endParaRPr>
                    </a:p>
                  </p:txBody>
                </p:sp>
                <p:sp>
                  <p:nvSpPr>
                    <p:cNvPr id="26797" name="Rectangl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64" y="2404"/>
                      <a:ext cx="0" cy="8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 eaLnBrk="0" hangingPunct="0"/>
                      <a:endParaRPr lang="en-US">
                        <a:latin typeface="Constantia" pitchFamily="18" charset="0"/>
                      </a:endParaRPr>
                    </a:p>
                  </p:txBody>
                </p:sp>
              </p:grpSp>
              <p:grpSp>
                <p:nvGrpSpPr>
                  <p:cNvPr id="26784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4736" y="2400"/>
                    <a:ext cx="8" cy="24"/>
                    <a:chOff x="4736" y="2400"/>
                    <a:chExt cx="8" cy="24"/>
                  </a:xfrm>
                </p:grpSpPr>
                <p:sp>
                  <p:nvSpPr>
                    <p:cNvPr id="26794" name="Freeform 102"/>
                    <p:cNvSpPr>
                      <a:spLocks/>
                    </p:cNvSpPr>
                    <p:nvPr/>
                  </p:nvSpPr>
                  <p:spPr bwMode="auto">
                    <a:xfrm>
                      <a:off x="4736" y="2400"/>
                      <a:ext cx="8" cy="24"/>
                    </a:xfrm>
                    <a:custGeom>
                      <a:avLst/>
                      <a:gdLst>
                        <a:gd name="T0" fmla="*/ 8 w 8"/>
                        <a:gd name="T1" fmla="*/ 0 h 24"/>
                        <a:gd name="T2" fmla="*/ 0 w 8"/>
                        <a:gd name="T3" fmla="*/ 0 h 24"/>
                        <a:gd name="T4" fmla="*/ 0 w 8"/>
                        <a:gd name="T5" fmla="*/ 24 h 24"/>
                        <a:gd name="T6" fmla="*/ 8 w 8"/>
                        <a:gd name="T7" fmla="*/ 16 h 24"/>
                        <a:gd name="T8" fmla="*/ 8 w 8"/>
                        <a:gd name="T9" fmla="*/ 0 h 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"/>
                        <a:gd name="T16" fmla="*/ 0 h 24"/>
                        <a:gd name="T17" fmla="*/ 8 w 8"/>
                        <a:gd name="T18" fmla="*/ 24 h 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" h="24">
                          <a:moveTo>
                            <a:pt x="8" y="0"/>
                          </a:moveTo>
                          <a:lnTo>
                            <a:pt x="0" y="0"/>
                          </a:lnTo>
                          <a:lnTo>
                            <a:pt x="0" y="24"/>
                          </a:lnTo>
                          <a:lnTo>
                            <a:pt x="8" y="16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solidFill>
                      <a:srgbClr val="E6E6E6"/>
                    </a:solidFill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795" name="Freeform 103"/>
                    <p:cNvSpPr>
                      <a:spLocks/>
                    </p:cNvSpPr>
                    <p:nvPr/>
                  </p:nvSpPr>
                  <p:spPr bwMode="auto">
                    <a:xfrm>
                      <a:off x="4736" y="2400"/>
                      <a:ext cx="8" cy="24"/>
                    </a:xfrm>
                    <a:custGeom>
                      <a:avLst/>
                      <a:gdLst>
                        <a:gd name="T0" fmla="*/ 8 w 8"/>
                        <a:gd name="T1" fmla="*/ 0 h 24"/>
                        <a:gd name="T2" fmla="*/ 0 w 8"/>
                        <a:gd name="T3" fmla="*/ 0 h 24"/>
                        <a:gd name="T4" fmla="*/ 0 w 8"/>
                        <a:gd name="T5" fmla="*/ 24 h 24"/>
                        <a:gd name="T6" fmla="*/ 8 w 8"/>
                        <a:gd name="T7" fmla="*/ 16 h 24"/>
                        <a:gd name="T8" fmla="*/ 8 w 8"/>
                        <a:gd name="T9" fmla="*/ 0 h 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"/>
                        <a:gd name="T16" fmla="*/ 0 h 24"/>
                        <a:gd name="T17" fmla="*/ 8 w 8"/>
                        <a:gd name="T18" fmla="*/ 24 h 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" h="24">
                          <a:moveTo>
                            <a:pt x="8" y="0"/>
                          </a:moveTo>
                          <a:lnTo>
                            <a:pt x="0" y="0"/>
                          </a:lnTo>
                          <a:lnTo>
                            <a:pt x="0" y="24"/>
                          </a:lnTo>
                          <a:lnTo>
                            <a:pt x="8" y="16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  <p:grpSp>
                <p:nvGrpSpPr>
                  <p:cNvPr id="26785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4716" y="2412"/>
                    <a:ext cx="0" cy="8"/>
                    <a:chOff x="4716" y="2412"/>
                    <a:chExt cx="0" cy="8"/>
                  </a:xfrm>
                </p:grpSpPr>
                <p:sp>
                  <p:nvSpPr>
                    <p:cNvPr id="26792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16" y="2412"/>
                      <a:ext cx="0" cy="8"/>
                    </a:xfrm>
                    <a:prstGeom prst="rect">
                      <a:avLst/>
                    </a:prstGeom>
                    <a:solidFill>
                      <a:srgbClr val="E6E6E6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/>
                      <a:endParaRPr lang="en-US">
                        <a:latin typeface="Constantia" pitchFamily="18" charset="0"/>
                      </a:endParaRPr>
                    </a:p>
                  </p:txBody>
                </p:sp>
                <p:sp>
                  <p:nvSpPr>
                    <p:cNvPr id="26793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16" y="2412"/>
                      <a:ext cx="0" cy="8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 eaLnBrk="0" hangingPunct="0"/>
                      <a:endParaRPr lang="en-US">
                        <a:latin typeface="Constantia" pitchFamily="18" charset="0"/>
                      </a:endParaRPr>
                    </a:p>
                  </p:txBody>
                </p:sp>
              </p:grpSp>
              <p:grpSp>
                <p:nvGrpSpPr>
                  <p:cNvPr id="26786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4696" y="2408"/>
                    <a:ext cx="1" cy="16"/>
                    <a:chOff x="4696" y="2408"/>
                    <a:chExt cx="1" cy="16"/>
                  </a:xfrm>
                </p:grpSpPr>
                <p:sp>
                  <p:nvSpPr>
                    <p:cNvPr id="26790" name="Freeform 108"/>
                    <p:cNvSpPr>
                      <a:spLocks/>
                    </p:cNvSpPr>
                    <p:nvPr/>
                  </p:nvSpPr>
                  <p:spPr bwMode="auto">
                    <a:xfrm>
                      <a:off x="4696" y="2408"/>
                      <a:ext cx="1" cy="16"/>
                    </a:xfrm>
                    <a:custGeom>
                      <a:avLst/>
                      <a:gdLst>
                        <a:gd name="T0" fmla="*/ 0 w 1"/>
                        <a:gd name="T1" fmla="*/ 0 h 16"/>
                        <a:gd name="T2" fmla="*/ 0 w 1"/>
                        <a:gd name="T3" fmla="*/ 16 h 16"/>
                        <a:gd name="T4" fmla="*/ 0 w 1"/>
                        <a:gd name="T5" fmla="*/ 0 h 16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16"/>
                        <a:gd name="T11" fmla="*/ 1 w 1"/>
                        <a:gd name="T12" fmla="*/ 16 h 1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16">
                          <a:moveTo>
                            <a:pt x="0" y="0"/>
                          </a:moveTo>
                          <a:lnTo>
                            <a:pt x="0" y="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6E6E6"/>
                    </a:solidFill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791" name="Freeform 109"/>
                    <p:cNvSpPr>
                      <a:spLocks/>
                    </p:cNvSpPr>
                    <p:nvPr/>
                  </p:nvSpPr>
                  <p:spPr bwMode="auto">
                    <a:xfrm>
                      <a:off x="4696" y="2408"/>
                      <a:ext cx="1" cy="16"/>
                    </a:xfrm>
                    <a:custGeom>
                      <a:avLst/>
                      <a:gdLst>
                        <a:gd name="T0" fmla="*/ 0 w 1"/>
                        <a:gd name="T1" fmla="*/ 0 h 16"/>
                        <a:gd name="T2" fmla="*/ 0 w 1"/>
                        <a:gd name="T3" fmla="*/ 16 h 16"/>
                        <a:gd name="T4" fmla="*/ 0 w 1"/>
                        <a:gd name="T5" fmla="*/ 0 h 16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16"/>
                        <a:gd name="T11" fmla="*/ 1 w 1"/>
                        <a:gd name="T12" fmla="*/ 16 h 1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16">
                          <a:moveTo>
                            <a:pt x="0" y="0"/>
                          </a:moveTo>
                          <a:lnTo>
                            <a:pt x="0" y="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  <p:grpSp>
                <p:nvGrpSpPr>
                  <p:cNvPr id="26787" name="Group 110"/>
                  <p:cNvGrpSpPr>
                    <a:grpSpLocks/>
                  </p:cNvGrpSpPr>
                  <p:nvPr/>
                </p:nvGrpSpPr>
                <p:grpSpPr bwMode="auto">
                  <a:xfrm>
                    <a:off x="4680" y="2408"/>
                    <a:ext cx="8" cy="24"/>
                    <a:chOff x="4680" y="2408"/>
                    <a:chExt cx="8" cy="24"/>
                  </a:xfrm>
                </p:grpSpPr>
                <p:sp>
                  <p:nvSpPr>
                    <p:cNvPr id="26788" name="Freeform 111"/>
                    <p:cNvSpPr>
                      <a:spLocks/>
                    </p:cNvSpPr>
                    <p:nvPr/>
                  </p:nvSpPr>
                  <p:spPr bwMode="auto">
                    <a:xfrm>
                      <a:off x="4680" y="2408"/>
                      <a:ext cx="8" cy="24"/>
                    </a:xfrm>
                    <a:custGeom>
                      <a:avLst/>
                      <a:gdLst>
                        <a:gd name="T0" fmla="*/ 8 w 8"/>
                        <a:gd name="T1" fmla="*/ 0 h 24"/>
                        <a:gd name="T2" fmla="*/ 0 w 8"/>
                        <a:gd name="T3" fmla="*/ 8 h 24"/>
                        <a:gd name="T4" fmla="*/ 0 w 8"/>
                        <a:gd name="T5" fmla="*/ 24 h 24"/>
                        <a:gd name="T6" fmla="*/ 8 w 8"/>
                        <a:gd name="T7" fmla="*/ 24 h 24"/>
                        <a:gd name="T8" fmla="*/ 8 w 8"/>
                        <a:gd name="T9" fmla="*/ 0 h 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"/>
                        <a:gd name="T16" fmla="*/ 0 h 24"/>
                        <a:gd name="T17" fmla="*/ 8 w 8"/>
                        <a:gd name="T18" fmla="*/ 24 h 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" h="24">
                          <a:moveTo>
                            <a:pt x="8" y="0"/>
                          </a:moveTo>
                          <a:lnTo>
                            <a:pt x="0" y="8"/>
                          </a:lnTo>
                          <a:lnTo>
                            <a:pt x="0" y="24"/>
                          </a:lnTo>
                          <a:lnTo>
                            <a:pt x="8" y="24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solidFill>
                      <a:srgbClr val="E6E6E6"/>
                    </a:solidFill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789" name="Freeform 112"/>
                    <p:cNvSpPr>
                      <a:spLocks/>
                    </p:cNvSpPr>
                    <p:nvPr/>
                  </p:nvSpPr>
                  <p:spPr bwMode="auto">
                    <a:xfrm>
                      <a:off x="4680" y="2408"/>
                      <a:ext cx="8" cy="24"/>
                    </a:xfrm>
                    <a:custGeom>
                      <a:avLst/>
                      <a:gdLst>
                        <a:gd name="T0" fmla="*/ 8 w 8"/>
                        <a:gd name="T1" fmla="*/ 0 h 24"/>
                        <a:gd name="T2" fmla="*/ 0 w 8"/>
                        <a:gd name="T3" fmla="*/ 8 h 24"/>
                        <a:gd name="T4" fmla="*/ 0 w 8"/>
                        <a:gd name="T5" fmla="*/ 24 h 24"/>
                        <a:gd name="T6" fmla="*/ 8 w 8"/>
                        <a:gd name="T7" fmla="*/ 24 h 24"/>
                        <a:gd name="T8" fmla="*/ 8 w 8"/>
                        <a:gd name="T9" fmla="*/ 0 h 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"/>
                        <a:gd name="T16" fmla="*/ 0 h 24"/>
                        <a:gd name="T17" fmla="*/ 8 w 8"/>
                        <a:gd name="T18" fmla="*/ 24 h 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" h="24">
                          <a:moveTo>
                            <a:pt x="8" y="0"/>
                          </a:moveTo>
                          <a:lnTo>
                            <a:pt x="0" y="8"/>
                          </a:lnTo>
                          <a:lnTo>
                            <a:pt x="0" y="24"/>
                          </a:lnTo>
                          <a:lnTo>
                            <a:pt x="8" y="24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</p:grpSp>
            <p:grpSp>
              <p:nvGrpSpPr>
                <p:cNvPr id="26697" name="Group 113"/>
                <p:cNvGrpSpPr>
                  <a:grpSpLocks/>
                </p:cNvGrpSpPr>
                <p:nvPr/>
              </p:nvGrpSpPr>
              <p:grpSpPr bwMode="auto">
                <a:xfrm>
                  <a:off x="4680" y="2408"/>
                  <a:ext cx="232" cy="72"/>
                  <a:chOff x="4680" y="2408"/>
                  <a:chExt cx="232" cy="72"/>
                </a:xfrm>
              </p:grpSpPr>
              <p:sp>
                <p:nvSpPr>
                  <p:cNvPr id="26767" name="Freeform 114"/>
                  <p:cNvSpPr>
                    <a:spLocks/>
                  </p:cNvSpPr>
                  <p:nvPr/>
                </p:nvSpPr>
                <p:spPr bwMode="auto">
                  <a:xfrm>
                    <a:off x="4688" y="2408"/>
                    <a:ext cx="224" cy="64"/>
                  </a:xfrm>
                  <a:custGeom>
                    <a:avLst/>
                    <a:gdLst>
                      <a:gd name="T0" fmla="*/ 0 w 224"/>
                      <a:gd name="T1" fmla="*/ 40 h 64"/>
                      <a:gd name="T2" fmla="*/ 0 w 224"/>
                      <a:gd name="T3" fmla="*/ 64 h 64"/>
                      <a:gd name="T4" fmla="*/ 224 w 224"/>
                      <a:gd name="T5" fmla="*/ 24 h 64"/>
                      <a:gd name="T6" fmla="*/ 224 w 224"/>
                      <a:gd name="T7" fmla="*/ 0 h 64"/>
                      <a:gd name="T8" fmla="*/ 0 w 224"/>
                      <a:gd name="T9" fmla="*/ 40 h 6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4"/>
                      <a:gd name="T16" fmla="*/ 0 h 64"/>
                      <a:gd name="T17" fmla="*/ 224 w 224"/>
                      <a:gd name="T18" fmla="*/ 64 h 6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4" h="64">
                        <a:moveTo>
                          <a:pt x="0" y="40"/>
                        </a:moveTo>
                        <a:lnTo>
                          <a:pt x="0" y="64"/>
                        </a:lnTo>
                        <a:lnTo>
                          <a:pt x="224" y="24"/>
                        </a:lnTo>
                        <a:lnTo>
                          <a:pt x="224" y="0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768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4720" y="2432"/>
                    <a:ext cx="8" cy="40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769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4728" y="2432"/>
                    <a:ext cx="8" cy="48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770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768" y="2424"/>
                    <a:ext cx="8" cy="40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771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4776" y="2424"/>
                    <a:ext cx="8" cy="40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772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4824" y="2416"/>
                    <a:ext cx="8" cy="40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773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4832" y="2416"/>
                    <a:ext cx="8" cy="40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774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4840" y="2416"/>
                    <a:ext cx="8" cy="40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775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2416"/>
                    <a:ext cx="8" cy="40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776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2440"/>
                    <a:ext cx="8" cy="40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6698" name="Group 124"/>
                <p:cNvGrpSpPr>
                  <a:grpSpLocks/>
                </p:cNvGrpSpPr>
                <p:nvPr/>
              </p:nvGrpSpPr>
              <p:grpSpPr bwMode="auto">
                <a:xfrm>
                  <a:off x="4680" y="2440"/>
                  <a:ext cx="16" cy="24"/>
                  <a:chOff x="4680" y="2440"/>
                  <a:chExt cx="16" cy="24"/>
                </a:xfrm>
              </p:grpSpPr>
              <p:sp>
                <p:nvSpPr>
                  <p:cNvPr id="26765" name="Freeform 125"/>
                  <p:cNvSpPr>
                    <a:spLocks/>
                  </p:cNvSpPr>
                  <p:nvPr/>
                </p:nvSpPr>
                <p:spPr bwMode="auto">
                  <a:xfrm>
                    <a:off x="4680" y="2440"/>
                    <a:ext cx="8" cy="24"/>
                  </a:xfrm>
                  <a:custGeom>
                    <a:avLst/>
                    <a:gdLst>
                      <a:gd name="T0" fmla="*/ 8 w 8"/>
                      <a:gd name="T1" fmla="*/ 0 h 24"/>
                      <a:gd name="T2" fmla="*/ 8 w 8"/>
                      <a:gd name="T3" fmla="*/ 0 h 24"/>
                      <a:gd name="T4" fmla="*/ 8 w 8"/>
                      <a:gd name="T5" fmla="*/ 24 h 24"/>
                      <a:gd name="T6" fmla="*/ 0 w 8"/>
                      <a:gd name="T7" fmla="*/ 16 h 2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"/>
                      <a:gd name="T13" fmla="*/ 0 h 24"/>
                      <a:gd name="T14" fmla="*/ 8 w 8"/>
                      <a:gd name="T15" fmla="*/ 24 h 2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" h="24">
                        <a:moveTo>
                          <a:pt x="8" y="0"/>
                        </a:moveTo>
                        <a:lnTo>
                          <a:pt x="8" y="0"/>
                        </a:lnTo>
                        <a:lnTo>
                          <a:pt x="8" y="24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766" name="Freeform 126"/>
                  <p:cNvSpPr>
                    <a:spLocks/>
                  </p:cNvSpPr>
                  <p:nvPr/>
                </p:nvSpPr>
                <p:spPr bwMode="auto">
                  <a:xfrm>
                    <a:off x="4680" y="2440"/>
                    <a:ext cx="16" cy="24"/>
                  </a:xfrm>
                  <a:custGeom>
                    <a:avLst/>
                    <a:gdLst>
                      <a:gd name="T0" fmla="*/ 8 w 16"/>
                      <a:gd name="T1" fmla="*/ 0 h 24"/>
                      <a:gd name="T2" fmla="*/ 16 w 16"/>
                      <a:gd name="T3" fmla="*/ 0 h 24"/>
                      <a:gd name="T4" fmla="*/ 16 w 16"/>
                      <a:gd name="T5" fmla="*/ 24 h 24"/>
                      <a:gd name="T6" fmla="*/ 0 w 16"/>
                      <a:gd name="T7" fmla="*/ 16 h 2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6"/>
                      <a:gd name="T13" fmla="*/ 0 h 24"/>
                      <a:gd name="T14" fmla="*/ 16 w 16"/>
                      <a:gd name="T15" fmla="*/ 24 h 2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6" h="24">
                        <a:moveTo>
                          <a:pt x="8" y="0"/>
                        </a:moveTo>
                        <a:lnTo>
                          <a:pt x="16" y="0"/>
                        </a:lnTo>
                        <a:lnTo>
                          <a:pt x="16" y="24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sp>
              <p:nvSpPr>
                <p:cNvPr id="26699" name="Rectangle 127"/>
                <p:cNvSpPr>
                  <a:spLocks noChangeArrowheads="1"/>
                </p:cNvSpPr>
                <p:nvPr/>
              </p:nvSpPr>
              <p:spPr bwMode="auto">
                <a:xfrm>
                  <a:off x="4672" y="2168"/>
                  <a:ext cx="8" cy="40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>
                    <a:latin typeface="Constantia" pitchFamily="18" charset="0"/>
                  </a:endParaRPr>
                </a:p>
              </p:txBody>
            </p:sp>
            <p:grpSp>
              <p:nvGrpSpPr>
                <p:cNvPr id="26700" name="Group 128"/>
                <p:cNvGrpSpPr>
                  <a:grpSpLocks/>
                </p:cNvGrpSpPr>
                <p:nvPr/>
              </p:nvGrpSpPr>
              <p:grpSpPr bwMode="auto">
                <a:xfrm>
                  <a:off x="4688" y="2160"/>
                  <a:ext cx="16" cy="40"/>
                  <a:chOff x="4688" y="2160"/>
                  <a:chExt cx="16" cy="40"/>
                </a:xfrm>
              </p:grpSpPr>
              <p:sp>
                <p:nvSpPr>
                  <p:cNvPr id="26763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4696" y="2168"/>
                    <a:ext cx="8" cy="8"/>
                  </a:xfrm>
                  <a:prstGeom prst="ellipse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764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4688" y="2160"/>
                    <a:ext cx="8" cy="40"/>
                  </a:xfrm>
                  <a:prstGeom prst="rect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sp>
              <p:nvSpPr>
                <p:cNvPr id="26701" name="Rectangle 131"/>
                <p:cNvSpPr>
                  <a:spLocks noChangeArrowheads="1"/>
                </p:cNvSpPr>
                <p:nvPr/>
              </p:nvSpPr>
              <p:spPr bwMode="auto">
                <a:xfrm>
                  <a:off x="4720" y="2168"/>
                  <a:ext cx="8" cy="8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26702" name="Rectangle 132"/>
                <p:cNvSpPr>
                  <a:spLocks noChangeArrowheads="1"/>
                </p:cNvSpPr>
                <p:nvPr/>
              </p:nvSpPr>
              <p:spPr bwMode="auto">
                <a:xfrm>
                  <a:off x="4736" y="2168"/>
                  <a:ext cx="8" cy="8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>
                    <a:latin typeface="Constantia" pitchFamily="18" charset="0"/>
                  </a:endParaRPr>
                </a:p>
              </p:txBody>
            </p:sp>
            <p:grpSp>
              <p:nvGrpSpPr>
                <p:cNvPr id="26703" name="Group 133"/>
                <p:cNvGrpSpPr>
                  <a:grpSpLocks/>
                </p:cNvGrpSpPr>
                <p:nvPr/>
              </p:nvGrpSpPr>
              <p:grpSpPr bwMode="auto">
                <a:xfrm>
                  <a:off x="4752" y="2168"/>
                  <a:ext cx="8" cy="8"/>
                  <a:chOff x="4752" y="2168"/>
                  <a:chExt cx="8" cy="8"/>
                </a:xfrm>
              </p:grpSpPr>
              <p:sp>
                <p:nvSpPr>
                  <p:cNvPr id="26760" name="Oval 134"/>
                  <p:cNvSpPr>
                    <a:spLocks noChangeArrowheads="1"/>
                  </p:cNvSpPr>
                  <p:nvPr/>
                </p:nvSpPr>
                <p:spPr bwMode="auto">
                  <a:xfrm>
                    <a:off x="4752" y="2168"/>
                    <a:ext cx="8" cy="8"/>
                  </a:xfrm>
                  <a:prstGeom prst="ellipse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761" name="Oval 135"/>
                  <p:cNvSpPr>
                    <a:spLocks noChangeArrowheads="1"/>
                  </p:cNvSpPr>
                  <p:nvPr/>
                </p:nvSpPr>
                <p:spPr bwMode="auto">
                  <a:xfrm>
                    <a:off x="4752" y="2168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762" name="Oval 136"/>
                  <p:cNvSpPr>
                    <a:spLocks noChangeArrowheads="1"/>
                  </p:cNvSpPr>
                  <p:nvPr/>
                </p:nvSpPr>
                <p:spPr bwMode="auto">
                  <a:xfrm>
                    <a:off x="4752" y="2168"/>
                    <a:ext cx="8" cy="8"/>
                  </a:xfrm>
                  <a:prstGeom prst="ellipse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sp>
              <p:nvSpPr>
                <p:cNvPr id="26704" name="Rectangle 137"/>
                <p:cNvSpPr>
                  <a:spLocks noChangeArrowheads="1"/>
                </p:cNvSpPr>
                <p:nvPr/>
              </p:nvSpPr>
              <p:spPr bwMode="auto">
                <a:xfrm>
                  <a:off x="4776" y="2168"/>
                  <a:ext cx="8" cy="8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>
                    <a:latin typeface="Constantia" pitchFamily="18" charset="0"/>
                  </a:endParaRPr>
                </a:p>
              </p:txBody>
            </p:sp>
            <p:grpSp>
              <p:nvGrpSpPr>
                <p:cNvPr id="26705" name="Group 138"/>
                <p:cNvGrpSpPr>
                  <a:grpSpLocks/>
                </p:cNvGrpSpPr>
                <p:nvPr/>
              </p:nvGrpSpPr>
              <p:grpSpPr bwMode="auto">
                <a:xfrm>
                  <a:off x="4800" y="2168"/>
                  <a:ext cx="8" cy="8"/>
                  <a:chOff x="4800" y="2168"/>
                  <a:chExt cx="8" cy="8"/>
                </a:xfrm>
              </p:grpSpPr>
              <p:sp>
                <p:nvSpPr>
                  <p:cNvPr id="26758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2168"/>
                    <a:ext cx="8" cy="8"/>
                  </a:xfrm>
                  <a:prstGeom prst="rect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759" name="Oval 140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2168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sp>
              <p:nvSpPr>
                <p:cNvPr id="26706" name="Rectangle 141"/>
                <p:cNvSpPr>
                  <a:spLocks noChangeArrowheads="1"/>
                </p:cNvSpPr>
                <p:nvPr/>
              </p:nvSpPr>
              <p:spPr bwMode="auto">
                <a:xfrm>
                  <a:off x="4808" y="2168"/>
                  <a:ext cx="8" cy="8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>
                    <a:latin typeface="Constantia" pitchFamily="18" charset="0"/>
                  </a:endParaRPr>
                </a:p>
              </p:txBody>
            </p:sp>
            <p:grpSp>
              <p:nvGrpSpPr>
                <p:cNvPr id="26707" name="Group 142"/>
                <p:cNvGrpSpPr>
                  <a:grpSpLocks/>
                </p:cNvGrpSpPr>
                <p:nvPr/>
              </p:nvGrpSpPr>
              <p:grpSpPr bwMode="auto">
                <a:xfrm>
                  <a:off x="4824" y="2160"/>
                  <a:ext cx="8" cy="8"/>
                  <a:chOff x="4824" y="2160"/>
                  <a:chExt cx="8" cy="8"/>
                </a:xfrm>
              </p:grpSpPr>
              <p:sp>
                <p:nvSpPr>
                  <p:cNvPr id="26756" name="Oval 143"/>
                  <p:cNvSpPr>
                    <a:spLocks noChangeArrowheads="1"/>
                  </p:cNvSpPr>
                  <p:nvPr/>
                </p:nvSpPr>
                <p:spPr bwMode="auto">
                  <a:xfrm>
                    <a:off x="4824" y="2160"/>
                    <a:ext cx="8" cy="8"/>
                  </a:xfrm>
                  <a:prstGeom prst="ellipse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757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4824" y="2160"/>
                    <a:ext cx="8" cy="8"/>
                  </a:xfrm>
                  <a:prstGeom prst="rect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6708" name="Group 145"/>
                <p:cNvGrpSpPr>
                  <a:grpSpLocks/>
                </p:cNvGrpSpPr>
                <p:nvPr/>
              </p:nvGrpSpPr>
              <p:grpSpPr bwMode="auto">
                <a:xfrm>
                  <a:off x="4856" y="2160"/>
                  <a:ext cx="8" cy="8"/>
                  <a:chOff x="4856" y="2160"/>
                  <a:chExt cx="8" cy="8"/>
                </a:xfrm>
              </p:grpSpPr>
              <p:sp>
                <p:nvSpPr>
                  <p:cNvPr id="26753" name="Oval 146"/>
                  <p:cNvSpPr>
                    <a:spLocks noChangeArrowheads="1"/>
                  </p:cNvSpPr>
                  <p:nvPr/>
                </p:nvSpPr>
                <p:spPr bwMode="auto">
                  <a:xfrm>
                    <a:off x="4856" y="2160"/>
                    <a:ext cx="8" cy="8"/>
                  </a:xfrm>
                  <a:prstGeom prst="ellipse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754" name="Oval 147"/>
                  <p:cNvSpPr>
                    <a:spLocks noChangeArrowheads="1"/>
                  </p:cNvSpPr>
                  <p:nvPr/>
                </p:nvSpPr>
                <p:spPr bwMode="auto">
                  <a:xfrm>
                    <a:off x="4856" y="2160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755" name="Oval 148"/>
                  <p:cNvSpPr>
                    <a:spLocks noChangeArrowheads="1"/>
                  </p:cNvSpPr>
                  <p:nvPr/>
                </p:nvSpPr>
                <p:spPr bwMode="auto">
                  <a:xfrm>
                    <a:off x="4856" y="2160"/>
                    <a:ext cx="8" cy="8"/>
                  </a:xfrm>
                  <a:prstGeom prst="ellipse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6709" name="Group 149"/>
                <p:cNvGrpSpPr>
                  <a:grpSpLocks/>
                </p:cNvGrpSpPr>
                <p:nvPr/>
              </p:nvGrpSpPr>
              <p:grpSpPr bwMode="auto">
                <a:xfrm>
                  <a:off x="4872" y="2160"/>
                  <a:ext cx="8" cy="8"/>
                  <a:chOff x="4872" y="2160"/>
                  <a:chExt cx="8" cy="8"/>
                </a:xfrm>
              </p:grpSpPr>
              <p:sp>
                <p:nvSpPr>
                  <p:cNvPr id="26751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4872" y="2160"/>
                    <a:ext cx="8" cy="8"/>
                  </a:xfrm>
                  <a:prstGeom prst="ellipse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752" name="Oval 151"/>
                  <p:cNvSpPr>
                    <a:spLocks noChangeArrowheads="1"/>
                  </p:cNvSpPr>
                  <p:nvPr/>
                </p:nvSpPr>
                <p:spPr bwMode="auto">
                  <a:xfrm>
                    <a:off x="4872" y="2160"/>
                    <a:ext cx="8" cy="8"/>
                  </a:xfrm>
                  <a:prstGeom prst="ellipse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sp>
              <p:nvSpPr>
                <p:cNvPr id="26710" name="Rectangle 152"/>
                <p:cNvSpPr>
                  <a:spLocks noChangeArrowheads="1"/>
                </p:cNvSpPr>
                <p:nvPr/>
              </p:nvSpPr>
              <p:spPr bwMode="auto">
                <a:xfrm>
                  <a:off x="4896" y="2160"/>
                  <a:ext cx="8" cy="8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>
                    <a:latin typeface="Constantia" pitchFamily="18" charset="0"/>
                  </a:endParaRPr>
                </a:p>
              </p:txBody>
            </p:sp>
            <p:grpSp>
              <p:nvGrpSpPr>
                <p:cNvPr id="26711" name="Group 153"/>
                <p:cNvGrpSpPr>
                  <a:grpSpLocks/>
                </p:cNvGrpSpPr>
                <p:nvPr/>
              </p:nvGrpSpPr>
              <p:grpSpPr bwMode="auto">
                <a:xfrm>
                  <a:off x="4912" y="2160"/>
                  <a:ext cx="16" cy="8"/>
                  <a:chOff x="4912" y="2160"/>
                  <a:chExt cx="16" cy="8"/>
                </a:xfrm>
              </p:grpSpPr>
              <p:sp>
                <p:nvSpPr>
                  <p:cNvPr id="26749" name="Oval 154"/>
                  <p:cNvSpPr>
                    <a:spLocks noChangeArrowheads="1"/>
                  </p:cNvSpPr>
                  <p:nvPr/>
                </p:nvSpPr>
                <p:spPr bwMode="auto">
                  <a:xfrm>
                    <a:off x="4912" y="2160"/>
                    <a:ext cx="8" cy="8"/>
                  </a:xfrm>
                  <a:prstGeom prst="ellipse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750" name="Oval 155"/>
                  <p:cNvSpPr>
                    <a:spLocks noChangeArrowheads="1"/>
                  </p:cNvSpPr>
                  <p:nvPr/>
                </p:nvSpPr>
                <p:spPr bwMode="auto">
                  <a:xfrm>
                    <a:off x="4920" y="2160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6712" name="Group 156"/>
                <p:cNvGrpSpPr>
                  <a:grpSpLocks/>
                </p:cNvGrpSpPr>
                <p:nvPr/>
              </p:nvGrpSpPr>
              <p:grpSpPr bwMode="auto">
                <a:xfrm>
                  <a:off x="4844" y="2156"/>
                  <a:ext cx="0" cy="8"/>
                  <a:chOff x="4844" y="2156"/>
                  <a:chExt cx="0" cy="8"/>
                </a:xfrm>
              </p:grpSpPr>
              <p:sp>
                <p:nvSpPr>
                  <p:cNvPr id="26747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4844" y="2156"/>
                    <a:ext cx="0" cy="8"/>
                  </a:xfrm>
                  <a:prstGeom prst="rect">
                    <a:avLst/>
                  </a:prstGeom>
                  <a:solidFill>
                    <a:srgbClr val="BFBFBF"/>
                  </a:solidFill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748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4844" y="2156"/>
                    <a:ext cx="0" cy="8"/>
                  </a:xfrm>
                  <a:prstGeom prst="rect">
                    <a:avLst/>
                  </a:prstGeom>
                  <a:noFill/>
                  <a:ln w="127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6713" name="Group 159"/>
                <p:cNvGrpSpPr>
                  <a:grpSpLocks/>
                </p:cNvGrpSpPr>
                <p:nvPr/>
              </p:nvGrpSpPr>
              <p:grpSpPr bwMode="auto">
                <a:xfrm>
                  <a:off x="4672" y="2424"/>
                  <a:ext cx="8" cy="8"/>
                  <a:chOff x="4672" y="2424"/>
                  <a:chExt cx="8" cy="8"/>
                </a:xfrm>
              </p:grpSpPr>
              <p:sp>
                <p:nvSpPr>
                  <p:cNvPr id="26745" name="Oval 160"/>
                  <p:cNvSpPr>
                    <a:spLocks noChangeArrowheads="1"/>
                  </p:cNvSpPr>
                  <p:nvPr/>
                </p:nvSpPr>
                <p:spPr bwMode="auto">
                  <a:xfrm>
                    <a:off x="4672" y="2424"/>
                    <a:ext cx="8" cy="8"/>
                  </a:xfrm>
                  <a:prstGeom prst="ellipse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746" name="Oval 161"/>
                  <p:cNvSpPr>
                    <a:spLocks noChangeArrowheads="1"/>
                  </p:cNvSpPr>
                  <p:nvPr/>
                </p:nvSpPr>
                <p:spPr bwMode="auto">
                  <a:xfrm>
                    <a:off x="4672" y="2424"/>
                    <a:ext cx="8" cy="8"/>
                  </a:xfrm>
                  <a:prstGeom prst="ellipse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sp>
              <p:nvSpPr>
                <p:cNvPr id="26714" name="Rectangle 162"/>
                <p:cNvSpPr>
                  <a:spLocks noChangeArrowheads="1"/>
                </p:cNvSpPr>
                <p:nvPr/>
              </p:nvSpPr>
              <p:spPr bwMode="auto">
                <a:xfrm>
                  <a:off x="4696" y="2424"/>
                  <a:ext cx="8" cy="8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>
                    <a:latin typeface="Constantia" pitchFamily="18" charset="0"/>
                  </a:endParaRPr>
                </a:p>
              </p:txBody>
            </p:sp>
            <p:grpSp>
              <p:nvGrpSpPr>
                <p:cNvPr id="26715" name="Group 163"/>
                <p:cNvGrpSpPr>
                  <a:grpSpLocks/>
                </p:cNvGrpSpPr>
                <p:nvPr/>
              </p:nvGrpSpPr>
              <p:grpSpPr bwMode="auto">
                <a:xfrm>
                  <a:off x="4720" y="2416"/>
                  <a:ext cx="8" cy="8"/>
                  <a:chOff x="4720" y="2416"/>
                  <a:chExt cx="8" cy="8"/>
                </a:xfrm>
              </p:grpSpPr>
              <p:sp>
                <p:nvSpPr>
                  <p:cNvPr id="26743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4720" y="2416"/>
                    <a:ext cx="8" cy="8"/>
                  </a:xfrm>
                  <a:prstGeom prst="rect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744" name="Oval 165"/>
                  <p:cNvSpPr>
                    <a:spLocks noChangeArrowheads="1"/>
                  </p:cNvSpPr>
                  <p:nvPr/>
                </p:nvSpPr>
                <p:spPr bwMode="auto">
                  <a:xfrm>
                    <a:off x="4720" y="2416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6716" name="Group 166"/>
                <p:cNvGrpSpPr>
                  <a:grpSpLocks/>
                </p:cNvGrpSpPr>
                <p:nvPr/>
              </p:nvGrpSpPr>
              <p:grpSpPr bwMode="auto">
                <a:xfrm>
                  <a:off x="4728" y="2416"/>
                  <a:ext cx="16" cy="8"/>
                  <a:chOff x="4728" y="2416"/>
                  <a:chExt cx="16" cy="8"/>
                </a:xfrm>
              </p:grpSpPr>
              <p:sp>
                <p:nvSpPr>
                  <p:cNvPr id="26740" name="Oval 167"/>
                  <p:cNvSpPr>
                    <a:spLocks noChangeArrowheads="1"/>
                  </p:cNvSpPr>
                  <p:nvPr/>
                </p:nvSpPr>
                <p:spPr bwMode="auto">
                  <a:xfrm>
                    <a:off x="4728" y="2416"/>
                    <a:ext cx="8" cy="8"/>
                  </a:xfrm>
                  <a:prstGeom prst="ellipse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741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4736" y="2416"/>
                    <a:ext cx="8" cy="8"/>
                  </a:xfrm>
                  <a:prstGeom prst="rect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742" name="Oval 169"/>
                  <p:cNvSpPr>
                    <a:spLocks noChangeArrowheads="1"/>
                  </p:cNvSpPr>
                  <p:nvPr/>
                </p:nvSpPr>
                <p:spPr bwMode="auto">
                  <a:xfrm>
                    <a:off x="4728" y="2416"/>
                    <a:ext cx="8" cy="8"/>
                  </a:xfrm>
                  <a:prstGeom prst="ellipse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sp>
              <p:nvSpPr>
                <p:cNvPr id="26717" name="Rectangle 170"/>
                <p:cNvSpPr>
                  <a:spLocks noChangeArrowheads="1"/>
                </p:cNvSpPr>
                <p:nvPr/>
              </p:nvSpPr>
              <p:spPr bwMode="auto">
                <a:xfrm>
                  <a:off x="4752" y="2416"/>
                  <a:ext cx="8" cy="8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>
                    <a:latin typeface="Constantia" pitchFamily="18" charset="0"/>
                  </a:endParaRPr>
                </a:p>
              </p:txBody>
            </p:sp>
            <p:grpSp>
              <p:nvGrpSpPr>
                <p:cNvPr id="26718" name="Group 171"/>
                <p:cNvGrpSpPr>
                  <a:grpSpLocks/>
                </p:cNvGrpSpPr>
                <p:nvPr/>
              </p:nvGrpSpPr>
              <p:grpSpPr bwMode="auto">
                <a:xfrm>
                  <a:off x="4768" y="2408"/>
                  <a:ext cx="16" cy="8"/>
                  <a:chOff x="4768" y="2408"/>
                  <a:chExt cx="16" cy="8"/>
                </a:xfrm>
              </p:grpSpPr>
              <p:sp>
                <p:nvSpPr>
                  <p:cNvPr id="26738" name="Rectangle 172"/>
                  <p:cNvSpPr>
                    <a:spLocks noChangeArrowheads="1"/>
                  </p:cNvSpPr>
                  <p:nvPr/>
                </p:nvSpPr>
                <p:spPr bwMode="auto">
                  <a:xfrm>
                    <a:off x="4768" y="2408"/>
                    <a:ext cx="8" cy="8"/>
                  </a:xfrm>
                  <a:prstGeom prst="rect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739" name="Oval 173"/>
                  <p:cNvSpPr>
                    <a:spLocks noChangeArrowheads="1"/>
                  </p:cNvSpPr>
                  <p:nvPr/>
                </p:nvSpPr>
                <p:spPr bwMode="auto">
                  <a:xfrm>
                    <a:off x="4776" y="2408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6719" name="Group 174"/>
                <p:cNvGrpSpPr>
                  <a:grpSpLocks/>
                </p:cNvGrpSpPr>
                <p:nvPr/>
              </p:nvGrpSpPr>
              <p:grpSpPr bwMode="auto">
                <a:xfrm>
                  <a:off x="4784" y="2408"/>
                  <a:ext cx="16" cy="8"/>
                  <a:chOff x="4784" y="2408"/>
                  <a:chExt cx="16" cy="8"/>
                </a:xfrm>
              </p:grpSpPr>
              <p:sp>
                <p:nvSpPr>
                  <p:cNvPr id="26735" name="Oval 175"/>
                  <p:cNvSpPr>
                    <a:spLocks noChangeArrowheads="1"/>
                  </p:cNvSpPr>
                  <p:nvPr/>
                </p:nvSpPr>
                <p:spPr bwMode="auto">
                  <a:xfrm>
                    <a:off x="4792" y="2408"/>
                    <a:ext cx="8" cy="8"/>
                  </a:xfrm>
                  <a:prstGeom prst="ellipse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736" name="Rectangle 176"/>
                  <p:cNvSpPr>
                    <a:spLocks noChangeArrowheads="1"/>
                  </p:cNvSpPr>
                  <p:nvPr/>
                </p:nvSpPr>
                <p:spPr bwMode="auto">
                  <a:xfrm>
                    <a:off x="4784" y="2408"/>
                    <a:ext cx="8" cy="8"/>
                  </a:xfrm>
                  <a:prstGeom prst="rect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737" name="Oval 177"/>
                  <p:cNvSpPr>
                    <a:spLocks noChangeArrowheads="1"/>
                  </p:cNvSpPr>
                  <p:nvPr/>
                </p:nvSpPr>
                <p:spPr bwMode="auto">
                  <a:xfrm>
                    <a:off x="4792" y="2408"/>
                    <a:ext cx="8" cy="8"/>
                  </a:xfrm>
                  <a:prstGeom prst="ellipse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6720" name="Group 178"/>
                <p:cNvGrpSpPr>
                  <a:grpSpLocks/>
                </p:cNvGrpSpPr>
                <p:nvPr/>
              </p:nvGrpSpPr>
              <p:grpSpPr bwMode="auto">
                <a:xfrm>
                  <a:off x="4824" y="2400"/>
                  <a:ext cx="8" cy="16"/>
                  <a:chOff x="4824" y="2400"/>
                  <a:chExt cx="8" cy="16"/>
                </a:xfrm>
              </p:grpSpPr>
              <p:sp>
                <p:nvSpPr>
                  <p:cNvPr id="26732" name="Oval 179"/>
                  <p:cNvSpPr>
                    <a:spLocks noChangeArrowheads="1"/>
                  </p:cNvSpPr>
                  <p:nvPr/>
                </p:nvSpPr>
                <p:spPr bwMode="auto">
                  <a:xfrm>
                    <a:off x="4824" y="2408"/>
                    <a:ext cx="8" cy="8"/>
                  </a:xfrm>
                  <a:prstGeom prst="ellipse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733" name="Rectangle 180"/>
                  <p:cNvSpPr>
                    <a:spLocks noChangeArrowheads="1"/>
                  </p:cNvSpPr>
                  <p:nvPr/>
                </p:nvSpPr>
                <p:spPr bwMode="auto">
                  <a:xfrm>
                    <a:off x="4824" y="2400"/>
                    <a:ext cx="8" cy="8"/>
                  </a:xfrm>
                  <a:prstGeom prst="rect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734" name="Oval 181"/>
                  <p:cNvSpPr>
                    <a:spLocks noChangeArrowheads="1"/>
                  </p:cNvSpPr>
                  <p:nvPr/>
                </p:nvSpPr>
                <p:spPr bwMode="auto">
                  <a:xfrm>
                    <a:off x="4824" y="2408"/>
                    <a:ext cx="8" cy="8"/>
                  </a:xfrm>
                  <a:prstGeom prst="ellipse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6721" name="Group 182"/>
                <p:cNvGrpSpPr>
                  <a:grpSpLocks/>
                </p:cNvGrpSpPr>
                <p:nvPr/>
              </p:nvGrpSpPr>
              <p:grpSpPr bwMode="auto">
                <a:xfrm>
                  <a:off x="4848" y="2400"/>
                  <a:ext cx="16" cy="16"/>
                  <a:chOff x="4848" y="2400"/>
                  <a:chExt cx="16" cy="16"/>
                </a:xfrm>
              </p:grpSpPr>
              <p:sp>
                <p:nvSpPr>
                  <p:cNvPr id="26729" name="Oval 183"/>
                  <p:cNvSpPr>
                    <a:spLocks noChangeArrowheads="1"/>
                  </p:cNvSpPr>
                  <p:nvPr/>
                </p:nvSpPr>
                <p:spPr bwMode="auto">
                  <a:xfrm>
                    <a:off x="4856" y="2408"/>
                    <a:ext cx="8" cy="8"/>
                  </a:xfrm>
                  <a:prstGeom prst="ellipse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730" name="Rectangle 184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2400"/>
                    <a:ext cx="8" cy="8"/>
                  </a:xfrm>
                  <a:prstGeom prst="rect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731" name="Oval 185"/>
                  <p:cNvSpPr>
                    <a:spLocks noChangeArrowheads="1"/>
                  </p:cNvSpPr>
                  <p:nvPr/>
                </p:nvSpPr>
                <p:spPr bwMode="auto">
                  <a:xfrm>
                    <a:off x="4856" y="2408"/>
                    <a:ext cx="8" cy="8"/>
                  </a:xfrm>
                  <a:prstGeom prst="ellipse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6722" name="Group 186"/>
                <p:cNvGrpSpPr>
                  <a:grpSpLocks/>
                </p:cNvGrpSpPr>
                <p:nvPr/>
              </p:nvGrpSpPr>
              <p:grpSpPr bwMode="auto">
                <a:xfrm>
                  <a:off x="4872" y="2400"/>
                  <a:ext cx="8" cy="8"/>
                  <a:chOff x="4872" y="2400"/>
                  <a:chExt cx="8" cy="8"/>
                </a:xfrm>
              </p:grpSpPr>
              <p:sp>
                <p:nvSpPr>
                  <p:cNvPr id="26727" name="Oval 187"/>
                  <p:cNvSpPr>
                    <a:spLocks noChangeArrowheads="1"/>
                  </p:cNvSpPr>
                  <p:nvPr/>
                </p:nvSpPr>
                <p:spPr bwMode="auto">
                  <a:xfrm>
                    <a:off x="4872" y="2400"/>
                    <a:ext cx="8" cy="8"/>
                  </a:xfrm>
                  <a:prstGeom prst="ellipse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728" name="Oval 188"/>
                  <p:cNvSpPr>
                    <a:spLocks noChangeArrowheads="1"/>
                  </p:cNvSpPr>
                  <p:nvPr/>
                </p:nvSpPr>
                <p:spPr bwMode="auto">
                  <a:xfrm>
                    <a:off x="4872" y="2400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sp>
              <p:nvSpPr>
                <p:cNvPr id="26723" name="Rectangle 189"/>
                <p:cNvSpPr>
                  <a:spLocks noChangeArrowheads="1"/>
                </p:cNvSpPr>
                <p:nvPr/>
              </p:nvSpPr>
              <p:spPr bwMode="auto">
                <a:xfrm>
                  <a:off x="4896" y="2400"/>
                  <a:ext cx="8" cy="8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>
                    <a:latin typeface="Constantia" pitchFamily="18" charset="0"/>
                  </a:endParaRPr>
                </a:p>
              </p:txBody>
            </p:sp>
            <p:grpSp>
              <p:nvGrpSpPr>
                <p:cNvPr id="26724" name="Group 190"/>
                <p:cNvGrpSpPr>
                  <a:grpSpLocks/>
                </p:cNvGrpSpPr>
                <p:nvPr/>
              </p:nvGrpSpPr>
              <p:grpSpPr bwMode="auto">
                <a:xfrm>
                  <a:off x="4912" y="2392"/>
                  <a:ext cx="16" cy="8"/>
                  <a:chOff x="4912" y="2392"/>
                  <a:chExt cx="16" cy="8"/>
                </a:xfrm>
              </p:grpSpPr>
              <p:sp>
                <p:nvSpPr>
                  <p:cNvPr id="26725" name="Rectangle 191"/>
                  <p:cNvSpPr>
                    <a:spLocks noChangeArrowheads="1"/>
                  </p:cNvSpPr>
                  <p:nvPr/>
                </p:nvSpPr>
                <p:spPr bwMode="auto">
                  <a:xfrm>
                    <a:off x="4912" y="2392"/>
                    <a:ext cx="8" cy="8"/>
                  </a:xfrm>
                  <a:prstGeom prst="rect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726" name="Oval 192"/>
                  <p:cNvSpPr>
                    <a:spLocks noChangeArrowheads="1"/>
                  </p:cNvSpPr>
                  <p:nvPr/>
                </p:nvSpPr>
                <p:spPr bwMode="auto">
                  <a:xfrm>
                    <a:off x="4920" y="2392"/>
                    <a:ext cx="8" cy="8"/>
                  </a:xfrm>
                  <a:prstGeom prst="ellipse">
                    <a:avLst/>
                  </a:pr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</p:grpSp>
        </p:grpSp>
        <p:grpSp>
          <p:nvGrpSpPr>
            <p:cNvPr id="25608" name="Group 193"/>
            <p:cNvGrpSpPr>
              <a:grpSpLocks/>
            </p:cNvGrpSpPr>
            <p:nvPr/>
          </p:nvGrpSpPr>
          <p:grpSpPr bwMode="auto">
            <a:xfrm>
              <a:off x="3687" y="1025"/>
              <a:ext cx="1155" cy="110"/>
              <a:chOff x="2944" y="1679"/>
              <a:chExt cx="1072" cy="82"/>
            </a:xfrm>
          </p:grpSpPr>
          <p:sp>
            <p:nvSpPr>
              <p:cNvPr id="26631" name="Rectangle 194"/>
              <p:cNvSpPr>
                <a:spLocks noChangeArrowheads="1"/>
              </p:cNvSpPr>
              <p:nvPr/>
            </p:nvSpPr>
            <p:spPr bwMode="auto">
              <a:xfrm>
                <a:off x="2944" y="1679"/>
                <a:ext cx="92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000" b="1">
                    <a:solidFill>
                      <a:srgbClr val="000000"/>
                    </a:solidFill>
                    <a:latin typeface="Helvetica" pitchFamily="34" charset="0"/>
                  </a:rPr>
                  <a:t>SPECTRUM MONITORING</a:t>
                </a:r>
                <a:endParaRPr lang="en-US" b="1">
                  <a:latin typeface="Constantia" pitchFamily="18" charset="0"/>
                </a:endParaRPr>
              </a:p>
            </p:txBody>
          </p:sp>
          <p:sp>
            <p:nvSpPr>
              <p:cNvPr id="26632" name="Line 195"/>
              <p:cNvSpPr>
                <a:spLocks noChangeShapeType="1"/>
              </p:cNvSpPr>
              <p:nvPr/>
            </p:nvSpPr>
            <p:spPr bwMode="auto">
              <a:xfrm>
                <a:off x="2944" y="1760"/>
                <a:ext cx="107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  <p:cxnSp>
          <p:nvCxnSpPr>
            <p:cNvPr id="25609" name="AutoShape 196"/>
            <p:cNvCxnSpPr>
              <a:cxnSpLocks noChangeShapeType="1"/>
              <a:stCxn id="27034" idx="2"/>
              <a:endCxn id="26764" idx="3"/>
            </p:cNvCxnSpPr>
            <p:nvPr/>
          </p:nvCxnSpPr>
          <p:spPr bwMode="auto">
            <a:xfrm flipV="1">
              <a:off x="4212" y="1353"/>
              <a:ext cx="379" cy="193"/>
            </a:xfrm>
            <a:prstGeom prst="straightConnector1">
              <a:avLst/>
            </a:prstGeom>
            <a:noFill/>
            <a:ln w="952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0" name="AutoShape 197"/>
            <p:cNvCxnSpPr>
              <a:cxnSpLocks noChangeShapeType="1"/>
              <a:stCxn id="27253" idx="5"/>
            </p:cNvCxnSpPr>
            <p:nvPr/>
          </p:nvCxnSpPr>
          <p:spPr bwMode="auto">
            <a:xfrm flipV="1">
              <a:off x="4059" y="2710"/>
              <a:ext cx="516" cy="419"/>
            </a:xfrm>
            <a:prstGeom prst="straightConnector1">
              <a:avLst/>
            </a:prstGeom>
            <a:noFill/>
            <a:ln w="952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5611" name="Picture 19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0" y="3015"/>
              <a:ext cx="524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2" name="AutoShape 199"/>
            <p:cNvSpPr>
              <a:spLocks noChangeArrowheads="1"/>
            </p:cNvSpPr>
            <p:nvPr/>
          </p:nvSpPr>
          <p:spPr bwMode="auto">
            <a:xfrm>
              <a:off x="338" y="935"/>
              <a:ext cx="3305" cy="2532"/>
            </a:xfrm>
            <a:prstGeom prst="rightArrowCallout">
              <a:avLst>
                <a:gd name="adj1" fmla="val 18454"/>
                <a:gd name="adj2" fmla="val 18676"/>
                <a:gd name="adj3" fmla="val 28722"/>
                <a:gd name="adj4" fmla="val 69681"/>
              </a:avLst>
            </a:prstGeom>
            <a:solidFill>
              <a:srgbClr val="CCFFE6"/>
            </a:solidFill>
            <a:ln>
              <a:noFill/>
            </a:ln>
            <a:effectLst>
              <a:outerShdw dist="107763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/>
                <a:t>      </a:t>
              </a:r>
            </a:p>
          </p:txBody>
        </p:sp>
        <p:sp>
          <p:nvSpPr>
            <p:cNvPr id="25613" name="Rectangle 200"/>
            <p:cNvSpPr>
              <a:spLocks noChangeArrowheads="1"/>
            </p:cNvSpPr>
            <p:nvPr/>
          </p:nvSpPr>
          <p:spPr bwMode="auto">
            <a:xfrm>
              <a:off x="1209" y="1929"/>
              <a:ext cx="283" cy="2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endParaRPr lang="en-US">
                <a:latin typeface="Constantia" pitchFamily="18" charset="0"/>
              </a:endParaRPr>
            </a:p>
          </p:txBody>
        </p:sp>
        <p:grpSp>
          <p:nvGrpSpPr>
            <p:cNvPr id="25614" name="Group 201"/>
            <p:cNvGrpSpPr>
              <a:grpSpLocks/>
            </p:cNvGrpSpPr>
            <p:nvPr/>
          </p:nvGrpSpPr>
          <p:grpSpPr bwMode="auto">
            <a:xfrm>
              <a:off x="1258" y="2002"/>
              <a:ext cx="144" cy="225"/>
              <a:chOff x="1294" y="2137"/>
              <a:chExt cx="133" cy="235"/>
            </a:xfrm>
          </p:grpSpPr>
          <p:sp>
            <p:nvSpPr>
              <p:cNvPr id="26622" name="Rectangle 202"/>
              <p:cNvSpPr>
                <a:spLocks noChangeArrowheads="1"/>
              </p:cNvSpPr>
              <p:nvPr/>
            </p:nvSpPr>
            <p:spPr bwMode="auto">
              <a:xfrm>
                <a:off x="1294" y="2137"/>
                <a:ext cx="133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200">
                    <a:solidFill>
                      <a:srgbClr val="000000"/>
                    </a:solidFill>
                    <a:latin typeface="Helvetica" pitchFamily="34" charset="0"/>
                  </a:rPr>
                  <a:t>XXXXXXXXXXXXX</a:t>
                </a:r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26623" name="Rectangle 203"/>
              <p:cNvSpPr>
                <a:spLocks noChangeArrowheads="1"/>
              </p:cNvSpPr>
              <p:nvPr/>
            </p:nvSpPr>
            <p:spPr bwMode="auto">
              <a:xfrm>
                <a:off x="1294" y="2160"/>
                <a:ext cx="133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200">
                    <a:solidFill>
                      <a:srgbClr val="000000"/>
                    </a:solidFill>
                    <a:latin typeface="Helvetica" pitchFamily="34" charset="0"/>
                  </a:rPr>
                  <a:t>XXXXXXXXXXXXX</a:t>
                </a:r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26624" name="Rectangle 204"/>
              <p:cNvSpPr>
                <a:spLocks noChangeArrowheads="1"/>
              </p:cNvSpPr>
              <p:nvPr/>
            </p:nvSpPr>
            <p:spPr bwMode="auto">
              <a:xfrm>
                <a:off x="1294" y="2192"/>
                <a:ext cx="133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200">
                    <a:solidFill>
                      <a:srgbClr val="000000"/>
                    </a:solidFill>
                    <a:latin typeface="Helvetica" pitchFamily="34" charset="0"/>
                  </a:rPr>
                  <a:t>XXXXXXXXXXXXX</a:t>
                </a:r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26625" name="Rectangle 205"/>
              <p:cNvSpPr>
                <a:spLocks noChangeArrowheads="1"/>
              </p:cNvSpPr>
              <p:nvPr/>
            </p:nvSpPr>
            <p:spPr bwMode="auto">
              <a:xfrm>
                <a:off x="1294" y="2208"/>
                <a:ext cx="133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200">
                    <a:solidFill>
                      <a:srgbClr val="000000"/>
                    </a:solidFill>
                    <a:latin typeface="Helvetica" pitchFamily="34" charset="0"/>
                  </a:rPr>
                  <a:t>XXXXXXXXXXXXX</a:t>
                </a:r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26626" name="Rectangle 206"/>
              <p:cNvSpPr>
                <a:spLocks noChangeArrowheads="1"/>
              </p:cNvSpPr>
              <p:nvPr/>
            </p:nvSpPr>
            <p:spPr bwMode="auto">
              <a:xfrm>
                <a:off x="1294" y="2241"/>
                <a:ext cx="111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200">
                    <a:solidFill>
                      <a:srgbClr val="000000"/>
                    </a:solidFill>
                    <a:latin typeface="Helvetica" pitchFamily="34" charset="0"/>
                  </a:rPr>
                  <a:t>XXXXXXXXXXX</a:t>
                </a:r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26627" name="Rectangle 207"/>
              <p:cNvSpPr>
                <a:spLocks noChangeArrowheads="1"/>
              </p:cNvSpPr>
              <p:nvPr/>
            </p:nvSpPr>
            <p:spPr bwMode="auto">
              <a:xfrm>
                <a:off x="1294" y="2280"/>
                <a:ext cx="15" cy="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200">
                    <a:solidFill>
                      <a:srgbClr val="000000"/>
                    </a:solidFill>
                    <a:latin typeface="Helvetica" pitchFamily="34" charset="0"/>
                  </a:rPr>
                  <a:t>    </a:t>
                </a:r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26628" name="Rectangle 208"/>
              <p:cNvSpPr>
                <a:spLocks noChangeArrowheads="1"/>
              </p:cNvSpPr>
              <p:nvPr/>
            </p:nvSpPr>
            <p:spPr bwMode="auto">
              <a:xfrm>
                <a:off x="1294" y="2303"/>
                <a:ext cx="133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200">
                    <a:solidFill>
                      <a:srgbClr val="000000"/>
                    </a:solidFill>
                    <a:latin typeface="Helvetica" pitchFamily="34" charset="0"/>
                  </a:rPr>
                  <a:t>XXXXXXXXXXXXX</a:t>
                </a:r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26629" name="Rectangle 209"/>
              <p:cNvSpPr>
                <a:spLocks noChangeArrowheads="1"/>
              </p:cNvSpPr>
              <p:nvPr/>
            </p:nvSpPr>
            <p:spPr bwMode="auto">
              <a:xfrm>
                <a:off x="1294" y="2335"/>
                <a:ext cx="133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200">
                    <a:solidFill>
                      <a:srgbClr val="000000"/>
                    </a:solidFill>
                    <a:latin typeface="Helvetica" pitchFamily="34" charset="0"/>
                  </a:rPr>
                  <a:t>XXXXXXXXXXXXX</a:t>
                </a:r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26630" name="Rectangle 210"/>
              <p:cNvSpPr>
                <a:spLocks noChangeArrowheads="1"/>
              </p:cNvSpPr>
              <p:nvPr/>
            </p:nvSpPr>
            <p:spPr bwMode="auto">
              <a:xfrm>
                <a:off x="1294" y="2352"/>
                <a:ext cx="133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200">
                    <a:solidFill>
                      <a:srgbClr val="000000"/>
                    </a:solidFill>
                    <a:latin typeface="Helvetica" pitchFamily="34" charset="0"/>
                  </a:rPr>
                  <a:t>XXXXXXXXXXXXX</a:t>
                </a:r>
                <a:endParaRPr lang="en-US">
                  <a:latin typeface="Constantia" pitchFamily="18" charset="0"/>
                </a:endParaRPr>
              </a:p>
            </p:txBody>
          </p:sp>
        </p:grpSp>
        <p:grpSp>
          <p:nvGrpSpPr>
            <p:cNvPr id="25615" name="Group 211"/>
            <p:cNvGrpSpPr>
              <a:grpSpLocks/>
            </p:cNvGrpSpPr>
            <p:nvPr/>
          </p:nvGrpSpPr>
          <p:grpSpPr bwMode="auto">
            <a:xfrm>
              <a:off x="504" y="1046"/>
              <a:ext cx="1214" cy="128"/>
              <a:chOff x="872" y="1415"/>
              <a:chExt cx="1128" cy="90"/>
            </a:xfrm>
          </p:grpSpPr>
          <p:sp>
            <p:nvSpPr>
              <p:cNvPr id="26620" name="Rectangle 212"/>
              <p:cNvSpPr>
                <a:spLocks noChangeArrowheads="1"/>
              </p:cNvSpPr>
              <p:nvPr/>
            </p:nvSpPr>
            <p:spPr bwMode="auto">
              <a:xfrm>
                <a:off x="872" y="1415"/>
                <a:ext cx="980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000" b="1">
                    <a:solidFill>
                      <a:srgbClr val="000000"/>
                    </a:solidFill>
                    <a:latin typeface="Helvetica" pitchFamily="34" charset="0"/>
                  </a:rPr>
                  <a:t>SPECTRUM MANAGEMENT</a:t>
                </a:r>
                <a:endParaRPr lang="en-US" b="1">
                  <a:latin typeface="Constantia" pitchFamily="18" charset="0"/>
                </a:endParaRPr>
              </a:p>
            </p:txBody>
          </p:sp>
          <p:sp>
            <p:nvSpPr>
              <p:cNvPr id="26621" name="Line 213"/>
              <p:cNvSpPr>
                <a:spLocks noChangeShapeType="1"/>
              </p:cNvSpPr>
              <p:nvPr/>
            </p:nvSpPr>
            <p:spPr bwMode="auto">
              <a:xfrm>
                <a:off x="872" y="1504"/>
                <a:ext cx="112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25616" name="Rectangle 214"/>
            <p:cNvSpPr>
              <a:spLocks noChangeArrowheads="1"/>
            </p:cNvSpPr>
            <p:nvPr/>
          </p:nvSpPr>
          <p:spPr bwMode="auto">
            <a:xfrm>
              <a:off x="485" y="1971"/>
              <a:ext cx="56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1" u="sng">
                  <a:solidFill>
                    <a:srgbClr val="000000"/>
                  </a:solidFill>
                  <a:latin typeface="Helvetica" pitchFamily="34" charset="0"/>
                </a:rPr>
                <a:t>Administration</a:t>
              </a:r>
              <a:endParaRPr lang="en-US" sz="1000">
                <a:latin typeface="Constantia" pitchFamily="18" charset="0"/>
              </a:endParaRPr>
            </a:p>
          </p:txBody>
        </p:sp>
        <p:grpSp>
          <p:nvGrpSpPr>
            <p:cNvPr id="25617" name="Group 215"/>
            <p:cNvGrpSpPr>
              <a:grpSpLocks/>
            </p:cNvGrpSpPr>
            <p:nvPr/>
          </p:nvGrpSpPr>
          <p:grpSpPr bwMode="auto">
            <a:xfrm>
              <a:off x="910" y="1683"/>
              <a:ext cx="326" cy="229"/>
              <a:chOff x="1176" y="1640"/>
              <a:chExt cx="408" cy="320"/>
            </a:xfrm>
          </p:grpSpPr>
          <p:sp>
            <p:nvSpPr>
              <p:cNvPr id="26402" name="Freeform 216"/>
              <p:cNvSpPr>
                <a:spLocks/>
              </p:cNvSpPr>
              <p:nvPr/>
            </p:nvSpPr>
            <p:spPr bwMode="auto">
              <a:xfrm>
                <a:off x="1176" y="1872"/>
                <a:ext cx="40" cy="24"/>
              </a:xfrm>
              <a:custGeom>
                <a:avLst/>
                <a:gdLst>
                  <a:gd name="T0" fmla="*/ 40 w 40"/>
                  <a:gd name="T1" fmla="*/ 0 h 24"/>
                  <a:gd name="T2" fmla="*/ 32 w 40"/>
                  <a:gd name="T3" fmla="*/ 0 h 24"/>
                  <a:gd name="T4" fmla="*/ 24 w 40"/>
                  <a:gd name="T5" fmla="*/ 0 h 24"/>
                  <a:gd name="T6" fmla="*/ 16 w 40"/>
                  <a:gd name="T7" fmla="*/ 0 h 24"/>
                  <a:gd name="T8" fmla="*/ 16 w 40"/>
                  <a:gd name="T9" fmla="*/ 8 h 24"/>
                  <a:gd name="T10" fmla="*/ 8 w 40"/>
                  <a:gd name="T11" fmla="*/ 8 h 24"/>
                  <a:gd name="T12" fmla="*/ 0 w 40"/>
                  <a:gd name="T13" fmla="*/ 8 h 24"/>
                  <a:gd name="T14" fmla="*/ 0 w 40"/>
                  <a:gd name="T15" fmla="*/ 16 h 24"/>
                  <a:gd name="T16" fmla="*/ 8 w 40"/>
                  <a:gd name="T17" fmla="*/ 16 h 24"/>
                  <a:gd name="T18" fmla="*/ 16 w 40"/>
                  <a:gd name="T19" fmla="*/ 16 h 24"/>
                  <a:gd name="T20" fmla="*/ 24 w 40"/>
                  <a:gd name="T21" fmla="*/ 16 h 24"/>
                  <a:gd name="T22" fmla="*/ 32 w 40"/>
                  <a:gd name="T23" fmla="*/ 24 h 24"/>
                  <a:gd name="T24" fmla="*/ 40 w 40"/>
                  <a:gd name="T25" fmla="*/ 24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24"/>
                  <a:gd name="T41" fmla="*/ 40 w 40"/>
                  <a:gd name="T42" fmla="*/ 24 h 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24">
                    <a:moveTo>
                      <a:pt x="40" y="0"/>
                    </a:moveTo>
                    <a:lnTo>
                      <a:pt x="32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24" y="16"/>
                    </a:lnTo>
                    <a:lnTo>
                      <a:pt x="32" y="24"/>
                    </a:lnTo>
                    <a:lnTo>
                      <a:pt x="40" y="24"/>
                    </a:lnTo>
                  </a:path>
                </a:pathLst>
              </a:cu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403" name="Freeform 217"/>
              <p:cNvSpPr>
                <a:spLocks/>
              </p:cNvSpPr>
              <p:nvPr/>
            </p:nvSpPr>
            <p:spPr bwMode="auto">
              <a:xfrm>
                <a:off x="1176" y="1872"/>
                <a:ext cx="40" cy="24"/>
              </a:xfrm>
              <a:custGeom>
                <a:avLst/>
                <a:gdLst>
                  <a:gd name="T0" fmla="*/ 40 w 40"/>
                  <a:gd name="T1" fmla="*/ 0 h 24"/>
                  <a:gd name="T2" fmla="*/ 32 w 40"/>
                  <a:gd name="T3" fmla="*/ 0 h 24"/>
                  <a:gd name="T4" fmla="*/ 24 w 40"/>
                  <a:gd name="T5" fmla="*/ 0 h 24"/>
                  <a:gd name="T6" fmla="*/ 16 w 40"/>
                  <a:gd name="T7" fmla="*/ 0 h 24"/>
                  <a:gd name="T8" fmla="*/ 16 w 40"/>
                  <a:gd name="T9" fmla="*/ 8 h 24"/>
                  <a:gd name="T10" fmla="*/ 8 w 40"/>
                  <a:gd name="T11" fmla="*/ 8 h 24"/>
                  <a:gd name="T12" fmla="*/ 0 w 40"/>
                  <a:gd name="T13" fmla="*/ 8 h 24"/>
                  <a:gd name="T14" fmla="*/ 0 w 40"/>
                  <a:gd name="T15" fmla="*/ 16 h 24"/>
                  <a:gd name="T16" fmla="*/ 8 w 40"/>
                  <a:gd name="T17" fmla="*/ 16 h 24"/>
                  <a:gd name="T18" fmla="*/ 16 w 40"/>
                  <a:gd name="T19" fmla="*/ 16 h 24"/>
                  <a:gd name="T20" fmla="*/ 24 w 40"/>
                  <a:gd name="T21" fmla="*/ 16 h 24"/>
                  <a:gd name="T22" fmla="*/ 32 w 40"/>
                  <a:gd name="T23" fmla="*/ 24 h 24"/>
                  <a:gd name="T24" fmla="*/ 40 w 40"/>
                  <a:gd name="T25" fmla="*/ 24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24"/>
                  <a:gd name="T41" fmla="*/ 40 w 40"/>
                  <a:gd name="T42" fmla="*/ 24 h 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24">
                    <a:moveTo>
                      <a:pt x="40" y="0"/>
                    </a:moveTo>
                    <a:lnTo>
                      <a:pt x="32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24" y="16"/>
                    </a:lnTo>
                    <a:lnTo>
                      <a:pt x="32" y="24"/>
                    </a:lnTo>
                    <a:lnTo>
                      <a:pt x="40" y="24"/>
                    </a:lnTo>
                  </a:path>
                </a:pathLst>
              </a:cu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26404" name="Group 218"/>
              <p:cNvGrpSpPr>
                <a:grpSpLocks/>
              </p:cNvGrpSpPr>
              <p:nvPr/>
            </p:nvGrpSpPr>
            <p:grpSpPr bwMode="auto">
              <a:xfrm>
                <a:off x="1216" y="1816"/>
                <a:ext cx="320" cy="104"/>
                <a:chOff x="1216" y="1816"/>
                <a:chExt cx="320" cy="104"/>
              </a:xfrm>
            </p:grpSpPr>
            <p:sp>
              <p:nvSpPr>
                <p:cNvPr id="26609" name="Freeform 219"/>
                <p:cNvSpPr>
                  <a:spLocks/>
                </p:cNvSpPr>
                <p:nvPr/>
              </p:nvSpPr>
              <p:spPr bwMode="auto">
                <a:xfrm>
                  <a:off x="1216" y="1872"/>
                  <a:ext cx="320" cy="48"/>
                </a:xfrm>
                <a:custGeom>
                  <a:avLst/>
                  <a:gdLst>
                    <a:gd name="T0" fmla="*/ 0 w 320"/>
                    <a:gd name="T1" fmla="*/ 0 h 48"/>
                    <a:gd name="T2" fmla="*/ 0 w 320"/>
                    <a:gd name="T3" fmla="*/ 32 h 48"/>
                    <a:gd name="T4" fmla="*/ 256 w 320"/>
                    <a:gd name="T5" fmla="*/ 48 h 48"/>
                    <a:gd name="T6" fmla="*/ 320 w 320"/>
                    <a:gd name="T7" fmla="*/ 24 h 48"/>
                    <a:gd name="T8" fmla="*/ 320 w 320"/>
                    <a:gd name="T9" fmla="*/ 0 h 48"/>
                    <a:gd name="T10" fmla="*/ 256 w 320"/>
                    <a:gd name="T11" fmla="*/ 32 h 48"/>
                    <a:gd name="T12" fmla="*/ 0 w 320"/>
                    <a:gd name="T13" fmla="*/ 0 h 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20"/>
                    <a:gd name="T22" fmla="*/ 0 h 48"/>
                    <a:gd name="T23" fmla="*/ 320 w 320"/>
                    <a:gd name="T24" fmla="*/ 48 h 4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20" h="48">
                      <a:moveTo>
                        <a:pt x="0" y="0"/>
                      </a:moveTo>
                      <a:lnTo>
                        <a:pt x="0" y="32"/>
                      </a:lnTo>
                      <a:lnTo>
                        <a:pt x="256" y="48"/>
                      </a:lnTo>
                      <a:lnTo>
                        <a:pt x="320" y="24"/>
                      </a:lnTo>
                      <a:lnTo>
                        <a:pt x="320" y="0"/>
                      </a:lnTo>
                      <a:lnTo>
                        <a:pt x="256" y="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610" name="Freeform 220"/>
                <p:cNvSpPr>
                  <a:spLocks/>
                </p:cNvSpPr>
                <p:nvPr/>
              </p:nvSpPr>
              <p:spPr bwMode="auto">
                <a:xfrm>
                  <a:off x="1216" y="1816"/>
                  <a:ext cx="256" cy="88"/>
                </a:xfrm>
                <a:custGeom>
                  <a:avLst/>
                  <a:gdLst>
                    <a:gd name="T0" fmla="*/ 0 w 256"/>
                    <a:gd name="T1" fmla="*/ 0 h 88"/>
                    <a:gd name="T2" fmla="*/ 256 w 256"/>
                    <a:gd name="T3" fmla="*/ 24 h 88"/>
                    <a:gd name="T4" fmla="*/ 256 w 256"/>
                    <a:gd name="T5" fmla="*/ 88 h 88"/>
                    <a:gd name="T6" fmla="*/ 0 w 256"/>
                    <a:gd name="T7" fmla="*/ 56 h 88"/>
                    <a:gd name="T8" fmla="*/ 0 w 256"/>
                    <a:gd name="T9" fmla="*/ 0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6"/>
                    <a:gd name="T16" fmla="*/ 0 h 88"/>
                    <a:gd name="T17" fmla="*/ 256 w 256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6" h="88">
                      <a:moveTo>
                        <a:pt x="0" y="0"/>
                      </a:moveTo>
                      <a:lnTo>
                        <a:pt x="256" y="24"/>
                      </a:lnTo>
                      <a:lnTo>
                        <a:pt x="256" y="88"/>
                      </a:lnTo>
                      <a:lnTo>
                        <a:pt x="0" y="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grpSp>
              <p:nvGrpSpPr>
                <p:cNvPr id="26611" name="Group 221"/>
                <p:cNvGrpSpPr>
                  <a:grpSpLocks/>
                </p:cNvGrpSpPr>
                <p:nvPr/>
              </p:nvGrpSpPr>
              <p:grpSpPr bwMode="auto">
                <a:xfrm>
                  <a:off x="1216" y="1824"/>
                  <a:ext cx="256" cy="40"/>
                  <a:chOff x="1216" y="1824"/>
                  <a:chExt cx="256" cy="40"/>
                </a:xfrm>
              </p:grpSpPr>
              <p:sp>
                <p:nvSpPr>
                  <p:cNvPr id="26612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1216" y="1824"/>
                    <a:ext cx="248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613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1216" y="1824"/>
                    <a:ext cx="256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614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1400" y="1840"/>
                    <a:ext cx="48" cy="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615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1400" y="1840"/>
                    <a:ext cx="56" cy="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616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1336" y="1840"/>
                    <a:ext cx="4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617" name="Line 227"/>
                  <p:cNvSpPr>
                    <a:spLocks noChangeShapeType="1"/>
                  </p:cNvSpPr>
                  <p:nvPr/>
                </p:nvSpPr>
                <p:spPr bwMode="auto">
                  <a:xfrm>
                    <a:off x="1336" y="1840"/>
                    <a:ext cx="56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618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1216" y="1840"/>
                    <a:ext cx="248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619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1216" y="1840"/>
                    <a:ext cx="256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</p:grpSp>
          <p:grpSp>
            <p:nvGrpSpPr>
              <p:cNvPr id="26405" name="Group 230"/>
              <p:cNvGrpSpPr>
                <a:grpSpLocks/>
              </p:cNvGrpSpPr>
              <p:nvPr/>
            </p:nvGrpSpPr>
            <p:grpSpPr bwMode="auto">
              <a:xfrm>
                <a:off x="1216" y="1808"/>
                <a:ext cx="320" cy="32"/>
                <a:chOff x="1216" y="1808"/>
                <a:chExt cx="320" cy="32"/>
              </a:xfrm>
            </p:grpSpPr>
            <p:sp>
              <p:nvSpPr>
                <p:cNvPr id="26607" name="Freeform 231"/>
                <p:cNvSpPr>
                  <a:spLocks/>
                </p:cNvSpPr>
                <p:nvPr/>
              </p:nvSpPr>
              <p:spPr bwMode="auto">
                <a:xfrm>
                  <a:off x="1216" y="1808"/>
                  <a:ext cx="320" cy="32"/>
                </a:xfrm>
                <a:custGeom>
                  <a:avLst/>
                  <a:gdLst>
                    <a:gd name="T0" fmla="*/ 0 w 320"/>
                    <a:gd name="T1" fmla="*/ 8 h 32"/>
                    <a:gd name="T2" fmla="*/ 256 w 320"/>
                    <a:gd name="T3" fmla="*/ 32 h 32"/>
                    <a:gd name="T4" fmla="*/ 320 w 320"/>
                    <a:gd name="T5" fmla="*/ 8 h 32"/>
                    <a:gd name="T6" fmla="*/ 296 w 320"/>
                    <a:gd name="T7" fmla="*/ 8 h 32"/>
                    <a:gd name="T8" fmla="*/ 96 w 320"/>
                    <a:gd name="T9" fmla="*/ 0 h 32"/>
                    <a:gd name="T10" fmla="*/ 0 w 320"/>
                    <a:gd name="T11" fmla="*/ 8 h 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0"/>
                    <a:gd name="T19" fmla="*/ 0 h 32"/>
                    <a:gd name="T20" fmla="*/ 320 w 320"/>
                    <a:gd name="T21" fmla="*/ 32 h 3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0" h="32">
                      <a:moveTo>
                        <a:pt x="0" y="8"/>
                      </a:moveTo>
                      <a:lnTo>
                        <a:pt x="256" y="32"/>
                      </a:lnTo>
                      <a:lnTo>
                        <a:pt x="320" y="8"/>
                      </a:lnTo>
                      <a:lnTo>
                        <a:pt x="296" y="8"/>
                      </a:lnTo>
                      <a:lnTo>
                        <a:pt x="96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608" name="Freeform 232"/>
                <p:cNvSpPr>
                  <a:spLocks/>
                </p:cNvSpPr>
                <p:nvPr/>
              </p:nvSpPr>
              <p:spPr bwMode="auto">
                <a:xfrm>
                  <a:off x="1288" y="1816"/>
                  <a:ext cx="232" cy="16"/>
                </a:xfrm>
                <a:custGeom>
                  <a:avLst/>
                  <a:gdLst>
                    <a:gd name="T0" fmla="*/ 16 w 232"/>
                    <a:gd name="T1" fmla="*/ 0 h 16"/>
                    <a:gd name="T2" fmla="*/ 0 w 232"/>
                    <a:gd name="T3" fmla="*/ 0 h 16"/>
                    <a:gd name="T4" fmla="*/ 192 w 232"/>
                    <a:gd name="T5" fmla="*/ 16 h 16"/>
                    <a:gd name="T6" fmla="*/ 216 w 232"/>
                    <a:gd name="T7" fmla="*/ 8 h 16"/>
                    <a:gd name="T8" fmla="*/ 232 w 232"/>
                    <a:gd name="T9" fmla="*/ 0 h 16"/>
                    <a:gd name="T10" fmla="*/ 224 w 232"/>
                    <a:gd name="T11" fmla="*/ 0 h 16"/>
                    <a:gd name="T12" fmla="*/ 16 w 232"/>
                    <a:gd name="T13" fmla="*/ 0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2"/>
                    <a:gd name="T22" fmla="*/ 0 h 16"/>
                    <a:gd name="T23" fmla="*/ 232 w 232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2" h="16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192" y="16"/>
                      </a:lnTo>
                      <a:lnTo>
                        <a:pt x="216" y="8"/>
                      </a:lnTo>
                      <a:lnTo>
                        <a:pt x="232" y="0"/>
                      </a:lnTo>
                      <a:lnTo>
                        <a:pt x="224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26406" name="Group 233"/>
              <p:cNvGrpSpPr>
                <a:grpSpLocks/>
              </p:cNvGrpSpPr>
              <p:nvPr/>
            </p:nvGrpSpPr>
            <p:grpSpPr bwMode="auto">
              <a:xfrm>
                <a:off x="1480" y="1640"/>
                <a:ext cx="56" cy="192"/>
                <a:chOff x="1480" y="1640"/>
                <a:chExt cx="56" cy="192"/>
              </a:xfrm>
            </p:grpSpPr>
            <p:grpSp>
              <p:nvGrpSpPr>
                <p:cNvPr id="26557" name="Group 234"/>
                <p:cNvGrpSpPr>
                  <a:grpSpLocks/>
                </p:cNvGrpSpPr>
                <p:nvPr/>
              </p:nvGrpSpPr>
              <p:grpSpPr bwMode="auto">
                <a:xfrm>
                  <a:off x="1496" y="1672"/>
                  <a:ext cx="40" cy="152"/>
                  <a:chOff x="1496" y="1672"/>
                  <a:chExt cx="40" cy="152"/>
                </a:xfrm>
              </p:grpSpPr>
              <p:sp>
                <p:nvSpPr>
                  <p:cNvPr id="26561" name="Freeform 235"/>
                  <p:cNvSpPr>
                    <a:spLocks/>
                  </p:cNvSpPr>
                  <p:nvPr/>
                </p:nvSpPr>
                <p:spPr bwMode="auto">
                  <a:xfrm>
                    <a:off x="1496" y="1672"/>
                    <a:ext cx="40" cy="152"/>
                  </a:xfrm>
                  <a:custGeom>
                    <a:avLst/>
                    <a:gdLst>
                      <a:gd name="T0" fmla="*/ 0 w 40"/>
                      <a:gd name="T1" fmla="*/ 0 h 152"/>
                      <a:gd name="T2" fmla="*/ 40 w 40"/>
                      <a:gd name="T3" fmla="*/ 8 h 152"/>
                      <a:gd name="T4" fmla="*/ 32 w 40"/>
                      <a:gd name="T5" fmla="*/ 72 h 152"/>
                      <a:gd name="T6" fmla="*/ 32 w 40"/>
                      <a:gd name="T7" fmla="*/ 144 h 152"/>
                      <a:gd name="T8" fmla="*/ 0 w 40"/>
                      <a:gd name="T9" fmla="*/ 152 h 152"/>
                      <a:gd name="T10" fmla="*/ 0 w 40"/>
                      <a:gd name="T11" fmla="*/ 0 h 15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"/>
                      <a:gd name="T19" fmla="*/ 0 h 152"/>
                      <a:gd name="T20" fmla="*/ 40 w 40"/>
                      <a:gd name="T21" fmla="*/ 152 h 15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" h="152">
                        <a:moveTo>
                          <a:pt x="0" y="0"/>
                        </a:moveTo>
                        <a:lnTo>
                          <a:pt x="40" y="8"/>
                        </a:lnTo>
                        <a:lnTo>
                          <a:pt x="32" y="72"/>
                        </a:lnTo>
                        <a:lnTo>
                          <a:pt x="32" y="144"/>
                        </a:lnTo>
                        <a:lnTo>
                          <a:pt x="0" y="15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999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grpSp>
                <p:nvGrpSpPr>
                  <p:cNvPr id="26562" name="Group 236"/>
                  <p:cNvGrpSpPr>
                    <a:grpSpLocks/>
                  </p:cNvGrpSpPr>
                  <p:nvPr/>
                </p:nvGrpSpPr>
                <p:grpSpPr bwMode="auto">
                  <a:xfrm>
                    <a:off x="1496" y="1672"/>
                    <a:ext cx="40" cy="121"/>
                    <a:chOff x="1496" y="1672"/>
                    <a:chExt cx="40" cy="121"/>
                  </a:xfrm>
                </p:grpSpPr>
                <p:grpSp>
                  <p:nvGrpSpPr>
                    <p:cNvPr id="26563" name="Group 2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96" y="1672"/>
                      <a:ext cx="40" cy="121"/>
                      <a:chOff x="1496" y="1672"/>
                      <a:chExt cx="40" cy="121"/>
                    </a:xfrm>
                  </p:grpSpPr>
                  <p:grpSp>
                    <p:nvGrpSpPr>
                      <p:cNvPr id="26566" name="Group 23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96" y="1672"/>
                        <a:ext cx="40" cy="73"/>
                        <a:chOff x="1496" y="1672"/>
                        <a:chExt cx="40" cy="73"/>
                      </a:xfrm>
                    </p:grpSpPr>
                    <p:grpSp>
                      <p:nvGrpSpPr>
                        <p:cNvPr id="26584" name="Group 23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96" y="1672"/>
                          <a:ext cx="40" cy="40"/>
                          <a:chOff x="1496" y="1672"/>
                          <a:chExt cx="40" cy="40"/>
                        </a:xfrm>
                      </p:grpSpPr>
                      <p:sp>
                        <p:nvSpPr>
                          <p:cNvPr id="26595" name="Line 24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496" y="1672"/>
                            <a:ext cx="32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596" name="Line 24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496" y="1672"/>
                            <a:ext cx="40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597" name="Line 24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496" y="1672"/>
                            <a:ext cx="24" cy="1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598" name="Line 24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496" y="1672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599" name="Line 24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496" y="1680"/>
                            <a:ext cx="24" cy="1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600" name="Line 24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496" y="1680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601" name="Line 24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496" y="1688"/>
                            <a:ext cx="24" cy="1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602" name="Line 24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496" y="1688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603" name="Line 24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496" y="1696"/>
                            <a:ext cx="24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604" name="Line 24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496" y="1696"/>
                            <a:ext cx="32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605" name="Line 25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496" y="1704"/>
                            <a:ext cx="24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606" name="Line 25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496" y="1704"/>
                            <a:ext cx="32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  <p:sp>
                      <p:nvSpPr>
                        <p:cNvPr id="26585" name="Line 2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20"/>
                          <a:ext cx="24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586" name="Line 25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20"/>
                          <a:ext cx="32" cy="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587" name="Line 25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20"/>
                          <a:ext cx="24" cy="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588" name="Line 2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20"/>
                          <a:ext cx="32" cy="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589" name="Line 2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28"/>
                          <a:ext cx="24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590" name="Line 25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28"/>
                          <a:ext cx="32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591" name="Line 25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36"/>
                          <a:ext cx="24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592" name="Line 25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36"/>
                          <a:ext cx="32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593" name="Line 26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44"/>
                          <a:ext cx="24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594" name="Line 26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44"/>
                          <a:ext cx="32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</p:grpSp>
                  <p:grpSp>
                    <p:nvGrpSpPr>
                      <p:cNvPr id="26567" name="Group 26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96" y="1752"/>
                        <a:ext cx="32" cy="41"/>
                        <a:chOff x="1496" y="1752"/>
                        <a:chExt cx="32" cy="41"/>
                      </a:xfrm>
                    </p:grpSpPr>
                    <p:sp>
                      <p:nvSpPr>
                        <p:cNvPr id="26568" name="Line 26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52"/>
                          <a:ext cx="24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569" name="Line 2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52"/>
                          <a:ext cx="32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570" name="Line 2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60"/>
                          <a:ext cx="24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571" name="Line 26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60"/>
                          <a:ext cx="32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572" name="Line 2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68"/>
                          <a:ext cx="24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573" name="Line 2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68"/>
                          <a:ext cx="32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574" name="Line 2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76"/>
                          <a:ext cx="24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575" name="Line 27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76"/>
                          <a:ext cx="32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576" name="Line 27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76"/>
                          <a:ext cx="24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577" name="Line 27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76"/>
                          <a:ext cx="32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578" name="Line 2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84"/>
                          <a:ext cx="24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579" name="Line 27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84"/>
                          <a:ext cx="32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580" name="Line 27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92"/>
                          <a:ext cx="24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581" name="Line 2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92"/>
                          <a:ext cx="32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582" name="Line 2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92"/>
                          <a:ext cx="24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583" name="Line 2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92"/>
                          <a:ext cx="32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</p:grpSp>
                </p:grpSp>
                <p:sp>
                  <p:nvSpPr>
                    <p:cNvPr id="26564" name="Line 2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96" y="1712"/>
                      <a:ext cx="24" cy="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565" name="Line 2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96" y="1712"/>
                      <a:ext cx="32" cy="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</p:grpSp>
            <p:grpSp>
              <p:nvGrpSpPr>
                <p:cNvPr id="26558" name="Group 281"/>
                <p:cNvGrpSpPr>
                  <a:grpSpLocks/>
                </p:cNvGrpSpPr>
                <p:nvPr/>
              </p:nvGrpSpPr>
              <p:grpSpPr bwMode="auto">
                <a:xfrm>
                  <a:off x="1480" y="1640"/>
                  <a:ext cx="24" cy="192"/>
                  <a:chOff x="1480" y="1640"/>
                  <a:chExt cx="24" cy="192"/>
                </a:xfrm>
              </p:grpSpPr>
              <p:sp>
                <p:nvSpPr>
                  <p:cNvPr id="26559" name="Freeform 282"/>
                  <p:cNvSpPr>
                    <a:spLocks/>
                  </p:cNvSpPr>
                  <p:nvPr/>
                </p:nvSpPr>
                <p:spPr bwMode="auto">
                  <a:xfrm>
                    <a:off x="1480" y="1640"/>
                    <a:ext cx="24" cy="192"/>
                  </a:xfrm>
                  <a:custGeom>
                    <a:avLst/>
                    <a:gdLst>
                      <a:gd name="T0" fmla="*/ 8 w 24"/>
                      <a:gd name="T1" fmla="*/ 0 h 192"/>
                      <a:gd name="T2" fmla="*/ 24 w 24"/>
                      <a:gd name="T3" fmla="*/ 16 h 192"/>
                      <a:gd name="T4" fmla="*/ 16 w 24"/>
                      <a:gd name="T5" fmla="*/ 184 h 192"/>
                      <a:gd name="T6" fmla="*/ 0 w 24"/>
                      <a:gd name="T7" fmla="*/ 192 h 192"/>
                      <a:gd name="T8" fmla="*/ 0 w 24"/>
                      <a:gd name="T9" fmla="*/ 184 h 192"/>
                      <a:gd name="T10" fmla="*/ 8 w 24"/>
                      <a:gd name="T11" fmla="*/ 0 h 19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4"/>
                      <a:gd name="T19" fmla="*/ 0 h 192"/>
                      <a:gd name="T20" fmla="*/ 24 w 24"/>
                      <a:gd name="T21" fmla="*/ 192 h 19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4" h="192">
                        <a:moveTo>
                          <a:pt x="8" y="0"/>
                        </a:moveTo>
                        <a:lnTo>
                          <a:pt x="24" y="16"/>
                        </a:lnTo>
                        <a:lnTo>
                          <a:pt x="16" y="184"/>
                        </a:lnTo>
                        <a:lnTo>
                          <a:pt x="0" y="192"/>
                        </a:lnTo>
                        <a:lnTo>
                          <a:pt x="0" y="184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560" name="Arc 283"/>
                  <p:cNvSpPr>
                    <a:spLocks/>
                  </p:cNvSpPr>
                  <p:nvPr/>
                </p:nvSpPr>
                <p:spPr bwMode="auto">
                  <a:xfrm>
                    <a:off x="1500" y="1656"/>
                    <a:ext cx="4" cy="4"/>
                  </a:xfrm>
                  <a:custGeom>
                    <a:avLst/>
                    <a:gdLst>
                      <a:gd name="T0" fmla="*/ 0 w 21600"/>
                      <a:gd name="T1" fmla="*/ 0 h 20092"/>
                      <a:gd name="T2" fmla="*/ 0 w 21600"/>
                      <a:gd name="T3" fmla="*/ 0 h 20092"/>
                      <a:gd name="T4" fmla="*/ 0 w 21600"/>
                      <a:gd name="T5" fmla="*/ 0 h 20092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0092"/>
                      <a:gd name="T11" fmla="*/ 21600 w 21600"/>
                      <a:gd name="T12" fmla="*/ 20092 h 200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0092" fill="none" extrusionOk="0">
                        <a:moveTo>
                          <a:pt x="7928" y="-1"/>
                        </a:moveTo>
                        <a:cubicBezTo>
                          <a:pt x="16140" y="3240"/>
                          <a:pt x="21554" y="11153"/>
                          <a:pt x="21599" y="19982"/>
                        </a:cubicBezTo>
                      </a:path>
                      <a:path w="21600" h="20092" stroke="0" extrusionOk="0">
                        <a:moveTo>
                          <a:pt x="7928" y="-1"/>
                        </a:moveTo>
                        <a:cubicBezTo>
                          <a:pt x="16140" y="3240"/>
                          <a:pt x="21554" y="11153"/>
                          <a:pt x="21599" y="19982"/>
                        </a:cubicBezTo>
                        <a:lnTo>
                          <a:pt x="0" y="20092"/>
                        </a:lnTo>
                        <a:lnTo>
                          <a:pt x="7928" y="-1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</p:grpSp>
          <p:grpSp>
            <p:nvGrpSpPr>
              <p:cNvPr id="26407" name="Group 284"/>
              <p:cNvGrpSpPr>
                <a:grpSpLocks/>
              </p:cNvGrpSpPr>
              <p:nvPr/>
            </p:nvGrpSpPr>
            <p:grpSpPr bwMode="auto">
              <a:xfrm>
                <a:off x="1480" y="1912"/>
                <a:ext cx="104" cy="48"/>
                <a:chOff x="1480" y="1912"/>
                <a:chExt cx="104" cy="48"/>
              </a:xfrm>
            </p:grpSpPr>
            <p:sp>
              <p:nvSpPr>
                <p:cNvPr id="26542" name="Freeform 285"/>
                <p:cNvSpPr>
                  <a:spLocks/>
                </p:cNvSpPr>
                <p:nvPr/>
              </p:nvSpPr>
              <p:spPr bwMode="auto">
                <a:xfrm>
                  <a:off x="1480" y="1912"/>
                  <a:ext cx="104" cy="24"/>
                </a:xfrm>
                <a:custGeom>
                  <a:avLst/>
                  <a:gdLst>
                    <a:gd name="T0" fmla="*/ 0 w 104"/>
                    <a:gd name="T1" fmla="*/ 0 h 24"/>
                    <a:gd name="T2" fmla="*/ 24 w 104"/>
                    <a:gd name="T3" fmla="*/ 0 h 24"/>
                    <a:gd name="T4" fmla="*/ 40 w 104"/>
                    <a:gd name="T5" fmla="*/ 8 h 24"/>
                    <a:gd name="T6" fmla="*/ 40 w 104"/>
                    <a:gd name="T7" fmla="*/ 8 h 24"/>
                    <a:gd name="T8" fmla="*/ 56 w 104"/>
                    <a:gd name="T9" fmla="*/ 8 h 24"/>
                    <a:gd name="T10" fmla="*/ 64 w 104"/>
                    <a:gd name="T11" fmla="*/ 8 h 24"/>
                    <a:gd name="T12" fmla="*/ 72 w 104"/>
                    <a:gd name="T13" fmla="*/ 8 h 24"/>
                    <a:gd name="T14" fmla="*/ 80 w 104"/>
                    <a:gd name="T15" fmla="*/ 8 h 24"/>
                    <a:gd name="T16" fmla="*/ 88 w 104"/>
                    <a:gd name="T17" fmla="*/ 16 h 24"/>
                    <a:gd name="T18" fmla="*/ 96 w 104"/>
                    <a:gd name="T19" fmla="*/ 16 h 24"/>
                    <a:gd name="T20" fmla="*/ 104 w 104"/>
                    <a:gd name="T21" fmla="*/ 16 h 24"/>
                    <a:gd name="T22" fmla="*/ 104 w 104"/>
                    <a:gd name="T23" fmla="*/ 24 h 24"/>
                    <a:gd name="T24" fmla="*/ 96 w 104"/>
                    <a:gd name="T25" fmla="*/ 24 h 24"/>
                    <a:gd name="T26" fmla="*/ 96 w 104"/>
                    <a:gd name="T27" fmla="*/ 24 h 24"/>
                    <a:gd name="T28" fmla="*/ 88 w 104"/>
                    <a:gd name="T29" fmla="*/ 24 h 24"/>
                    <a:gd name="T30" fmla="*/ 80 w 104"/>
                    <a:gd name="T31" fmla="*/ 24 h 24"/>
                    <a:gd name="T32" fmla="*/ 72 w 104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4"/>
                    <a:gd name="T52" fmla="*/ 0 h 24"/>
                    <a:gd name="T53" fmla="*/ 104 w 104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4" h="24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40" y="8"/>
                      </a:lnTo>
                      <a:lnTo>
                        <a:pt x="56" y="8"/>
                      </a:lnTo>
                      <a:lnTo>
                        <a:pt x="64" y="8"/>
                      </a:lnTo>
                      <a:lnTo>
                        <a:pt x="72" y="8"/>
                      </a:lnTo>
                      <a:lnTo>
                        <a:pt x="80" y="8"/>
                      </a:lnTo>
                      <a:lnTo>
                        <a:pt x="88" y="16"/>
                      </a:lnTo>
                      <a:lnTo>
                        <a:pt x="96" y="16"/>
                      </a:lnTo>
                      <a:lnTo>
                        <a:pt x="104" y="16"/>
                      </a:lnTo>
                      <a:lnTo>
                        <a:pt x="104" y="24"/>
                      </a:lnTo>
                      <a:lnTo>
                        <a:pt x="96" y="24"/>
                      </a:lnTo>
                      <a:lnTo>
                        <a:pt x="88" y="24"/>
                      </a:lnTo>
                      <a:lnTo>
                        <a:pt x="80" y="24"/>
                      </a:lnTo>
                      <a:lnTo>
                        <a:pt x="72" y="24"/>
                      </a:lnTo>
                    </a:path>
                  </a:pathLst>
                </a:custGeom>
                <a:noFill/>
                <a:ln w="12700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543" name="Freeform 286"/>
                <p:cNvSpPr>
                  <a:spLocks/>
                </p:cNvSpPr>
                <p:nvPr/>
              </p:nvSpPr>
              <p:spPr bwMode="auto">
                <a:xfrm>
                  <a:off x="1480" y="1912"/>
                  <a:ext cx="104" cy="32"/>
                </a:xfrm>
                <a:custGeom>
                  <a:avLst/>
                  <a:gdLst>
                    <a:gd name="T0" fmla="*/ 0 w 104"/>
                    <a:gd name="T1" fmla="*/ 0 h 32"/>
                    <a:gd name="T2" fmla="*/ 24 w 104"/>
                    <a:gd name="T3" fmla="*/ 0 h 32"/>
                    <a:gd name="T4" fmla="*/ 40 w 104"/>
                    <a:gd name="T5" fmla="*/ 8 h 32"/>
                    <a:gd name="T6" fmla="*/ 48 w 104"/>
                    <a:gd name="T7" fmla="*/ 8 h 32"/>
                    <a:gd name="T8" fmla="*/ 64 w 104"/>
                    <a:gd name="T9" fmla="*/ 8 h 32"/>
                    <a:gd name="T10" fmla="*/ 72 w 104"/>
                    <a:gd name="T11" fmla="*/ 8 h 32"/>
                    <a:gd name="T12" fmla="*/ 80 w 104"/>
                    <a:gd name="T13" fmla="*/ 8 h 32"/>
                    <a:gd name="T14" fmla="*/ 88 w 104"/>
                    <a:gd name="T15" fmla="*/ 16 h 32"/>
                    <a:gd name="T16" fmla="*/ 96 w 104"/>
                    <a:gd name="T17" fmla="*/ 16 h 32"/>
                    <a:gd name="T18" fmla="*/ 104 w 104"/>
                    <a:gd name="T19" fmla="*/ 16 h 32"/>
                    <a:gd name="T20" fmla="*/ 104 w 104"/>
                    <a:gd name="T21" fmla="*/ 24 h 32"/>
                    <a:gd name="T22" fmla="*/ 96 w 104"/>
                    <a:gd name="T23" fmla="*/ 24 h 32"/>
                    <a:gd name="T24" fmla="*/ 96 w 104"/>
                    <a:gd name="T25" fmla="*/ 32 h 32"/>
                    <a:gd name="T26" fmla="*/ 88 w 104"/>
                    <a:gd name="T27" fmla="*/ 32 h 32"/>
                    <a:gd name="T28" fmla="*/ 80 w 104"/>
                    <a:gd name="T29" fmla="*/ 32 h 32"/>
                    <a:gd name="T30" fmla="*/ 72 w 104"/>
                    <a:gd name="T31" fmla="*/ 32 h 3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4"/>
                    <a:gd name="T49" fmla="*/ 0 h 32"/>
                    <a:gd name="T50" fmla="*/ 104 w 104"/>
                    <a:gd name="T51" fmla="*/ 32 h 3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4" h="32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40" y="8"/>
                      </a:lnTo>
                      <a:lnTo>
                        <a:pt x="48" y="8"/>
                      </a:lnTo>
                      <a:lnTo>
                        <a:pt x="64" y="8"/>
                      </a:lnTo>
                      <a:lnTo>
                        <a:pt x="72" y="8"/>
                      </a:lnTo>
                      <a:lnTo>
                        <a:pt x="80" y="8"/>
                      </a:lnTo>
                      <a:lnTo>
                        <a:pt x="88" y="16"/>
                      </a:lnTo>
                      <a:lnTo>
                        <a:pt x="96" y="16"/>
                      </a:lnTo>
                      <a:lnTo>
                        <a:pt x="104" y="16"/>
                      </a:lnTo>
                      <a:lnTo>
                        <a:pt x="104" y="24"/>
                      </a:lnTo>
                      <a:lnTo>
                        <a:pt x="96" y="24"/>
                      </a:lnTo>
                      <a:lnTo>
                        <a:pt x="96" y="32"/>
                      </a:lnTo>
                      <a:lnTo>
                        <a:pt x="88" y="32"/>
                      </a:lnTo>
                      <a:lnTo>
                        <a:pt x="80" y="32"/>
                      </a:lnTo>
                      <a:lnTo>
                        <a:pt x="72" y="32"/>
                      </a:lnTo>
                    </a:path>
                  </a:pathLst>
                </a:custGeom>
                <a:noFill/>
                <a:ln w="12700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grpSp>
              <p:nvGrpSpPr>
                <p:cNvPr id="26544" name="Group 287"/>
                <p:cNvGrpSpPr>
                  <a:grpSpLocks/>
                </p:cNvGrpSpPr>
                <p:nvPr/>
              </p:nvGrpSpPr>
              <p:grpSpPr bwMode="auto">
                <a:xfrm>
                  <a:off x="1488" y="1928"/>
                  <a:ext cx="72" cy="32"/>
                  <a:chOff x="1488" y="1928"/>
                  <a:chExt cx="72" cy="32"/>
                </a:xfrm>
              </p:grpSpPr>
              <p:grpSp>
                <p:nvGrpSpPr>
                  <p:cNvPr id="26545" name="Group 288"/>
                  <p:cNvGrpSpPr>
                    <a:grpSpLocks/>
                  </p:cNvGrpSpPr>
                  <p:nvPr/>
                </p:nvGrpSpPr>
                <p:grpSpPr bwMode="auto">
                  <a:xfrm>
                    <a:off x="1488" y="1928"/>
                    <a:ext cx="72" cy="32"/>
                    <a:chOff x="1488" y="1928"/>
                    <a:chExt cx="72" cy="32"/>
                  </a:xfrm>
                </p:grpSpPr>
                <p:sp>
                  <p:nvSpPr>
                    <p:cNvPr id="26553" name="Freeform 289"/>
                    <p:cNvSpPr>
                      <a:spLocks/>
                    </p:cNvSpPr>
                    <p:nvPr/>
                  </p:nvSpPr>
                  <p:spPr bwMode="auto">
                    <a:xfrm>
                      <a:off x="1488" y="1928"/>
                      <a:ext cx="48" cy="24"/>
                    </a:xfrm>
                    <a:custGeom>
                      <a:avLst/>
                      <a:gdLst>
                        <a:gd name="T0" fmla="*/ 0 w 48"/>
                        <a:gd name="T1" fmla="*/ 16 h 24"/>
                        <a:gd name="T2" fmla="*/ 8 w 48"/>
                        <a:gd name="T3" fmla="*/ 0 h 24"/>
                        <a:gd name="T4" fmla="*/ 48 w 48"/>
                        <a:gd name="T5" fmla="*/ 8 h 24"/>
                        <a:gd name="T6" fmla="*/ 32 w 48"/>
                        <a:gd name="T7" fmla="*/ 24 h 24"/>
                        <a:gd name="T8" fmla="*/ 0 w 48"/>
                        <a:gd name="T9" fmla="*/ 16 h 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"/>
                        <a:gd name="T16" fmla="*/ 0 h 24"/>
                        <a:gd name="T17" fmla="*/ 48 w 48"/>
                        <a:gd name="T18" fmla="*/ 24 h 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" h="24">
                          <a:moveTo>
                            <a:pt x="0" y="16"/>
                          </a:moveTo>
                          <a:lnTo>
                            <a:pt x="8" y="0"/>
                          </a:lnTo>
                          <a:lnTo>
                            <a:pt x="48" y="8"/>
                          </a:lnTo>
                          <a:lnTo>
                            <a:pt x="32" y="24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D9D9D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554" name="Freeform 290"/>
                    <p:cNvSpPr>
                      <a:spLocks/>
                    </p:cNvSpPr>
                    <p:nvPr/>
                  </p:nvSpPr>
                  <p:spPr bwMode="auto">
                    <a:xfrm>
                      <a:off x="1488" y="1944"/>
                      <a:ext cx="32" cy="16"/>
                    </a:xfrm>
                    <a:custGeom>
                      <a:avLst/>
                      <a:gdLst>
                        <a:gd name="T0" fmla="*/ 0 w 32"/>
                        <a:gd name="T1" fmla="*/ 0 h 16"/>
                        <a:gd name="T2" fmla="*/ 0 w 32"/>
                        <a:gd name="T3" fmla="*/ 8 h 16"/>
                        <a:gd name="T4" fmla="*/ 32 w 32"/>
                        <a:gd name="T5" fmla="*/ 16 h 16"/>
                        <a:gd name="T6" fmla="*/ 32 w 32"/>
                        <a:gd name="T7" fmla="*/ 8 h 16"/>
                        <a:gd name="T8" fmla="*/ 0 w 32"/>
                        <a:gd name="T9" fmla="*/ 0 h 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2"/>
                        <a:gd name="T16" fmla="*/ 0 h 16"/>
                        <a:gd name="T17" fmla="*/ 32 w 32"/>
                        <a:gd name="T18" fmla="*/ 16 h 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2" h="16">
                          <a:moveTo>
                            <a:pt x="0" y="0"/>
                          </a:moveTo>
                          <a:lnTo>
                            <a:pt x="0" y="8"/>
                          </a:lnTo>
                          <a:lnTo>
                            <a:pt x="32" y="16"/>
                          </a:lnTo>
                          <a:lnTo>
                            <a:pt x="32" y="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555" name="Freeform 291"/>
                    <p:cNvSpPr>
                      <a:spLocks/>
                    </p:cNvSpPr>
                    <p:nvPr/>
                  </p:nvSpPr>
                  <p:spPr bwMode="auto">
                    <a:xfrm>
                      <a:off x="1520" y="1936"/>
                      <a:ext cx="40" cy="24"/>
                    </a:xfrm>
                    <a:custGeom>
                      <a:avLst/>
                      <a:gdLst>
                        <a:gd name="T0" fmla="*/ 0 w 40"/>
                        <a:gd name="T1" fmla="*/ 16 h 24"/>
                        <a:gd name="T2" fmla="*/ 16 w 40"/>
                        <a:gd name="T3" fmla="*/ 0 h 24"/>
                        <a:gd name="T4" fmla="*/ 40 w 40"/>
                        <a:gd name="T5" fmla="*/ 8 h 24"/>
                        <a:gd name="T6" fmla="*/ 40 w 40"/>
                        <a:gd name="T7" fmla="*/ 16 h 24"/>
                        <a:gd name="T8" fmla="*/ 0 w 40"/>
                        <a:gd name="T9" fmla="*/ 24 h 24"/>
                        <a:gd name="T10" fmla="*/ 0 w 40"/>
                        <a:gd name="T11" fmla="*/ 16 h 2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"/>
                        <a:gd name="T19" fmla="*/ 0 h 24"/>
                        <a:gd name="T20" fmla="*/ 40 w 40"/>
                        <a:gd name="T21" fmla="*/ 24 h 2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" h="24">
                          <a:moveTo>
                            <a:pt x="0" y="16"/>
                          </a:moveTo>
                          <a:lnTo>
                            <a:pt x="16" y="0"/>
                          </a:lnTo>
                          <a:lnTo>
                            <a:pt x="40" y="8"/>
                          </a:lnTo>
                          <a:lnTo>
                            <a:pt x="40" y="16"/>
                          </a:lnTo>
                          <a:lnTo>
                            <a:pt x="0" y="24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9999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556" name="Freeform 292"/>
                    <p:cNvSpPr>
                      <a:spLocks/>
                    </p:cNvSpPr>
                    <p:nvPr/>
                  </p:nvSpPr>
                  <p:spPr bwMode="auto">
                    <a:xfrm>
                      <a:off x="1496" y="1928"/>
                      <a:ext cx="64" cy="8"/>
                    </a:xfrm>
                    <a:custGeom>
                      <a:avLst/>
                      <a:gdLst>
                        <a:gd name="T0" fmla="*/ 0 w 64"/>
                        <a:gd name="T1" fmla="*/ 0 h 8"/>
                        <a:gd name="T2" fmla="*/ 32 w 64"/>
                        <a:gd name="T3" fmla="*/ 0 h 8"/>
                        <a:gd name="T4" fmla="*/ 64 w 64"/>
                        <a:gd name="T5" fmla="*/ 8 h 8"/>
                        <a:gd name="T6" fmla="*/ 40 w 64"/>
                        <a:gd name="T7" fmla="*/ 8 h 8"/>
                        <a:gd name="T8" fmla="*/ 0 w 64"/>
                        <a:gd name="T9" fmla="*/ 0 h 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4"/>
                        <a:gd name="T16" fmla="*/ 0 h 8"/>
                        <a:gd name="T17" fmla="*/ 64 w 64"/>
                        <a:gd name="T18" fmla="*/ 8 h 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4" h="8">
                          <a:moveTo>
                            <a:pt x="0" y="0"/>
                          </a:moveTo>
                          <a:lnTo>
                            <a:pt x="32" y="0"/>
                          </a:lnTo>
                          <a:lnTo>
                            <a:pt x="64" y="8"/>
                          </a:lnTo>
                          <a:lnTo>
                            <a:pt x="40" y="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  <p:grpSp>
                <p:nvGrpSpPr>
                  <p:cNvPr id="26546" name="Group 293"/>
                  <p:cNvGrpSpPr>
                    <a:grpSpLocks/>
                  </p:cNvGrpSpPr>
                  <p:nvPr/>
                </p:nvGrpSpPr>
                <p:grpSpPr bwMode="auto">
                  <a:xfrm>
                    <a:off x="1488" y="1936"/>
                    <a:ext cx="64" cy="16"/>
                    <a:chOff x="1488" y="1936"/>
                    <a:chExt cx="64" cy="16"/>
                  </a:xfrm>
                </p:grpSpPr>
                <p:sp>
                  <p:nvSpPr>
                    <p:cNvPr id="26547" name="Line 2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8" y="1936"/>
                      <a:ext cx="32" cy="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548" name="Line 2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8" y="1936"/>
                      <a:ext cx="32" cy="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549" name="Line 29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20" y="1936"/>
                      <a:ext cx="8" cy="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59595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550" name="Line 29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20" y="1936"/>
                      <a:ext cx="16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59595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551" name="Line 2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28" y="1936"/>
                      <a:ext cx="24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59595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552" name="Line 2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28" y="1936"/>
                      <a:ext cx="24" cy="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59595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</p:grpSp>
          </p:grpSp>
          <p:sp>
            <p:nvSpPr>
              <p:cNvPr id="26408" name="Freeform 300"/>
              <p:cNvSpPr>
                <a:spLocks/>
              </p:cNvSpPr>
              <p:nvPr/>
            </p:nvSpPr>
            <p:spPr bwMode="auto">
              <a:xfrm>
                <a:off x="1472" y="1872"/>
                <a:ext cx="64" cy="48"/>
              </a:xfrm>
              <a:custGeom>
                <a:avLst/>
                <a:gdLst>
                  <a:gd name="T0" fmla="*/ 0 w 64"/>
                  <a:gd name="T1" fmla="*/ 32 h 48"/>
                  <a:gd name="T2" fmla="*/ 64 w 64"/>
                  <a:gd name="T3" fmla="*/ 0 h 48"/>
                  <a:gd name="T4" fmla="*/ 64 w 64"/>
                  <a:gd name="T5" fmla="*/ 24 h 48"/>
                  <a:gd name="T6" fmla="*/ 0 w 64"/>
                  <a:gd name="T7" fmla="*/ 48 h 48"/>
                  <a:gd name="T8" fmla="*/ 0 w 64"/>
                  <a:gd name="T9" fmla="*/ 3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48"/>
                  <a:gd name="T17" fmla="*/ 64 w 64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48">
                    <a:moveTo>
                      <a:pt x="0" y="32"/>
                    </a:moveTo>
                    <a:lnTo>
                      <a:pt x="64" y="0"/>
                    </a:lnTo>
                    <a:lnTo>
                      <a:pt x="64" y="24"/>
                    </a:lnTo>
                    <a:lnTo>
                      <a:pt x="0" y="48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409" name="Freeform 301"/>
              <p:cNvSpPr>
                <a:spLocks/>
              </p:cNvSpPr>
              <p:nvPr/>
            </p:nvSpPr>
            <p:spPr bwMode="auto">
              <a:xfrm>
                <a:off x="1472" y="1816"/>
                <a:ext cx="64" cy="88"/>
              </a:xfrm>
              <a:custGeom>
                <a:avLst/>
                <a:gdLst>
                  <a:gd name="T0" fmla="*/ 0 w 64"/>
                  <a:gd name="T1" fmla="*/ 24 h 88"/>
                  <a:gd name="T2" fmla="*/ 64 w 64"/>
                  <a:gd name="T3" fmla="*/ 0 h 88"/>
                  <a:gd name="T4" fmla="*/ 64 w 64"/>
                  <a:gd name="T5" fmla="*/ 56 h 88"/>
                  <a:gd name="T6" fmla="*/ 0 w 64"/>
                  <a:gd name="T7" fmla="*/ 88 h 88"/>
                  <a:gd name="T8" fmla="*/ 0 w 64"/>
                  <a:gd name="T9" fmla="*/ 2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8"/>
                  <a:gd name="T17" fmla="*/ 64 w 64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8">
                    <a:moveTo>
                      <a:pt x="0" y="24"/>
                    </a:moveTo>
                    <a:lnTo>
                      <a:pt x="64" y="0"/>
                    </a:lnTo>
                    <a:lnTo>
                      <a:pt x="64" y="56"/>
                    </a:lnTo>
                    <a:lnTo>
                      <a:pt x="0" y="8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410" name="Freeform 302"/>
              <p:cNvSpPr>
                <a:spLocks/>
              </p:cNvSpPr>
              <p:nvPr/>
            </p:nvSpPr>
            <p:spPr bwMode="auto">
              <a:xfrm>
                <a:off x="1304" y="1672"/>
                <a:ext cx="152" cy="120"/>
              </a:xfrm>
              <a:custGeom>
                <a:avLst/>
                <a:gdLst>
                  <a:gd name="T0" fmla="*/ 8 w 152"/>
                  <a:gd name="T1" fmla="*/ 0 h 120"/>
                  <a:gd name="T2" fmla="*/ 152 w 152"/>
                  <a:gd name="T3" fmla="*/ 0 h 120"/>
                  <a:gd name="T4" fmla="*/ 144 w 152"/>
                  <a:gd name="T5" fmla="*/ 120 h 120"/>
                  <a:gd name="T6" fmla="*/ 0 w 152"/>
                  <a:gd name="T7" fmla="*/ 112 h 120"/>
                  <a:gd name="T8" fmla="*/ 8 w 152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2"/>
                  <a:gd name="T16" fmla="*/ 0 h 120"/>
                  <a:gd name="T17" fmla="*/ 152 w 152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2" h="120">
                    <a:moveTo>
                      <a:pt x="8" y="0"/>
                    </a:moveTo>
                    <a:lnTo>
                      <a:pt x="152" y="0"/>
                    </a:lnTo>
                    <a:lnTo>
                      <a:pt x="144" y="120"/>
                    </a:lnTo>
                    <a:lnTo>
                      <a:pt x="0" y="11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411" name="Freeform 303"/>
              <p:cNvSpPr>
                <a:spLocks/>
              </p:cNvSpPr>
              <p:nvPr/>
            </p:nvSpPr>
            <p:spPr bwMode="auto">
              <a:xfrm>
                <a:off x="1200" y="1880"/>
                <a:ext cx="296" cy="56"/>
              </a:xfrm>
              <a:custGeom>
                <a:avLst/>
                <a:gdLst>
                  <a:gd name="T0" fmla="*/ 56 w 296"/>
                  <a:gd name="T1" fmla="*/ 0 h 56"/>
                  <a:gd name="T2" fmla="*/ 296 w 296"/>
                  <a:gd name="T3" fmla="*/ 32 h 56"/>
                  <a:gd name="T4" fmla="*/ 272 w 296"/>
                  <a:gd name="T5" fmla="*/ 48 h 56"/>
                  <a:gd name="T6" fmla="*/ 256 w 296"/>
                  <a:gd name="T7" fmla="*/ 56 h 56"/>
                  <a:gd name="T8" fmla="*/ 0 w 296"/>
                  <a:gd name="T9" fmla="*/ 32 h 56"/>
                  <a:gd name="T10" fmla="*/ 24 w 296"/>
                  <a:gd name="T11" fmla="*/ 24 h 56"/>
                  <a:gd name="T12" fmla="*/ 56 w 296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6"/>
                  <a:gd name="T22" fmla="*/ 0 h 56"/>
                  <a:gd name="T23" fmla="*/ 296 w 296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6" h="56">
                    <a:moveTo>
                      <a:pt x="56" y="0"/>
                    </a:moveTo>
                    <a:lnTo>
                      <a:pt x="296" y="32"/>
                    </a:lnTo>
                    <a:lnTo>
                      <a:pt x="272" y="48"/>
                    </a:lnTo>
                    <a:lnTo>
                      <a:pt x="256" y="56"/>
                    </a:lnTo>
                    <a:lnTo>
                      <a:pt x="0" y="32"/>
                    </a:lnTo>
                    <a:lnTo>
                      <a:pt x="24" y="24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26412" name="Group 304"/>
              <p:cNvGrpSpPr>
                <a:grpSpLocks/>
              </p:cNvGrpSpPr>
              <p:nvPr/>
            </p:nvGrpSpPr>
            <p:grpSpPr bwMode="auto">
              <a:xfrm>
                <a:off x="1464" y="1816"/>
                <a:ext cx="72" cy="80"/>
                <a:chOff x="1464" y="1816"/>
                <a:chExt cx="72" cy="80"/>
              </a:xfrm>
            </p:grpSpPr>
            <p:sp>
              <p:nvSpPr>
                <p:cNvPr id="26524" name="Line 305"/>
                <p:cNvSpPr>
                  <a:spLocks noChangeShapeType="1"/>
                </p:cNvSpPr>
                <p:nvPr/>
              </p:nvSpPr>
              <p:spPr bwMode="auto">
                <a:xfrm flipV="1">
                  <a:off x="1464" y="1840"/>
                  <a:ext cx="64" cy="24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525" name="Line 306"/>
                <p:cNvSpPr>
                  <a:spLocks noChangeShapeType="1"/>
                </p:cNvSpPr>
                <p:nvPr/>
              </p:nvSpPr>
              <p:spPr bwMode="auto">
                <a:xfrm flipV="1">
                  <a:off x="1464" y="1840"/>
                  <a:ext cx="72" cy="24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526" name="Line 307"/>
                <p:cNvSpPr>
                  <a:spLocks noChangeShapeType="1"/>
                </p:cNvSpPr>
                <p:nvPr/>
              </p:nvSpPr>
              <p:spPr bwMode="auto">
                <a:xfrm flipV="1">
                  <a:off x="1480" y="1848"/>
                  <a:ext cx="48" cy="16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527" name="Line 308"/>
                <p:cNvSpPr>
                  <a:spLocks noChangeShapeType="1"/>
                </p:cNvSpPr>
                <p:nvPr/>
              </p:nvSpPr>
              <p:spPr bwMode="auto">
                <a:xfrm flipV="1">
                  <a:off x="1480" y="1848"/>
                  <a:ext cx="56" cy="24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528" name="Line 309"/>
                <p:cNvSpPr>
                  <a:spLocks noChangeShapeType="1"/>
                </p:cNvSpPr>
                <p:nvPr/>
              </p:nvSpPr>
              <p:spPr bwMode="auto">
                <a:xfrm flipV="1">
                  <a:off x="1480" y="1856"/>
                  <a:ext cx="48" cy="8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529" name="Line 310"/>
                <p:cNvSpPr>
                  <a:spLocks noChangeShapeType="1"/>
                </p:cNvSpPr>
                <p:nvPr/>
              </p:nvSpPr>
              <p:spPr bwMode="auto">
                <a:xfrm flipV="1">
                  <a:off x="1480" y="1856"/>
                  <a:ext cx="56" cy="16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530" name="Line 311"/>
                <p:cNvSpPr>
                  <a:spLocks noChangeShapeType="1"/>
                </p:cNvSpPr>
                <p:nvPr/>
              </p:nvSpPr>
              <p:spPr bwMode="auto">
                <a:xfrm flipV="1">
                  <a:off x="1480" y="1864"/>
                  <a:ext cx="48" cy="16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531" name="Line 312"/>
                <p:cNvSpPr>
                  <a:spLocks noChangeShapeType="1"/>
                </p:cNvSpPr>
                <p:nvPr/>
              </p:nvSpPr>
              <p:spPr bwMode="auto">
                <a:xfrm flipV="1">
                  <a:off x="1480" y="1864"/>
                  <a:ext cx="56" cy="24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532" name="Line 313"/>
                <p:cNvSpPr>
                  <a:spLocks noChangeShapeType="1"/>
                </p:cNvSpPr>
                <p:nvPr/>
              </p:nvSpPr>
              <p:spPr bwMode="auto">
                <a:xfrm flipV="1">
                  <a:off x="1480" y="1864"/>
                  <a:ext cx="48" cy="16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533" name="Line 314"/>
                <p:cNvSpPr>
                  <a:spLocks noChangeShapeType="1"/>
                </p:cNvSpPr>
                <p:nvPr/>
              </p:nvSpPr>
              <p:spPr bwMode="auto">
                <a:xfrm flipV="1">
                  <a:off x="1480" y="1864"/>
                  <a:ext cx="56" cy="24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534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1480" y="1832"/>
                  <a:ext cx="48" cy="24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535" name="Line 316"/>
                <p:cNvSpPr>
                  <a:spLocks noChangeShapeType="1"/>
                </p:cNvSpPr>
                <p:nvPr/>
              </p:nvSpPr>
              <p:spPr bwMode="auto">
                <a:xfrm flipV="1">
                  <a:off x="1480" y="1832"/>
                  <a:ext cx="56" cy="24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536" name="Line 317"/>
                <p:cNvSpPr>
                  <a:spLocks noChangeShapeType="1"/>
                </p:cNvSpPr>
                <p:nvPr/>
              </p:nvSpPr>
              <p:spPr bwMode="auto">
                <a:xfrm flipV="1">
                  <a:off x="1480" y="1824"/>
                  <a:ext cx="48" cy="16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537" name="Line 318"/>
                <p:cNvSpPr>
                  <a:spLocks noChangeShapeType="1"/>
                </p:cNvSpPr>
                <p:nvPr/>
              </p:nvSpPr>
              <p:spPr bwMode="auto">
                <a:xfrm flipV="1">
                  <a:off x="1480" y="1824"/>
                  <a:ext cx="56" cy="16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538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1480" y="1816"/>
                  <a:ext cx="48" cy="16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539" name="Line 320"/>
                <p:cNvSpPr>
                  <a:spLocks noChangeShapeType="1"/>
                </p:cNvSpPr>
                <p:nvPr/>
              </p:nvSpPr>
              <p:spPr bwMode="auto">
                <a:xfrm flipV="1">
                  <a:off x="1480" y="1816"/>
                  <a:ext cx="56" cy="16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540" name="Line 321"/>
                <p:cNvSpPr>
                  <a:spLocks noChangeShapeType="1"/>
                </p:cNvSpPr>
                <p:nvPr/>
              </p:nvSpPr>
              <p:spPr bwMode="auto">
                <a:xfrm>
                  <a:off x="1480" y="1832"/>
                  <a:ext cx="1" cy="56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541" name="Line 322"/>
                <p:cNvSpPr>
                  <a:spLocks noChangeShapeType="1"/>
                </p:cNvSpPr>
                <p:nvPr/>
              </p:nvSpPr>
              <p:spPr bwMode="auto">
                <a:xfrm>
                  <a:off x="1480" y="1832"/>
                  <a:ext cx="1" cy="64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26413" name="Group 323"/>
              <p:cNvGrpSpPr>
                <a:grpSpLocks/>
              </p:cNvGrpSpPr>
              <p:nvPr/>
            </p:nvGrpSpPr>
            <p:grpSpPr bwMode="auto">
              <a:xfrm>
                <a:off x="1280" y="1640"/>
                <a:ext cx="208" cy="192"/>
                <a:chOff x="1280" y="1640"/>
                <a:chExt cx="208" cy="192"/>
              </a:xfrm>
            </p:grpSpPr>
            <p:grpSp>
              <p:nvGrpSpPr>
                <p:cNvPr id="26507" name="Group 324"/>
                <p:cNvGrpSpPr>
                  <a:grpSpLocks/>
                </p:cNvGrpSpPr>
                <p:nvPr/>
              </p:nvGrpSpPr>
              <p:grpSpPr bwMode="auto">
                <a:xfrm>
                  <a:off x="1280" y="1640"/>
                  <a:ext cx="208" cy="192"/>
                  <a:chOff x="1280" y="1640"/>
                  <a:chExt cx="208" cy="192"/>
                </a:xfrm>
              </p:grpSpPr>
              <p:grpSp>
                <p:nvGrpSpPr>
                  <p:cNvPr id="26509" name="Group 325"/>
                  <p:cNvGrpSpPr>
                    <a:grpSpLocks/>
                  </p:cNvGrpSpPr>
                  <p:nvPr/>
                </p:nvGrpSpPr>
                <p:grpSpPr bwMode="auto">
                  <a:xfrm>
                    <a:off x="1280" y="1640"/>
                    <a:ext cx="208" cy="192"/>
                    <a:chOff x="1280" y="1640"/>
                    <a:chExt cx="208" cy="192"/>
                  </a:xfrm>
                </p:grpSpPr>
                <p:sp>
                  <p:nvSpPr>
                    <p:cNvPr id="26520" name="Freeform 326"/>
                    <p:cNvSpPr>
                      <a:spLocks/>
                    </p:cNvSpPr>
                    <p:nvPr/>
                  </p:nvSpPr>
                  <p:spPr bwMode="auto">
                    <a:xfrm>
                      <a:off x="1280" y="1640"/>
                      <a:ext cx="208" cy="192"/>
                    </a:xfrm>
                    <a:custGeom>
                      <a:avLst/>
                      <a:gdLst>
                        <a:gd name="T0" fmla="*/ 24 w 208"/>
                        <a:gd name="T1" fmla="*/ 0 h 192"/>
                        <a:gd name="T2" fmla="*/ 40 w 208"/>
                        <a:gd name="T3" fmla="*/ 0 h 192"/>
                        <a:gd name="T4" fmla="*/ 64 w 208"/>
                        <a:gd name="T5" fmla="*/ 0 h 192"/>
                        <a:gd name="T6" fmla="*/ 80 w 208"/>
                        <a:gd name="T7" fmla="*/ 0 h 192"/>
                        <a:gd name="T8" fmla="*/ 112 w 208"/>
                        <a:gd name="T9" fmla="*/ 0 h 192"/>
                        <a:gd name="T10" fmla="*/ 136 w 208"/>
                        <a:gd name="T11" fmla="*/ 0 h 192"/>
                        <a:gd name="T12" fmla="*/ 168 w 208"/>
                        <a:gd name="T13" fmla="*/ 0 h 192"/>
                        <a:gd name="T14" fmla="*/ 192 w 208"/>
                        <a:gd name="T15" fmla="*/ 0 h 192"/>
                        <a:gd name="T16" fmla="*/ 208 w 208"/>
                        <a:gd name="T17" fmla="*/ 0 h 192"/>
                        <a:gd name="T18" fmla="*/ 208 w 208"/>
                        <a:gd name="T19" fmla="*/ 8 h 192"/>
                        <a:gd name="T20" fmla="*/ 200 w 208"/>
                        <a:gd name="T21" fmla="*/ 184 h 192"/>
                        <a:gd name="T22" fmla="*/ 192 w 208"/>
                        <a:gd name="T23" fmla="*/ 192 h 192"/>
                        <a:gd name="T24" fmla="*/ 136 w 208"/>
                        <a:gd name="T25" fmla="*/ 184 h 192"/>
                        <a:gd name="T26" fmla="*/ 64 w 208"/>
                        <a:gd name="T27" fmla="*/ 176 h 192"/>
                        <a:gd name="T28" fmla="*/ 8 w 208"/>
                        <a:gd name="T29" fmla="*/ 176 h 192"/>
                        <a:gd name="T30" fmla="*/ 0 w 208"/>
                        <a:gd name="T31" fmla="*/ 168 h 192"/>
                        <a:gd name="T32" fmla="*/ 16 w 208"/>
                        <a:gd name="T33" fmla="*/ 8 h 192"/>
                        <a:gd name="T34" fmla="*/ 24 w 208"/>
                        <a:gd name="T35" fmla="*/ 0 h 192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208"/>
                        <a:gd name="T55" fmla="*/ 0 h 192"/>
                        <a:gd name="T56" fmla="*/ 208 w 208"/>
                        <a:gd name="T57" fmla="*/ 192 h 192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208" h="192">
                          <a:moveTo>
                            <a:pt x="24" y="0"/>
                          </a:moveTo>
                          <a:lnTo>
                            <a:pt x="40" y="0"/>
                          </a:lnTo>
                          <a:lnTo>
                            <a:pt x="64" y="0"/>
                          </a:lnTo>
                          <a:lnTo>
                            <a:pt x="80" y="0"/>
                          </a:lnTo>
                          <a:lnTo>
                            <a:pt x="112" y="0"/>
                          </a:lnTo>
                          <a:lnTo>
                            <a:pt x="136" y="0"/>
                          </a:lnTo>
                          <a:lnTo>
                            <a:pt x="168" y="0"/>
                          </a:lnTo>
                          <a:lnTo>
                            <a:pt x="192" y="0"/>
                          </a:lnTo>
                          <a:lnTo>
                            <a:pt x="208" y="0"/>
                          </a:lnTo>
                          <a:lnTo>
                            <a:pt x="208" y="8"/>
                          </a:lnTo>
                          <a:lnTo>
                            <a:pt x="200" y="184"/>
                          </a:lnTo>
                          <a:lnTo>
                            <a:pt x="192" y="192"/>
                          </a:lnTo>
                          <a:lnTo>
                            <a:pt x="136" y="184"/>
                          </a:lnTo>
                          <a:lnTo>
                            <a:pt x="64" y="176"/>
                          </a:lnTo>
                          <a:lnTo>
                            <a:pt x="8" y="176"/>
                          </a:lnTo>
                          <a:lnTo>
                            <a:pt x="0" y="168"/>
                          </a:lnTo>
                          <a:lnTo>
                            <a:pt x="16" y="8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521" name="Arc 327"/>
                    <p:cNvSpPr>
                      <a:spLocks/>
                    </p:cNvSpPr>
                    <p:nvPr/>
                  </p:nvSpPr>
                  <p:spPr bwMode="auto">
                    <a:xfrm>
                      <a:off x="1484" y="1640"/>
                      <a:ext cx="4" cy="4"/>
                    </a:xfrm>
                    <a:custGeom>
                      <a:avLst/>
                      <a:gdLst>
                        <a:gd name="T0" fmla="*/ 0 w 21707"/>
                        <a:gd name="T1" fmla="*/ 0 h 21600"/>
                        <a:gd name="T2" fmla="*/ 0 w 21707"/>
                        <a:gd name="T3" fmla="*/ 0 h 21600"/>
                        <a:gd name="T4" fmla="*/ 0 w 21707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707"/>
                        <a:gd name="T10" fmla="*/ 0 h 21600"/>
                        <a:gd name="T11" fmla="*/ 21707 w 21707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707" h="21600" fill="none" extrusionOk="0">
                          <a:moveTo>
                            <a:pt x="0" y="0"/>
                          </a:moveTo>
                          <a:cubicBezTo>
                            <a:pt x="35" y="0"/>
                            <a:pt x="71" y="-1"/>
                            <a:pt x="107" y="0"/>
                          </a:cubicBezTo>
                          <a:cubicBezTo>
                            <a:pt x="11993" y="0"/>
                            <a:pt x="21646" y="9603"/>
                            <a:pt x="21706" y="21490"/>
                          </a:cubicBezTo>
                        </a:path>
                        <a:path w="21707" h="21600" stroke="0" extrusionOk="0">
                          <a:moveTo>
                            <a:pt x="0" y="0"/>
                          </a:moveTo>
                          <a:cubicBezTo>
                            <a:pt x="35" y="0"/>
                            <a:pt x="71" y="-1"/>
                            <a:pt x="107" y="0"/>
                          </a:cubicBezTo>
                          <a:cubicBezTo>
                            <a:pt x="11993" y="0"/>
                            <a:pt x="21646" y="9603"/>
                            <a:pt x="21706" y="21490"/>
                          </a:cubicBezTo>
                          <a:lnTo>
                            <a:pt x="107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522" name="Arc 328"/>
                    <p:cNvSpPr>
                      <a:spLocks/>
                    </p:cNvSpPr>
                    <p:nvPr/>
                  </p:nvSpPr>
                  <p:spPr bwMode="auto">
                    <a:xfrm>
                      <a:off x="1296" y="1640"/>
                      <a:ext cx="8" cy="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0" y="21600"/>
                          </a:moveTo>
                          <a:cubicBezTo>
                            <a:pt x="0" y="9670"/>
                            <a:pt x="9670" y="0"/>
                            <a:pt x="21599" y="0"/>
                          </a:cubicBezTo>
                        </a:path>
                        <a:path w="21600" h="21600" stroke="0" extrusionOk="0">
                          <a:moveTo>
                            <a:pt x="0" y="21600"/>
                          </a:moveTo>
                          <a:cubicBezTo>
                            <a:pt x="0" y="9670"/>
                            <a:pt x="9670" y="0"/>
                            <a:pt x="21599" y="0"/>
                          </a:cubicBez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523" name="Arc 329"/>
                    <p:cNvSpPr>
                      <a:spLocks/>
                    </p:cNvSpPr>
                    <p:nvPr/>
                  </p:nvSpPr>
                  <p:spPr bwMode="auto">
                    <a:xfrm>
                      <a:off x="1280" y="1808"/>
                      <a:ext cx="8" cy="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</a:path>
                        <a:path w="21600" h="21600" stroke="0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  <p:grpSp>
                <p:nvGrpSpPr>
                  <p:cNvPr id="26510" name="Group 330"/>
                  <p:cNvGrpSpPr>
                    <a:grpSpLocks/>
                  </p:cNvGrpSpPr>
                  <p:nvPr/>
                </p:nvGrpSpPr>
                <p:grpSpPr bwMode="auto">
                  <a:xfrm>
                    <a:off x="1304" y="1672"/>
                    <a:ext cx="152" cy="120"/>
                    <a:chOff x="1304" y="1672"/>
                    <a:chExt cx="152" cy="120"/>
                  </a:xfrm>
                </p:grpSpPr>
                <p:grpSp>
                  <p:nvGrpSpPr>
                    <p:cNvPr id="26511" name="Group 3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04" y="1672"/>
                      <a:ext cx="152" cy="120"/>
                      <a:chOff x="1304" y="1672"/>
                      <a:chExt cx="152" cy="120"/>
                    </a:xfrm>
                  </p:grpSpPr>
                  <p:sp>
                    <p:nvSpPr>
                      <p:cNvPr id="26516" name="Freeform 3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12" y="1672"/>
                        <a:ext cx="144" cy="1"/>
                      </a:xfrm>
                      <a:custGeom>
                        <a:avLst/>
                        <a:gdLst>
                          <a:gd name="T0" fmla="*/ 0 w 144"/>
                          <a:gd name="T1" fmla="*/ 0 h 1"/>
                          <a:gd name="T2" fmla="*/ 144 w 144"/>
                          <a:gd name="T3" fmla="*/ 0 h 1"/>
                          <a:gd name="T4" fmla="*/ 0 w 144"/>
                          <a:gd name="T5" fmla="*/ 0 h 1"/>
                          <a:gd name="T6" fmla="*/ 0 60000 65536"/>
                          <a:gd name="T7" fmla="*/ 0 60000 65536"/>
                          <a:gd name="T8" fmla="*/ 0 60000 65536"/>
                          <a:gd name="T9" fmla="*/ 0 w 144"/>
                          <a:gd name="T10" fmla="*/ 0 h 1"/>
                          <a:gd name="T11" fmla="*/ 144 w 144"/>
                          <a:gd name="T12" fmla="*/ 1 h 1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44" h="1">
                            <a:moveTo>
                              <a:pt x="0" y="0"/>
                            </a:moveTo>
                            <a:lnTo>
                              <a:pt x="144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6517" name="Freeform 3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48" y="1672"/>
                        <a:ext cx="8" cy="120"/>
                      </a:xfrm>
                      <a:custGeom>
                        <a:avLst/>
                        <a:gdLst>
                          <a:gd name="T0" fmla="*/ 8 w 8"/>
                          <a:gd name="T1" fmla="*/ 0 h 120"/>
                          <a:gd name="T2" fmla="*/ 8 w 8"/>
                          <a:gd name="T3" fmla="*/ 64 h 120"/>
                          <a:gd name="T4" fmla="*/ 0 w 8"/>
                          <a:gd name="T5" fmla="*/ 120 h 120"/>
                          <a:gd name="T6" fmla="*/ 8 w 8"/>
                          <a:gd name="T7" fmla="*/ 0 h 12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8"/>
                          <a:gd name="T13" fmla="*/ 0 h 120"/>
                          <a:gd name="T14" fmla="*/ 8 w 8"/>
                          <a:gd name="T15" fmla="*/ 120 h 12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8" h="120">
                            <a:moveTo>
                              <a:pt x="8" y="0"/>
                            </a:moveTo>
                            <a:lnTo>
                              <a:pt x="8" y="64"/>
                            </a:lnTo>
                            <a:lnTo>
                              <a:pt x="0" y="120"/>
                            </a:lnTo>
                            <a:lnTo>
                              <a:pt x="8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6518" name="Freeform 3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04" y="1784"/>
                        <a:ext cx="144" cy="8"/>
                      </a:xfrm>
                      <a:custGeom>
                        <a:avLst/>
                        <a:gdLst>
                          <a:gd name="T0" fmla="*/ 8 w 144"/>
                          <a:gd name="T1" fmla="*/ 0 h 8"/>
                          <a:gd name="T2" fmla="*/ 0 w 144"/>
                          <a:gd name="T3" fmla="*/ 0 h 8"/>
                          <a:gd name="T4" fmla="*/ 144 w 144"/>
                          <a:gd name="T5" fmla="*/ 8 h 8"/>
                          <a:gd name="T6" fmla="*/ 8 w 144"/>
                          <a:gd name="T7" fmla="*/ 0 h 8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44"/>
                          <a:gd name="T13" fmla="*/ 0 h 8"/>
                          <a:gd name="T14" fmla="*/ 144 w 144"/>
                          <a:gd name="T15" fmla="*/ 8 h 8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44" h="8">
                            <a:moveTo>
                              <a:pt x="8" y="0"/>
                            </a:moveTo>
                            <a:lnTo>
                              <a:pt x="0" y="0"/>
                            </a:lnTo>
                            <a:lnTo>
                              <a:pt x="144" y="8"/>
                            </a:lnTo>
                            <a:lnTo>
                              <a:pt x="8" y="0"/>
                            </a:lnTo>
                            <a:close/>
                          </a:path>
                        </a:pathLst>
                      </a:custGeom>
                      <a:solidFill>
                        <a:srgbClr val="D9D9D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6519" name="Freeform 3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04" y="1672"/>
                        <a:ext cx="8" cy="112"/>
                      </a:xfrm>
                      <a:custGeom>
                        <a:avLst/>
                        <a:gdLst>
                          <a:gd name="T0" fmla="*/ 8 w 8"/>
                          <a:gd name="T1" fmla="*/ 0 h 112"/>
                          <a:gd name="T2" fmla="*/ 8 w 8"/>
                          <a:gd name="T3" fmla="*/ 112 h 112"/>
                          <a:gd name="T4" fmla="*/ 0 w 8"/>
                          <a:gd name="T5" fmla="*/ 112 h 112"/>
                          <a:gd name="T6" fmla="*/ 8 w 8"/>
                          <a:gd name="T7" fmla="*/ 0 h 112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8"/>
                          <a:gd name="T13" fmla="*/ 0 h 112"/>
                          <a:gd name="T14" fmla="*/ 8 w 8"/>
                          <a:gd name="T15" fmla="*/ 112 h 112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8" h="112">
                            <a:moveTo>
                              <a:pt x="8" y="0"/>
                            </a:moveTo>
                            <a:lnTo>
                              <a:pt x="8" y="112"/>
                            </a:lnTo>
                            <a:lnTo>
                              <a:pt x="0" y="112"/>
                            </a:lnTo>
                            <a:lnTo>
                              <a:pt x="8" y="0"/>
                            </a:lnTo>
                            <a:close/>
                          </a:path>
                        </a:pathLst>
                      </a:custGeom>
                      <a:solidFill>
                        <a:srgbClr val="BFBF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</p:grpSp>
                <p:grpSp>
                  <p:nvGrpSpPr>
                    <p:cNvPr id="26512" name="Group 3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12" y="1672"/>
                      <a:ext cx="144" cy="120"/>
                      <a:chOff x="1312" y="1672"/>
                      <a:chExt cx="144" cy="120"/>
                    </a:xfrm>
                  </p:grpSpPr>
                  <p:sp>
                    <p:nvSpPr>
                      <p:cNvPr id="26513" name="Freeform 3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12" y="1672"/>
                        <a:ext cx="144" cy="120"/>
                      </a:xfrm>
                      <a:custGeom>
                        <a:avLst/>
                        <a:gdLst>
                          <a:gd name="T0" fmla="*/ 0 w 144"/>
                          <a:gd name="T1" fmla="*/ 0 h 120"/>
                          <a:gd name="T2" fmla="*/ 144 w 144"/>
                          <a:gd name="T3" fmla="*/ 0 h 120"/>
                          <a:gd name="T4" fmla="*/ 136 w 144"/>
                          <a:gd name="T5" fmla="*/ 120 h 120"/>
                          <a:gd name="T6" fmla="*/ 0 w 144"/>
                          <a:gd name="T7" fmla="*/ 112 h 120"/>
                          <a:gd name="T8" fmla="*/ 0 w 144"/>
                          <a:gd name="T9" fmla="*/ 0 h 1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44"/>
                          <a:gd name="T16" fmla="*/ 0 h 120"/>
                          <a:gd name="T17" fmla="*/ 144 w 144"/>
                          <a:gd name="T18" fmla="*/ 120 h 1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44" h="120">
                            <a:moveTo>
                              <a:pt x="0" y="0"/>
                            </a:moveTo>
                            <a:lnTo>
                              <a:pt x="144" y="0"/>
                            </a:lnTo>
                            <a:lnTo>
                              <a:pt x="136" y="120"/>
                            </a:lnTo>
                            <a:lnTo>
                              <a:pt x="0" y="11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6514" name="Freeform 3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12" y="1680"/>
                        <a:ext cx="136" cy="104"/>
                      </a:xfrm>
                      <a:custGeom>
                        <a:avLst/>
                        <a:gdLst>
                          <a:gd name="T0" fmla="*/ 8 w 136"/>
                          <a:gd name="T1" fmla="*/ 0 h 104"/>
                          <a:gd name="T2" fmla="*/ 136 w 136"/>
                          <a:gd name="T3" fmla="*/ 0 h 104"/>
                          <a:gd name="T4" fmla="*/ 128 w 136"/>
                          <a:gd name="T5" fmla="*/ 104 h 104"/>
                          <a:gd name="T6" fmla="*/ 0 w 136"/>
                          <a:gd name="T7" fmla="*/ 104 h 104"/>
                          <a:gd name="T8" fmla="*/ 8 w 136"/>
                          <a:gd name="T9" fmla="*/ 0 h 10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36"/>
                          <a:gd name="T16" fmla="*/ 0 h 104"/>
                          <a:gd name="T17" fmla="*/ 136 w 136"/>
                          <a:gd name="T18" fmla="*/ 104 h 10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36" h="104">
                            <a:moveTo>
                              <a:pt x="8" y="0"/>
                            </a:moveTo>
                            <a:lnTo>
                              <a:pt x="136" y="0"/>
                            </a:lnTo>
                            <a:lnTo>
                              <a:pt x="128" y="104"/>
                            </a:lnTo>
                            <a:lnTo>
                              <a:pt x="0" y="104"/>
                            </a:lnTo>
                            <a:lnTo>
                              <a:pt x="8" y="0"/>
                            </a:lnTo>
                            <a:close/>
                          </a:path>
                        </a:pathLst>
                      </a:custGeom>
                      <a:solidFill>
                        <a:srgbClr val="BFBF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6515" name="Freeform 3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20" y="1688"/>
                        <a:ext cx="120" cy="96"/>
                      </a:xfrm>
                      <a:custGeom>
                        <a:avLst/>
                        <a:gdLst>
                          <a:gd name="T0" fmla="*/ 0 w 120"/>
                          <a:gd name="T1" fmla="*/ 0 h 96"/>
                          <a:gd name="T2" fmla="*/ 120 w 120"/>
                          <a:gd name="T3" fmla="*/ 0 h 96"/>
                          <a:gd name="T4" fmla="*/ 120 w 120"/>
                          <a:gd name="T5" fmla="*/ 96 h 96"/>
                          <a:gd name="T6" fmla="*/ 0 w 120"/>
                          <a:gd name="T7" fmla="*/ 88 h 96"/>
                          <a:gd name="T8" fmla="*/ 0 w 120"/>
                          <a:gd name="T9" fmla="*/ 0 h 9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20"/>
                          <a:gd name="T16" fmla="*/ 0 h 96"/>
                          <a:gd name="T17" fmla="*/ 120 w 120"/>
                          <a:gd name="T18" fmla="*/ 96 h 9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20" h="96">
                            <a:moveTo>
                              <a:pt x="0" y="0"/>
                            </a:moveTo>
                            <a:lnTo>
                              <a:pt x="120" y="0"/>
                            </a:lnTo>
                            <a:lnTo>
                              <a:pt x="120" y="96"/>
                            </a:lnTo>
                            <a:lnTo>
                              <a:pt x="0" y="8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</p:grpSp>
              </p:grpSp>
            </p:grpSp>
            <p:sp>
              <p:nvSpPr>
                <p:cNvPr id="26508" name="Freeform 340"/>
                <p:cNvSpPr>
                  <a:spLocks/>
                </p:cNvSpPr>
                <p:nvPr/>
              </p:nvSpPr>
              <p:spPr bwMode="auto">
                <a:xfrm>
                  <a:off x="1448" y="1816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26414" name="Group 341"/>
              <p:cNvGrpSpPr>
                <a:grpSpLocks/>
              </p:cNvGrpSpPr>
              <p:nvPr/>
            </p:nvGrpSpPr>
            <p:grpSpPr bwMode="auto">
              <a:xfrm>
                <a:off x="1200" y="1880"/>
                <a:ext cx="296" cy="72"/>
                <a:chOff x="1200" y="1880"/>
                <a:chExt cx="296" cy="72"/>
              </a:xfrm>
            </p:grpSpPr>
            <p:sp>
              <p:nvSpPr>
                <p:cNvPr id="26415" name="Freeform 342"/>
                <p:cNvSpPr>
                  <a:spLocks/>
                </p:cNvSpPr>
                <p:nvPr/>
              </p:nvSpPr>
              <p:spPr bwMode="auto">
                <a:xfrm>
                  <a:off x="1400" y="1904"/>
                  <a:ext cx="72" cy="24"/>
                </a:xfrm>
                <a:custGeom>
                  <a:avLst/>
                  <a:gdLst>
                    <a:gd name="T0" fmla="*/ 24 w 72"/>
                    <a:gd name="T1" fmla="*/ 0 h 24"/>
                    <a:gd name="T2" fmla="*/ 16 w 72"/>
                    <a:gd name="T3" fmla="*/ 16 h 24"/>
                    <a:gd name="T4" fmla="*/ 0 w 72"/>
                    <a:gd name="T5" fmla="*/ 24 h 24"/>
                    <a:gd name="T6" fmla="*/ 48 w 72"/>
                    <a:gd name="T7" fmla="*/ 24 h 24"/>
                    <a:gd name="T8" fmla="*/ 56 w 72"/>
                    <a:gd name="T9" fmla="*/ 16 h 24"/>
                    <a:gd name="T10" fmla="*/ 72 w 72"/>
                    <a:gd name="T11" fmla="*/ 8 h 24"/>
                    <a:gd name="T12" fmla="*/ 24 w 72"/>
                    <a:gd name="T13" fmla="*/ 0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2"/>
                    <a:gd name="T22" fmla="*/ 0 h 24"/>
                    <a:gd name="T23" fmla="*/ 72 w 72"/>
                    <a:gd name="T24" fmla="*/ 24 h 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2" h="24">
                      <a:moveTo>
                        <a:pt x="24" y="0"/>
                      </a:moveTo>
                      <a:lnTo>
                        <a:pt x="16" y="16"/>
                      </a:lnTo>
                      <a:lnTo>
                        <a:pt x="0" y="24"/>
                      </a:lnTo>
                      <a:lnTo>
                        <a:pt x="48" y="24"/>
                      </a:lnTo>
                      <a:lnTo>
                        <a:pt x="56" y="16"/>
                      </a:lnTo>
                      <a:lnTo>
                        <a:pt x="72" y="8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grpSp>
              <p:nvGrpSpPr>
                <p:cNvPr id="26416" name="Group 343"/>
                <p:cNvGrpSpPr>
                  <a:grpSpLocks/>
                </p:cNvGrpSpPr>
                <p:nvPr/>
              </p:nvGrpSpPr>
              <p:grpSpPr bwMode="auto">
                <a:xfrm>
                  <a:off x="1200" y="1880"/>
                  <a:ext cx="296" cy="72"/>
                  <a:chOff x="1200" y="1880"/>
                  <a:chExt cx="296" cy="72"/>
                </a:xfrm>
              </p:grpSpPr>
              <p:sp>
                <p:nvSpPr>
                  <p:cNvPr id="26417" name="Freeform 344"/>
                  <p:cNvSpPr>
                    <a:spLocks/>
                  </p:cNvSpPr>
                  <p:nvPr/>
                </p:nvSpPr>
                <p:spPr bwMode="auto">
                  <a:xfrm>
                    <a:off x="1200" y="1912"/>
                    <a:ext cx="256" cy="40"/>
                  </a:xfrm>
                  <a:custGeom>
                    <a:avLst/>
                    <a:gdLst>
                      <a:gd name="T0" fmla="*/ 0 w 256"/>
                      <a:gd name="T1" fmla="*/ 0 h 40"/>
                      <a:gd name="T2" fmla="*/ 0 w 256"/>
                      <a:gd name="T3" fmla="*/ 8 h 40"/>
                      <a:gd name="T4" fmla="*/ 256 w 256"/>
                      <a:gd name="T5" fmla="*/ 40 h 40"/>
                      <a:gd name="T6" fmla="*/ 256 w 256"/>
                      <a:gd name="T7" fmla="*/ 24 h 40"/>
                      <a:gd name="T8" fmla="*/ 0 w 256"/>
                      <a:gd name="T9" fmla="*/ 0 h 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6"/>
                      <a:gd name="T16" fmla="*/ 0 h 40"/>
                      <a:gd name="T17" fmla="*/ 256 w 256"/>
                      <a:gd name="T18" fmla="*/ 40 h 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6" h="40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256" y="40"/>
                        </a:lnTo>
                        <a:lnTo>
                          <a:pt x="256" y="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418" name="Freeform 345"/>
                  <p:cNvSpPr>
                    <a:spLocks/>
                  </p:cNvSpPr>
                  <p:nvPr/>
                </p:nvSpPr>
                <p:spPr bwMode="auto">
                  <a:xfrm>
                    <a:off x="1456" y="1912"/>
                    <a:ext cx="40" cy="40"/>
                  </a:xfrm>
                  <a:custGeom>
                    <a:avLst/>
                    <a:gdLst>
                      <a:gd name="T0" fmla="*/ 0 w 40"/>
                      <a:gd name="T1" fmla="*/ 24 h 40"/>
                      <a:gd name="T2" fmla="*/ 0 w 40"/>
                      <a:gd name="T3" fmla="*/ 40 h 40"/>
                      <a:gd name="T4" fmla="*/ 16 w 40"/>
                      <a:gd name="T5" fmla="*/ 24 h 40"/>
                      <a:gd name="T6" fmla="*/ 24 w 40"/>
                      <a:gd name="T7" fmla="*/ 16 h 40"/>
                      <a:gd name="T8" fmla="*/ 40 w 40"/>
                      <a:gd name="T9" fmla="*/ 0 h 40"/>
                      <a:gd name="T10" fmla="*/ 40 w 40"/>
                      <a:gd name="T11" fmla="*/ 0 h 40"/>
                      <a:gd name="T12" fmla="*/ 16 w 40"/>
                      <a:gd name="T13" fmla="*/ 16 h 40"/>
                      <a:gd name="T14" fmla="*/ 0 w 40"/>
                      <a:gd name="T15" fmla="*/ 24 h 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0"/>
                      <a:gd name="T25" fmla="*/ 0 h 40"/>
                      <a:gd name="T26" fmla="*/ 40 w 40"/>
                      <a:gd name="T27" fmla="*/ 40 h 4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0" h="40">
                        <a:moveTo>
                          <a:pt x="0" y="24"/>
                        </a:moveTo>
                        <a:lnTo>
                          <a:pt x="0" y="40"/>
                        </a:lnTo>
                        <a:lnTo>
                          <a:pt x="16" y="24"/>
                        </a:lnTo>
                        <a:lnTo>
                          <a:pt x="24" y="16"/>
                        </a:lnTo>
                        <a:lnTo>
                          <a:pt x="40" y="0"/>
                        </a:lnTo>
                        <a:lnTo>
                          <a:pt x="16" y="16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5959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419" name="Line 346"/>
                  <p:cNvSpPr>
                    <a:spLocks noChangeShapeType="1"/>
                  </p:cNvSpPr>
                  <p:nvPr/>
                </p:nvSpPr>
                <p:spPr bwMode="auto">
                  <a:xfrm>
                    <a:off x="1208" y="1912"/>
                    <a:ext cx="240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420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1208" y="1912"/>
                    <a:ext cx="248" cy="32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grpSp>
                <p:nvGrpSpPr>
                  <p:cNvPr id="26421" name="Group 348"/>
                  <p:cNvGrpSpPr>
                    <a:grpSpLocks/>
                  </p:cNvGrpSpPr>
                  <p:nvPr/>
                </p:nvGrpSpPr>
                <p:grpSpPr bwMode="auto">
                  <a:xfrm>
                    <a:off x="1224" y="1880"/>
                    <a:ext cx="240" cy="48"/>
                    <a:chOff x="1224" y="1880"/>
                    <a:chExt cx="240" cy="48"/>
                  </a:xfrm>
                </p:grpSpPr>
                <p:sp>
                  <p:nvSpPr>
                    <p:cNvPr id="26427" name="Freeform 349"/>
                    <p:cNvSpPr>
                      <a:spLocks/>
                    </p:cNvSpPr>
                    <p:nvPr/>
                  </p:nvSpPr>
                  <p:spPr bwMode="auto">
                    <a:xfrm>
                      <a:off x="1224" y="1888"/>
                      <a:ext cx="184" cy="32"/>
                    </a:xfrm>
                    <a:custGeom>
                      <a:avLst/>
                      <a:gdLst>
                        <a:gd name="T0" fmla="*/ 32 w 184"/>
                        <a:gd name="T1" fmla="*/ 0 h 32"/>
                        <a:gd name="T2" fmla="*/ 8 w 184"/>
                        <a:gd name="T3" fmla="*/ 16 h 32"/>
                        <a:gd name="T4" fmla="*/ 0 w 184"/>
                        <a:gd name="T5" fmla="*/ 24 h 32"/>
                        <a:gd name="T6" fmla="*/ 160 w 184"/>
                        <a:gd name="T7" fmla="*/ 32 h 32"/>
                        <a:gd name="T8" fmla="*/ 168 w 184"/>
                        <a:gd name="T9" fmla="*/ 24 h 32"/>
                        <a:gd name="T10" fmla="*/ 184 w 184"/>
                        <a:gd name="T11" fmla="*/ 16 h 32"/>
                        <a:gd name="T12" fmla="*/ 32 w 184"/>
                        <a:gd name="T13" fmla="*/ 0 h 3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84"/>
                        <a:gd name="T22" fmla="*/ 0 h 32"/>
                        <a:gd name="T23" fmla="*/ 184 w 184"/>
                        <a:gd name="T24" fmla="*/ 32 h 3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84" h="32">
                          <a:moveTo>
                            <a:pt x="32" y="0"/>
                          </a:moveTo>
                          <a:lnTo>
                            <a:pt x="8" y="16"/>
                          </a:lnTo>
                          <a:lnTo>
                            <a:pt x="0" y="24"/>
                          </a:lnTo>
                          <a:lnTo>
                            <a:pt x="160" y="32"/>
                          </a:lnTo>
                          <a:lnTo>
                            <a:pt x="168" y="24"/>
                          </a:lnTo>
                          <a:lnTo>
                            <a:pt x="184" y="16"/>
                          </a:lnTo>
                          <a:lnTo>
                            <a:pt x="32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grpSp>
                  <p:nvGrpSpPr>
                    <p:cNvPr id="26428" name="Group 3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24" y="1880"/>
                      <a:ext cx="240" cy="48"/>
                      <a:chOff x="1224" y="1880"/>
                      <a:chExt cx="240" cy="48"/>
                    </a:xfrm>
                  </p:grpSpPr>
                  <p:grpSp>
                    <p:nvGrpSpPr>
                      <p:cNvPr id="26429" name="Group 35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32" y="1880"/>
                        <a:ext cx="168" cy="40"/>
                        <a:chOff x="1232" y="1880"/>
                        <a:chExt cx="168" cy="40"/>
                      </a:xfrm>
                    </p:grpSpPr>
                    <p:grpSp>
                      <p:nvGrpSpPr>
                        <p:cNvPr id="26452" name="Group 35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32" y="1880"/>
                          <a:ext cx="32" cy="32"/>
                          <a:chOff x="1232" y="1880"/>
                          <a:chExt cx="32" cy="32"/>
                        </a:xfrm>
                      </p:grpSpPr>
                      <p:sp>
                        <p:nvSpPr>
                          <p:cNvPr id="26503" name="Line 35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32" y="1904"/>
                            <a:ext cx="8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504" name="Line 35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32" y="1904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505" name="Line 35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40" y="1880"/>
                            <a:ext cx="24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506" name="Line 35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40" y="1880"/>
                            <a:ext cx="24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26453" name="Group 35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40" y="1880"/>
                          <a:ext cx="40" cy="32"/>
                          <a:chOff x="1240" y="1880"/>
                          <a:chExt cx="40" cy="32"/>
                        </a:xfrm>
                      </p:grpSpPr>
                      <p:sp>
                        <p:nvSpPr>
                          <p:cNvPr id="26499" name="Line 35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40" y="1904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500" name="Line 35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40" y="1904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501" name="Line 36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56" y="1880"/>
                            <a:ext cx="24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502" name="Line 36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56" y="1880"/>
                            <a:ext cx="24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26454" name="Group 36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56" y="1880"/>
                          <a:ext cx="40" cy="32"/>
                          <a:chOff x="1256" y="1880"/>
                          <a:chExt cx="40" cy="32"/>
                        </a:xfrm>
                      </p:grpSpPr>
                      <p:sp>
                        <p:nvSpPr>
                          <p:cNvPr id="26495" name="Line 36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56" y="1904"/>
                            <a:ext cx="8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496" name="Line 36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56" y="1904"/>
                            <a:ext cx="8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497" name="Line 36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64" y="1880"/>
                            <a:ext cx="32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498" name="Line 36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64" y="1880"/>
                            <a:ext cx="32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26455" name="Group 36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72" y="1880"/>
                          <a:ext cx="40" cy="32"/>
                          <a:chOff x="1272" y="1880"/>
                          <a:chExt cx="40" cy="32"/>
                        </a:xfrm>
                      </p:grpSpPr>
                      <p:sp>
                        <p:nvSpPr>
                          <p:cNvPr id="26491" name="Line 36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72" y="1904"/>
                            <a:ext cx="8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492" name="Line 36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72" y="1904"/>
                            <a:ext cx="8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493" name="Line 37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80" y="1880"/>
                            <a:ext cx="24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494" name="Line 37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80" y="1880"/>
                            <a:ext cx="32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26456" name="Group 37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88" y="1888"/>
                          <a:ext cx="40" cy="24"/>
                          <a:chOff x="1288" y="1888"/>
                          <a:chExt cx="40" cy="24"/>
                        </a:xfrm>
                      </p:grpSpPr>
                      <p:sp>
                        <p:nvSpPr>
                          <p:cNvPr id="26487" name="Line 37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88" y="1904"/>
                            <a:ext cx="8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488" name="Line 37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88" y="1904"/>
                            <a:ext cx="8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489" name="Line 37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96" y="1888"/>
                            <a:ext cx="24" cy="1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490" name="Line 37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96" y="1888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26457" name="Group 37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04" y="1888"/>
                          <a:ext cx="32" cy="25"/>
                          <a:chOff x="1304" y="1888"/>
                          <a:chExt cx="32" cy="25"/>
                        </a:xfrm>
                      </p:grpSpPr>
                      <p:sp>
                        <p:nvSpPr>
                          <p:cNvPr id="26483" name="Line 37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304" y="1912"/>
                            <a:ext cx="1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484" name="Line 37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304" y="1912"/>
                            <a:ext cx="8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485" name="Line 38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04" y="1888"/>
                            <a:ext cx="32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486" name="Line 38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04" y="1888"/>
                            <a:ext cx="32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26458" name="Group 38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04" y="1888"/>
                          <a:ext cx="48" cy="32"/>
                          <a:chOff x="1304" y="1888"/>
                          <a:chExt cx="48" cy="32"/>
                        </a:xfrm>
                      </p:grpSpPr>
                      <p:sp>
                        <p:nvSpPr>
                          <p:cNvPr id="26479" name="Line 38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04" y="1912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480" name="Line 38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04" y="1912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481" name="Line 38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20" y="1888"/>
                            <a:ext cx="32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482" name="Line 38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20" y="1888"/>
                            <a:ext cx="32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26459" name="Group 38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20" y="1888"/>
                          <a:ext cx="40" cy="32"/>
                          <a:chOff x="1320" y="1888"/>
                          <a:chExt cx="40" cy="32"/>
                        </a:xfrm>
                      </p:grpSpPr>
                      <p:sp>
                        <p:nvSpPr>
                          <p:cNvPr id="26475" name="Line 38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20" y="1912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476" name="Line 38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20" y="1912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477" name="Line 39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36" y="1888"/>
                            <a:ext cx="24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478" name="Line 39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36" y="1888"/>
                            <a:ext cx="24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26460" name="Group 39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36" y="1888"/>
                          <a:ext cx="40" cy="32"/>
                          <a:chOff x="1336" y="1888"/>
                          <a:chExt cx="40" cy="32"/>
                        </a:xfrm>
                      </p:grpSpPr>
                      <p:sp>
                        <p:nvSpPr>
                          <p:cNvPr id="26471" name="Line 39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36" y="1912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472" name="Line 39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36" y="1912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473" name="Line 39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52" y="1888"/>
                            <a:ext cx="24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474" name="Line 39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52" y="1888"/>
                            <a:ext cx="24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26461" name="Group 39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52" y="1896"/>
                          <a:ext cx="40" cy="24"/>
                          <a:chOff x="1352" y="1896"/>
                          <a:chExt cx="40" cy="24"/>
                        </a:xfrm>
                      </p:grpSpPr>
                      <p:sp>
                        <p:nvSpPr>
                          <p:cNvPr id="26467" name="Line 39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52" y="1912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468" name="Line 39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52" y="1912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469" name="Line 40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68" y="1896"/>
                            <a:ext cx="16" cy="1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470" name="Line 40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68" y="1896"/>
                            <a:ext cx="24" cy="1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26462" name="Group 40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68" y="1896"/>
                          <a:ext cx="32" cy="24"/>
                          <a:chOff x="1368" y="1896"/>
                          <a:chExt cx="32" cy="24"/>
                        </a:xfrm>
                      </p:grpSpPr>
                      <p:sp>
                        <p:nvSpPr>
                          <p:cNvPr id="26463" name="Line 40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68" y="1912"/>
                            <a:ext cx="8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464" name="Line 40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68" y="1912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465" name="Line 40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76" y="1896"/>
                            <a:ext cx="24" cy="1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466" name="Line 40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76" y="1896"/>
                            <a:ext cx="24" cy="1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</p:grpSp>
                  <p:grpSp>
                    <p:nvGrpSpPr>
                      <p:cNvPr id="26430" name="Group 40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08" y="1896"/>
                        <a:ext cx="56" cy="32"/>
                        <a:chOff x="1408" y="1896"/>
                        <a:chExt cx="56" cy="32"/>
                      </a:xfrm>
                    </p:grpSpPr>
                    <p:grpSp>
                      <p:nvGrpSpPr>
                        <p:cNvPr id="26437" name="Group 40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32" y="1896"/>
                          <a:ext cx="32" cy="32"/>
                          <a:chOff x="1432" y="1896"/>
                          <a:chExt cx="32" cy="32"/>
                        </a:xfrm>
                      </p:grpSpPr>
                      <p:sp>
                        <p:nvSpPr>
                          <p:cNvPr id="26448" name="Line 40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32" y="1920"/>
                            <a:ext cx="8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449" name="Line 41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32" y="1920"/>
                            <a:ext cx="8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450" name="Line 4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40" y="1896"/>
                            <a:ext cx="16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451" name="Line 4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40" y="1896"/>
                            <a:ext cx="24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26438" name="Group 4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16" y="1896"/>
                          <a:ext cx="32" cy="32"/>
                          <a:chOff x="1416" y="1896"/>
                          <a:chExt cx="32" cy="32"/>
                        </a:xfrm>
                      </p:grpSpPr>
                      <p:sp>
                        <p:nvSpPr>
                          <p:cNvPr id="26444" name="Line 41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16" y="1920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445" name="Line 41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16" y="1920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446" name="Line 41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32" y="1896"/>
                            <a:ext cx="16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447" name="Line 41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32" y="1896"/>
                            <a:ext cx="16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26439" name="Group 41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08" y="1896"/>
                          <a:ext cx="32" cy="32"/>
                          <a:chOff x="1408" y="1896"/>
                          <a:chExt cx="32" cy="32"/>
                        </a:xfrm>
                      </p:grpSpPr>
                      <p:sp>
                        <p:nvSpPr>
                          <p:cNvPr id="26440" name="Line 4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08" y="1920"/>
                            <a:ext cx="8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441" name="Line 42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08" y="1920"/>
                            <a:ext cx="8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442" name="Line 42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16" y="1896"/>
                            <a:ext cx="24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443" name="Line 42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16" y="1896"/>
                            <a:ext cx="24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</p:grpSp>
                  <p:sp>
                    <p:nvSpPr>
                      <p:cNvPr id="26431" name="Line 4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0" y="1888"/>
                        <a:ext cx="216" cy="2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D9D9D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6432" name="Line 42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0" y="1888"/>
                        <a:ext cx="216" cy="2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D9D9D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6433" name="Line 4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32" y="1896"/>
                        <a:ext cx="224" cy="2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D9D9D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6434" name="Line 42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32" y="1896"/>
                        <a:ext cx="224" cy="2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D9D9D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6435" name="Line 42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24" y="1896"/>
                        <a:ext cx="224" cy="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D9D9D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6436" name="Line 42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24" y="1896"/>
                        <a:ext cx="232" cy="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D9D9D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</p:grpSp>
              </p:grpSp>
              <p:grpSp>
                <p:nvGrpSpPr>
                  <p:cNvPr id="26422" name="Group 429"/>
                  <p:cNvGrpSpPr>
                    <a:grpSpLocks/>
                  </p:cNvGrpSpPr>
                  <p:nvPr/>
                </p:nvGrpSpPr>
                <p:grpSpPr bwMode="auto">
                  <a:xfrm>
                    <a:off x="1448" y="1904"/>
                    <a:ext cx="40" cy="40"/>
                    <a:chOff x="1448" y="1904"/>
                    <a:chExt cx="40" cy="40"/>
                  </a:xfrm>
                </p:grpSpPr>
                <p:sp>
                  <p:nvSpPr>
                    <p:cNvPr id="26423" name="Line 4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48" y="1928"/>
                      <a:ext cx="16" cy="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424" name="Line 4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48" y="1928"/>
                      <a:ext cx="16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425" name="Line 43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64" y="1904"/>
                      <a:ext cx="24" cy="2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426" name="Line 4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64" y="1904"/>
                      <a:ext cx="24" cy="2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</p:grpSp>
          </p:grpSp>
        </p:grpSp>
        <p:grpSp>
          <p:nvGrpSpPr>
            <p:cNvPr id="25618" name="Group 434"/>
            <p:cNvGrpSpPr>
              <a:grpSpLocks/>
            </p:cNvGrpSpPr>
            <p:nvPr/>
          </p:nvGrpSpPr>
          <p:grpSpPr bwMode="auto">
            <a:xfrm>
              <a:off x="1466" y="1421"/>
              <a:ext cx="216" cy="203"/>
              <a:chOff x="1296" y="2408"/>
              <a:chExt cx="200" cy="217"/>
            </a:xfrm>
          </p:grpSpPr>
          <p:sp>
            <p:nvSpPr>
              <p:cNvPr id="26399" name="Freeform 435"/>
              <p:cNvSpPr>
                <a:spLocks/>
              </p:cNvSpPr>
              <p:nvPr/>
            </p:nvSpPr>
            <p:spPr bwMode="auto">
              <a:xfrm>
                <a:off x="1296" y="2408"/>
                <a:ext cx="200" cy="192"/>
              </a:xfrm>
              <a:custGeom>
                <a:avLst/>
                <a:gdLst>
                  <a:gd name="T0" fmla="*/ 96 w 200"/>
                  <a:gd name="T1" fmla="*/ 0 h 192"/>
                  <a:gd name="T2" fmla="*/ 0 w 200"/>
                  <a:gd name="T3" fmla="*/ 192 h 192"/>
                  <a:gd name="T4" fmla="*/ 200 w 200"/>
                  <a:gd name="T5" fmla="*/ 192 h 192"/>
                  <a:gd name="T6" fmla="*/ 96 w 200"/>
                  <a:gd name="T7" fmla="*/ 0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"/>
                  <a:gd name="T13" fmla="*/ 0 h 192"/>
                  <a:gd name="T14" fmla="*/ 200 w 200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" h="192">
                    <a:moveTo>
                      <a:pt x="96" y="0"/>
                    </a:moveTo>
                    <a:lnTo>
                      <a:pt x="0" y="192"/>
                    </a:lnTo>
                    <a:lnTo>
                      <a:pt x="200" y="192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400" name="Freeform 436"/>
              <p:cNvSpPr>
                <a:spLocks/>
              </p:cNvSpPr>
              <p:nvPr/>
            </p:nvSpPr>
            <p:spPr bwMode="auto">
              <a:xfrm>
                <a:off x="1320" y="2432"/>
                <a:ext cx="144" cy="152"/>
              </a:xfrm>
              <a:custGeom>
                <a:avLst/>
                <a:gdLst>
                  <a:gd name="T0" fmla="*/ 72 w 144"/>
                  <a:gd name="T1" fmla="*/ 0 h 152"/>
                  <a:gd name="T2" fmla="*/ 0 w 144"/>
                  <a:gd name="T3" fmla="*/ 152 h 152"/>
                  <a:gd name="T4" fmla="*/ 144 w 144"/>
                  <a:gd name="T5" fmla="*/ 152 h 152"/>
                  <a:gd name="T6" fmla="*/ 72 w 144"/>
                  <a:gd name="T7" fmla="*/ 0 h 1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152"/>
                  <a:gd name="T14" fmla="*/ 144 w 144"/>
                  <a:gd name="T15" fmla="*/ 152 h 1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152">
                    <a:moveTo>
                      <a:pt x="72" y="0"/>
                    </a:moveTo>
                    <a:lnTo>
                      <a:pt x="0" y="152"/>
                    </a:lnTo>
                    <a:lnTo>
                      <a:pt x="144" y="15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401" name="Rectangle 437"/>
              <p:cNvSpPr>
                <a:spLocks noChangeArrowheads="1"/>
              </p:cNvSpPr>
              <p:nvPr/>
            </p:nvSpPr>
            <p:spPr bwMode="auto">
              <a:xfrm>
                <a:off x="1359" y="2441"/>
                <a:ext cx="44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!</a:t>
                </a:r>
                <a:endParaRPr lang="en-US">
                  <a:latin typeface="Constantia" pitchFamily="18" charset="0"/>
                </a:endParaRPr>
              </a:p>
            </p:txBody>
          </p:sp>
        </p:grpSp>
        <p:grpSp>
          <p:nvGrpSpPr>
            <p:cNvPr id="25619" name="Group 438"/>
            <p:cNvGrpSpPr>
              <a:grpSpLocks/>
            </p:cNvGrpSpPr>
            <p:nvPr/>
          </p:nvGrpSpPr>
          <p:grpSpPr bwMode="auto">
            <a:xfrm>
              <a:off x="1622" y="1161"/>
              <a:ext cx="739" cy="316"/>
              <a:chOff x="624" y="2672"/>
              <a:chExt cx="688" cy="336"/>
            </a:xfrm>
          </p:grpSpPr>
          <p:grpSp>
            <p:nvGrpSpPr>
              <p:cNvPr id="26325" name="Group 439"/>
              <p:cNvGrpSpPr>
                <a:grpSpLocks/>
              </p:cNvGrpSpPr>
              <p:nvPr/>
            </p:nvGrpSpPr>
            <p:grpSpPr bwMode="auto">
              <a:xfrm>
                <a:off x="624" y="2888"/>
                <a:ext cx="688" cy="120"/>
                <a:chOff x="624" y="2888"/>
                <a:chExt cx="688" cy="120"/>
              </a:xfrm>
            </p:grpSpPr>
            <p:sp>
              <p:nvSpPr>
                <p:cNvPr id="26394" name="Freeform 440"/>
                <p:cNvSpPr>
                  <a:spLocks/>
                </p:cNvSpPr>
                <p:nvPr/>
              </p:nvSpPr>
              <p:spPr bwMode="auto">
                <a:xfrm>
                  <a:off x="624" y="2888"/>
                  <a:ext cx="680" cy="88"/>
                </a:xfrm>
                <a:custGeom>
                  <a:avLst/>
                  <a:gdLst>
                    <a:gd name="T0" fmla="*/ 0 w 680"/>
                    <a:gd name="T1" fmla="*/ 0 h 88"/>
                    <a:gd name="T2" fmla="*/ 32 w 680"/>
                    <a:gd name="T3" fmla="*/ 88 h 88"/>
                    <a:gd name="T4" fmla="*/ 680 w 680"/>
                    <a:gd name="T5" fmla="*/ 88 h 88"/>
                    <a:gd name="T6" fmla="*/ 568 w 680"/>
                    <a:gd name="T7" fmla="*/ 0 h 88"/>
                    <a:gd name="T8" fmla="*/ 0 w 680"/>
                    <a:gd name="T9" fmla="*/ 0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0"/>
                    <a:gd name="T16" fmla="*/ 0 h 88"/>
                    <a:gd name="T17" fmla="*/ 680 w 680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0" h="88">
                      <a:moveTo>
                        <a:pt x="0" y="0"/>
                      </a:moveTo>
                      <a:lnTo>
                        <a:pt x="32" y="88"/>
                      </a:lnTo>
                      <a:lnTo>
                        <a:pt x="680" y="88"/>
                      </a:lnTo>
                      <a:lnTo>
                        <a:pt x="56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4C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395" name="Freeform 441"/>
                <p:cNvSpPr>
                  <a:spLocks/>
                </p:cNvSpPr>
                <p:nvPr/>
              </p:nvSpPr>
              <p:spPr bwMode="auto">
                <a:xfrm>
                  <a:off x="624" y="2888"/>
                  <a:ext cx="688" cy="88"/>
                </a:xfrm>
                <a:custGeom>
                  <a:avLst/>
                  <a:gdLst>
                    <a:gd name="T0" fmla="*/ 0 w 688"/>
                    <a:gd name="T1" fmla="*/ 0 h 88"/>
                    <a:gd name="T2" fmla="*/ 40 w 688"/>
                    <a:gd name="T3" fmla="*/ 88 h 88"/>
                    <a:gd name="T4" fmla="*/ 688 w 688"/>
                    <a:gd name="T5" fmla="*/ 88 h 88"/>
                    <a:gd name="T6" fmla="*/ 576 w 688"/>
                    <a:gd name="T7" fmla="*/ 0 h 88"/>
                    <a:gd name="T8" fmla="*/ 0 w 688"/>
                    <a:gd name="T9" fmla="*/ 0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8"/>
                    <a:gd name="T16" fmla="*/ 0 h 88"/>
                    <a:gd name="T17" fmla="*/ 688 w 688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8" h="88">
                      <a:moveTo>
                        <a:pt x="0" y="0"/>
                      </a:moveTo>
                      <a:lnTo>
                        <a:pt x="40" y="88"/>
                      </a:lnTo>
                      <a:lnTo>
                        <a:pt x="688" y="88"/>
                      </a:lnTo>
                      <a:lnTo>
                        <a:pt x="57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396" name="Rectangle 442"/>
                <p:cNvSpPr>
                  <a:spLocks noChangeArrowheads="1"/>
                </p:cNvSpPr>
                <p:nvPr/>
              </p:nvSpPr>
              <p:spPr bwMode="auto">
                <a:xfrm>
                  <a:off x="660" y="2980"/>
                  <a:ext cx="648" cy="24"/>
                </a:xfrm>
                <a:prstGeom prst="rect">
                  <a:avLst/>
                </a:prstGeom>
                <a:solidFill>
                  <a:srgbClr val="6633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26397" name="Freeform 443"/>
                <p:cNvSpPr>
                  <a:spLocks/>
                </p:cNvSpPr>
                <p:nvPr/>
              </p:nvSpPr>
              <p:spPr bwMode="auto">
                <a:xfrm>
                  <a:off x="624" y="2888"/>
                  <a:ext cx="32" cy="120"/>
                </a:xfrm>
                <a:custGeom>
                  <a:avLst/>
                  <a:gdLst>
                    <a:gd name="T0" fmla="*/ 32 w 32"/>
                    <a:gd name="T1" fmla="*/ 120 h 120"/>
                    <a:gd name="T2" fmla="*/ 32 w 32"/>
                    <a:gd name="T3" fmla="*/ 88 h 120"/>
                    <a:gd name="T4" fmla="*/ 0 w 32"/>
                    <a:gd name="T5" fmla="*/ 0 h 120"/>
                    <a:gd name="T6" fmla="*/ 0 w 32"/>
                    <a:gd name="T7" fmla="*/ 32 h 120"/>
                    <a:gd name="T8" fmla="*/ 32 w 32"/>
                    <a:gd name="T9" fmla="*/ 120 h 1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120"/>
                    <a:gd name="T17" fmla="*/ 32 w 32"/>
                    <a:gd name="T18" fmla="*/ 120 h 1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120">
                      <a:moveTo>
                        <a:pt x="32" y="120"/>
                      </a:moveTo>
                      <a:lnTo>
                        <a:pt x="32" y="88"/>
                      </a:lnTo>
                      <a:lnTo>
                        <a:pt x="0" y="0"/>
                      </a:lnTo>
                      <a:lnTo>
                        <a:pt x="0" y="32"/>
                      </a:lnTo>
                      <a:lnTo>
                        <a:pt x="32" y="120"/>
                      </a:lnTo>
                      <a:close/>
                    </a:path>
                  </a:pathLst>
                </a:custGeom>
                <a:solidFill>
                  <a:srgbClr val="6619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398" name="Freeform 444"/>
                <p:cNvSpPr>
                  <a:spLocks/>
                </p:cNvSpPr>
                <p:nvPr/>
              </p:nvSpPr>
              <p:spPr bwMode="auto">
                <a:xfrm>
                  <a:off x="624" y="2888"/>
                  <a:ext cx="40" cy="120"/>
                </a:xfrm>
                <a:custGeom>
                  <a:avLst/>
                  <a:gdLst>
                    <a:gd name="T0" fmla="*/ 40 w 40"/>
                    <a:gd name="T1" fmla="*/ 120 h 120"/>
                    <a:gd name="T2" fmla="*/ 40 w 40"/>
                    <a:gd name="T3" fmla="*/ 88 h 120"/>
                    <a:gd name="T4" fmla="*/ 0 w 40"/>
                    <a:gd name="T5" fmla="*/ 0 h 120"/>
                    <a:gd name="T6" fmla="*/ 0 w 40"/>
                    <a:gd name="T7" fmla="*/ 32 h 120"/>
                    <a:gd name="T8" fmla="*/ 40 w 40"/>
                    <a:gd name="T9" fmla="*/ 120 h 1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120"/>
                    <a:gd name="T17" fmla="*/ 40 w 40"/>
                    <a:gd name="T18" fmla="*/ 120 h 1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120">
                      <a:moveTo>
                        <a:pt x="40" y="120"/>
                      </a:moveTo>
                      <a:lnTo>
                        <a:pt x="40" y="88"/>
                      </a:lnTo>
                      <a:lnTo>
                        <a:pt x="0" y="0"/>
                      </a:lnTo>
                      <a:lnTo>
                        <a:pt x="0" y="32"/>
                      </a:lnTo>
                      <a:lnTo>
                        <a:pt x="40" y="12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26326" name="Group 445"/>
              <p:cNvGrpSpPr>
                <a:grpSpLocks/>
              </p:cNvGrpSpPr>
              <p:nvPr/>
            </p:nvGrpSpPr>
            <p:grpSpPr bwMode="auto">
              <a:xfrm>
                <a:off x="760" y="2888"/>
                <a:ext cx="304" cy="80"/>
                <a:chOff x="760" y="2888"/>
                <a:chExt cx="304" cy="80"/>
              </a:xfrm>
            </p:grpSpPr>
            <p:sp>
              <p:nvSpPr>
                <p:cNvPr id="26384" name="Freeform 446"/>
                <p:cNvSpPr>
                  <a:spLocks/>
                </p:cNvSpPr>
                <p:nvPr/>
              </p:nvSpPr>
              <p:spPr bwMode="auto">
                <a:xfrm>
                  <a:off x="944" y="2888"/>
                  <a:ext cx="112" cy="48"/>
                </a:xfrm>
                <a:custGeom>
                  <a:avLst/>
                  <a:gdLst>
                    <a:gd name="T0" fmla="*/ 72 w 112"/>
                    <a:gd name="T1" fmla="*/ 8 h 48"/>
                    <a:gd name="T2" fmla="*/ 0 w 112"/>
                    <a:gd name="T3" fmla="*/ 0 h 48"/>
                    <a:gd name="T4" fmla="*/ 24 w 112"/>
                    <a:gd name="T5" fmla="*/ 48 h 48"/>
                    <a:gd name="T6" fmla="*/ 112 w 112"/>
                    <a:gd name="T7" fmla="*/ 48 h 48"/>
                    <a:gd name="T8" fmla="*/ 72 w 112"/>
                    <a:gd name="T9" fmla="*/ 8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2"/>
                    <a:gd name="T16" fmla="*/ 0 h 48"/>
                    <a:gd name="T17" fmla="*/ 112 w 11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2" h="48">
                      <a:moveTo>
                        <a:pt x="72" y="8"/>
                      </a:moveTo>
                      <a:lnTo>
                        <a:pt x="0" y="0"/>
                      </a:lnTo>
                      <a:lnTo>
                        <a:pt x="24" y="48"/>
                      </a:lnTo>
                      <a:lnTo>
                        <a:pt x="112" y="48"/>
                      </a:lnTo>
                      <a:lnTo>
                        <a:pt x="72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385" name="Freeform 447"/>
                <p:cNvSpPr>
                  <a:spLocks/>
                </p:cNvSpPr>
                <p:nvPr/>
              </p:nvSpPr>
              <p:spPr bwMode="auto">
                <a:xfrm>
                  <a:off x="944" y="2888"/>
                  <a:ext cx="120" cy="48"/>
                </a:xfrm>
                <a:custGeom>
                  <a:avLst/>
                  <a:gdLst>
                    <a:gd name="T0" fmla="*/ 80 w 120"/>
                    <a:gd name="T1" fmla="*/ 8 h 48"/>
                    <a:gd name="T2" fmla="*/ 0 w 120"/>
                    <a:gd name="T3" fmla="*/ 0 h 48"/>
                    <a:gd name="T4" fmla="*/ 32 w 120"/>
                    <a:gd name="T5" fmla="*/ 48 h 48"/>
                    <a:gd name="T6" fmla="*/ 120 w 120"/>
                    <a:gd name="T7" fmla="*/ 48 h 48"/>
                    <a:gd name="T8" fmla="*/ 80 w 120"/>
                    <a:gd name="T9" fmla="*/ 8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0"/>
                    <a:gd name="T16" fmla="*/ 0 h 48"/>
                    <a:gd name="T17" fmla="*/ 120 w 120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0" h="48">
                      <a:moveTo>
                        <a:pt x="80" y="8"/>
                      </a:moveTo>
                      <a:lnTo>
                        <a:pt x="0" y="0"/>
                      </a:lnTo>
                      <a:lnTo>
                        <a:pt x="32" y="48"/>
                      </a:lnTo>
                      <a:lnTo>
                        <a:pt x="120" y="48"/>
                      </a:lnTo>
                      <a:lnTo>
                        <a:pt x="80" y="8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386" name="Freeform 448"/>
                <p:cNvSpPr>
                  <a:spLocks/>
                </p:cNvSpPr>
                <p:nvPr/>
              </p:nvSpPr>
              <p:spPr bwMode="auto">
                <a:xfrm>
                  <a:off x="880" y="2888"/>
                  <a:ext cx="152" cy="56"/>
                </a:xfrm>
                <a:custGeom>
                  <a:avLst/>
                  <a:gdLst>
                    <a:gd name="T0" fmla="*/ 80 w 152"/>
                    <a:gd name="T1" fmla="*/ 0 h 56"/>
                    <a:gd name="T2" fmla="*/ 0 w 152"/>
                    <a:gd name="T3" fmla="*/ 40 h 56"/>
                    <a:gd name="T4" fmla="*/ 80 w 152"/>
                    <a:gd name="T5" fmla="*/ 56 h 56"/>
                    <a:gd name="T6" fmla="*/ 152 w 152"/>
                    <a:gd name="T7" fmla="*/ 24 h 56"/>
                    <a:gd name="T8" fmla="*/ 80 w 152"/>
                    <a:gd name="T9" fmla="*/ 0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2"/>
                    <a:gd name="T16" fmla="*/ 0 h 56"/>
                    <a:gd name="T17" fmla="*/ 152 w 152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2" h="56">
                      <a:moveTo>
                        <a:pt x="80" y="0"/>
                      </a:moveTo>
                      <a:lnTo>
                        <a:pt x="0" y="40"/>
                      </a:lnTo>
                      <a:lnTo>
                        <a:pt x="80" y="56"/>
                      </a:lnTo>
                      <a:lnTo>
                        <a:pt x="152" y="24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387" name="Freeform 449"/>
                <p:cNvSpPr>
                  <a:spLocks/>
                </p:cNvSpPr>
                <p:nvPr/>
              </p:nvSpPr>
              <p:spPr bwMode="auto">
                <a:xfrm>
                  <a:off x="880" y="2888"/>
                  <a:ext cx="152" cy="64"/>
                </a:xfrm>
                <a:custGeom>
                  <a:avLst/>
                  <a:gdLst>
                    <a:gd name="T0" fmla="*/ 80 w 152"/>
                    <a:gd name="T1" fmla="*/ 0 h 64"/>
                    <a:gd name="T2" fmla="*/ 0 w 152"/>
                    <a:gd name="T3" fmla="*/ 40 h 64"/>
                    <a:gd name="T4" fmla="*/ 80 w 152"/>
                    <a:gd name="T5" fmla="*/ 64 h 64"/>
                    <a:gd name="T6" fmla="*/ 152 w 152"/>
                    <a:gd name="T7" fmla="*/ 24 h 64"/>
                    <a:gd name="T8" fmla="*/ 80 w 152"/>
                    <a:gd name="T9" fmla="*/ 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2"/>
                    <a:gd name="T16" fmla="*/ 0 h 64"/>
                    <a:gd name="T17" fmla="*/ 152 w 152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2" h="64">
                      <a:moveTo>
                        <a:pt x="80" y="0"/>
                      </a:moveTo>
                      <a:lnTo>
                        <a:pt x="0" y="40"/>
                      </a:lnTo>
                      <a:lnTo>
                        <a:pt x="80" y="64"/>
                      </a:lnTo>
                      <a:lnTo>
                        <a:pt x="152" y="24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grpSp>
              <p:nvGrpSpPr>
                <p:cNvPr id="26388" name="Group 450"/>
                <p:cNvGrpSpPr>
                  <a:grpSpLocks/>
                </p:cNvGrpSpPr>
                <p:nvPr/>
              </p:nvGrpSpPr>
              <p:grpSpPr bwMode="auto">
                <a:xfrm>
                  <a:off x="760" y="2904"/>
                  <a:ext cx="120" cy="64"/>
                  <a:chOff x="760" y="2904"/>
                  <a:chExt cx="120" cy="64"/>
                </a:xfrm>
              </p:grpSpPr>
              <p:sp>
                <p:nvSpPr>
                  <p:cNvPr id="26389" name="Freeform 451"/>
                  <p:cNvSpPr>
                    <a:spLocks/>
                  </p:cNvSpPr>
                  <p:nvPr/>
                </p:nvSpPr>
                <p:spPr bwMode="auto">
                  <a:xfrm>
                    <a:off x="760" y="2904"/>
                    <a:ext cx="112" cy="56"/>
                  </a:xfrm>
                  <a:custGeom>
                    <a:avLst/>
                    <a:gdLst>
                      <a:gd name="T0" fmla="*/ 40 w 112"/>
                      <a:gd name="T1" fmla="*/ 0 h 56"/>
                      <a:gd name="T2" fmla="*/ 0 w 112"/>
                      <a:gd name="T3" fmla="*/ 32 h 56"/>
                      <a:gd name="T4" fmla="*/ 0 w 112"/>
                      <a:gd name="T5" fmla="*/ 48 h 56"/>
                      <a:gd name="T6" fmla="*/ 96 w 112"/>
                      <a:gd name="T7" fmla="*/ 56 h 56"/>
                      <a:gd name="T8" fmla="*/ 112 w 112"/>
                      <a:gd name="T9" fmla="*/ 16 h 56"/>
                      <a:gd name="T10" fmla="*/ 112 w 112"/>
                      <a:gd name="T11" fmla="*/ 0 h 56"/>
                      <a:gd name="T12" fmla="*/ 40 w 112"/>
                      <a:gd name="T13" fmla="*/ 0 h 5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12"/>
                      <a:gd name="T22" fmla="*/ 0 h 56"/>
                      <a:gd name="T23" fmla="*/ 112 w 112"/>
                      <a:gd name="T24" fmla="*/ 56 h 5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12" h="56">
                        <a:moveTo>
                          <a:pt x="40" y="0"/>
                        </a:moveTo>
                        <a:lnTo>
                          <a:pt x="0" y="32"/>
                        </a:lnTo>
                        <a:lnTo>
                          <a:pt x="0" y="48"/>
                        </a:lnTo>
                        <a:lnTo>
                          <a:pt x="96" y="56"/>
                        </a:lnTo>
                        <a:lnTo>
                          <a:pt x="112" y="16"/>
                        </a:lnTo>
                        <a:lnTo>
                          <a:pt x="112" y="0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solidFill>
                    <a:srgbClr val="66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390" name="Freeform 452"/>
                  <p:cNvSpPr>
                    <a:spLocks/>
                  </p:cNvSpPr>
                  <p:nvPr/>
                </p:nvSpPr>
                <p:spPr bwMode="auto">
                  <a:xfrm>
                    <a:off x="760" y="2904"/>
                    <a:ext cx="120" cy="64"/>
                  </a:xfrm>
                  <a:custGeom>
                    <a:avLst/>
                    <a:gdLst>
                      <a:gd name="T0" fmla="*/ 48 w 120"/>
                      <a:gd name="T1" fmla="*/ 0 h 64"/>
                      <a:gd name="T2" fmla="*/ 0 w 120"/>
                      <a:gd name="T3" fmla="*/ 32 h 64"/>
                      <a:gd name="T4" fmla="*/ 0 w 120"/>
                      <a:gd name="T5" fmla="*/ 56 h 64"/>
                      <a:gd name="T6" fmla="*/ 96 w 120"/>
                      <a:gd name="T7" fmla="*/ 64 h 64"/>
                      <a:gd name="T8" fmla="*/ 120 w 120"/>
                      <a:gd name="T9" fmla="*/ 16 h 64"/>
                      <a:gd name="T10" fmla="*/ 120 w 120"/>
                      <a:gd name="T11" fmla="*/ 0 h 64"/>
                      <a:gd name="T12" fmla="*/ 48 w 120"/>
                      <a:gd name="T13" fmla="*/ 0 h 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20"/>
                      <a:gd name="T22" fmla="*/ 0 h 64"/>
                      <a:gd name="T23" fmla="*/ 120 w 120"/>
                      <a:gd name="T24" fmla="*/ 64 h 6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20" h="64">
                        <a:moveTo>
                          <a:pt x="48" y="0"/>
                        </a:moveTo>
                        <a:lnTo>
                          <a:pt x="0" y="32"/>
                        </a:lnTo>
                        <a:lnTo>
                          <a:pt x="0" y="56"/>
                        </a:lnTo>
                        <a:lnTo>
                          <a:pt x="96" y="64"/>
                        </a:lnTo>
                        <a:lnTo>
                          <a:pt x="120" y="16"/>
                        </a:lnTo>
                        <a:lnTo>
                          <a:pt x="120" y="0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391" name="Freeform 453"/>
                  <p:cNvSpPr>
                    <a:spLocks/>
                  </p:cNvSpPr>
                  <p:nvPr/>
                </p:nvSpPr>
                <p:spPr bwMode="auto">
                  <a:xfrm>
                    <a:off x="768" y="2936"/>
                    <a:ext cx="88" cy="32"/>
                  </a:xfrm>
                  <a:custGeom>
                    <a:avLst/>
                    <a:gdLst>
                      <a:gd name="T0" fmla="*/ 0 w 88"/>
                      <a:gd name="T1" fmla="*/ 0 h 32"/>
                      <a:gd name="T2" fmla="*/ 0 w 88"/>
                      <a:gd name="T3" fmla="*/ 24 h 32"/>
                      <a:gd name="T4" fmla="*/ 88 w 88"/>
                      <a:gd name="T5" fmla="*/ 32 h 32"/>
                      <a:gd name="T6" fmla="*/ 88 w 88"/>
                      <a:gd name="T7" fmla="*/ 8 h 32"/>
                      <a:gd name="T8" fmla="*/ 0 w 88"/>
                      <a:gd name="T9" fmla="*/ 0 h 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8"/>
                      <a:gd name="T16" fmla="*/ 0 h 32"/>
                      <a:gd name="T17" fmla="*/ 88 w 88"/>
                      <a:gd name="T18" fmla="*/ 32 h 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8" h="32">
                        <a:moveTo>
                          <a:pt x="0" y="0"/>
                        </a:moveTo>
                        <a:lnTo>
                          <a:pt x="0" y="24"/>
                        </a:lnTo>
                        <a:lnTo>
                          <a:pt x="88" y="32"/>
                        </a:lnTo>
                        <a:lnTo>
                          <a:pt x="88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392" name="Freeform 454"/>
                  <p:cNvSpPr>
                    <a:spLocks/>
                  </p:cNvSpPr>
                  <p:nvPr/>
                </p:nvSpPr>
                <p:spPr bwMode="auto">
                  <a:xfrm>
                    <a:off x="856" y="2912"/>
                    <a:ext cx="16" cy="56"/>
                  </a:xfrm>
                  <a:custGeom>
                    <a:avLst/>
                    <a:gdLst>
                      <a:gd name="T0" fmla="*/ 0 w 16"/>
                      <a:gd name="T1" fmla="*/ 32 h 56"/>
                      <a:gd name="T2" fmla="*/ 0 w 16"/>
                      <a:gd name="T3" fmla="*/ 56 h 56"/>
                      <a:gd name="T4" fmla="*/ 16 w 16"/>
                      <a:gd name="T5" fmla="*/ 8 h 56"/>
                      <a:gd name="T6" fmla="*/ 16 w 16"/>
                      <a:gd name="T7" fmla="*/ 0 h 56"/>
                      <a:gd name="T8" fmla="*/ 0 w 16"/>
                      <a:gd name="T9" fmla="*/ 32 h 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56"/>
                      <a:gd name="T17" fmla="*/ 16 w 16"/>
                      <a:gd name="T18" fmla="*/ 56 h 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56">
                        <a:moveTo>
                          <a:pt x="0" y="32"/>
                        </a:moveTo>
                        <a:lnTo>
                          <a:pt x="0" y="56"/>
                        </a:lnTo>
                        <a:lnTo>
                          <a:pt x="16" y="8"/>
                        </a:lnTo>
                        <a:lnTo>
                          <a:pt x="16" y="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393" name="Freeform 455"/>
                  <p:cNvSpPr>
                    <a:spLocks/>
                  </p:cNvSpPr>
                  <p:nvPr/>
                </p:nvSpPr>
                <p:spPr bwMode="auto">
                  <a:xfrm>
                    <a:off x="768" y="2912"/>
                    <a:ext cx="104" cy="32"/>
                  </a:xfrm>
                  <a:custGeom>
                    <a:avLst/>
                    <a:gdLst>
                      <a:gd name="T0" fmla="*/ 0 w 104"/>
                      <a:gd name="T1" fmla="*/ 24 h 32"/>
                      <a:gd name="T2" fmla="*/ 88 w 104"/>
                      <a:gd name="T3" fmla="*/ 32 h 32"/>
                      <a:gd name="T4" fmla="*/ 104 w 104"/>
                      <a:gd name="T5" fmla="*/ 0 h 32"/>
                      <a:gd name="T6" fmla="*/ 40 w 104"/>
                      <a:gd name="T7" fmla="*/ 0 h 32"/>
                      <a:gd name="T8" fmla="*/ 0 w 104"/>
                      <a:gd name="T9" fmla="*/ 24 h 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4"/>
                      <a:gd name="T16" fmla="*/ 0 h 32"/>
                      <a:gd name="T17" fmla="*/ 104 w 104"/>
                      <a:gd name="T18" fmla="*/ 32 h 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4" h="32">
                        <a:moveTo>
                          <a:pt x="0" y="24"/>
                        </a:moveTo>
                        <a:lnTo>
                          <a:pt x="88" y="32"/>
                        </a:lnTo>
                        <a:lnTo>
                          <a:pt x="104" y="0"/>
                        </a:lnTo>
                        <a:lnTo>
                          <a:pt x="40" y="0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66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</p:grpSp>
          <p:grpSp>
            <p:nvGrpSpPr>
              <p:cNvPr id="26327" name="Group 456"/>
              <p:cNvGrpSpPr>
                <a:grpSpLocks/>
              </p:cNvGrpSpPr>
              <p:nvPr/>
            </p:nvGrpSpPr>
            <p:grpSpPr bwMode="auto">
              <a:xfrm>
                <a:off x="808" y="2672"/>
                <a:ext cx="216" cy="240"/>
                <a:chOff x="808" y="2672"/>
                <a:chExt cx="216" cy="240"/>
              </a:xfrm>
            </p:grpSpPr>
            <p:grpSp>
              <p:nvGrpSpPr>
                <p:cNvPr id="26328" name="Group 457"/>
                <p:cNvGrpSpPr>
                  <a:grpSpLocks/>
                </p:cNvGrpSpPr>
                <p:nvPr/>
              </p:nvGrpSpPr>
              <p:grpSpPr bwMode="auto">
                <a:xfrm>
                  <a:off x="808" y="2744"/>
                  <a:ext cx="216" cy="168"/>
                  <a:chOff x="808" y="2744"/>
                  <a:chExt cx="216" cy="168"/>
                </a:xfrm>
              </p:grpSpPr>
              <p:grpSp>
                <p:nvGrpSpPr>
                  <p:cNvPr id="26348" name="Group 458"/>
                  <p:cNvGrpSpPr>
                    <a:grpSpLocks/>
                  </p:cNvGrpSpPr>
                  <p:nvPr/>
                </p:nvGrpSpPr>
                <p:grpSpPr bwMode="auto">
                  <a:xfrm>
                    <a:off x="808" y="2744"/>
                    <a:ext cx="216" cy="160"/>
                    <a:chOff x="808" y="2744"/>
                    <a:chExt cx="216" cy="160"/>
                  </a:xfrm>
                </p:grpSpPr>
                <p:grpSp>
                  <p:nvGrpSpPr>
                    <p:cNvPr id="26367" name="Group 4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8" y="2744"/>
                      <a:ext cx="216" cy="160"/>
                      <a:chOff x="808" y="2744"/>
                      <a:chExt cx="216" cy="160"/>
                    </a:xfrm>
                  </p:grpSpPr>
                  <p:grpSp>
                    <p:nvGrpSpPr>
                      <p:cNvPr id="26377" name="Group 46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08" y="2744"/>
                        <a:ext cx="216" cy="160"/>
                        <a:chOff x="808" y="2744"/>
                        <a:chExt cx="216" cy="160"/>
                      </a:xfrm>
                    </p:grpSpPr>
                    <p:sp>
                      <p:nvSpPr>
                        <p:cNvPr id="26380" name="Freeform 46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08" y="2744"/>
                          <a:ext cx="216" cy="160"/>
                        </a:xfrm>
                        <a:custGeom>
                          <a:avLst/>
                          <a:gdLst>
                            <a:gd name="T0" fmla="*/ 96 w 216"/>
                            <a:gd name="T1" fmla="*/ 0 h 160"/>
                            <a:gd name="T2" fmla="*/ 88 w 216"/>
                            <a:gd name="T3" fmla="*/ 16 h 160"/>
                            <a:gd name="T4" fmla="*/ 80 w 216"/>
                            <a:gd name="T5" fmla="*/ 16 h 160"/>
                            <a:gd name="T6" fmla="*/ 72 w 216"/>
                            <a:gd name="T7" fmla="*/ 16 h 160"/>
                            <a:gd name="T8" fmla="*/ 64 w 216"/>
                            <a:gd name="T9" fmla="*/ 16 h 160"/>
                            <a:gd name="T10" fmla="*/ 64 w 216"/>
                            <a:gd name="T11" fmla="*/ 24 h 160"/>
                            <a:gd name="T12" fmla="*/ 56 w 216"/>
                            <a:gd name="T13" fmla="*/ 24 h 160"/>
                            <a:gd name="T14" fmla="*/ 40 w 216"/>
                            <a:gd name="T15" fmla="*/ 32 h 160"/>
                            <a:gd name="T16" fmla="*/ 40 w 216"/>
                            <a:gd name="T17" fmla="*/ 40 h 160"/>
                            <a:gd name="T18" fmla="*/ 40 w 216"/>
                            <a:gd name="T19" fmla="*/ 48 h 160"/>
                            <a:gd name="T20" fmla="*/ 32 w 216"/>
                            <a:gd name="T21" fmla="*/ 56 h 160"/>
                            <a:gd name="T22" fmla="*/ 32 w 216"/>
                            <a:gd name="T23" fmla="*/ 64 h 160"/>
                            <a:gd name="T24" fmla="*/ 24 w 216"/>
                            <a:gd name="T25" fmla="*/ 72 h 160"/>
                            <a:gd name="T26" fmla="*/ 24 w 216"/>
                            <a:gd name="T27" fmla="*/ 88 h 160"/>
                            <a:gd name="T28" fmla="*/ 24 w 216"/>
                            <a:gd name="T29" fmla="*/ 96 h 160"/>
                            <a:gd name="T30" fmla="*/ 24 w 216"/>
                            <a:gd name="T31" fmla="*/ 104 h 160"/>
                            <a:gd name="T32" fmla="*/ 8 w 216"/>
                            <a:gd name="T33" fmla="*/ 112 h 160"/>
                            <a:gd name="T34" fmla="*/ 8 w 216"/>
                            <a:gd name="T35" fmla="*/ 120 h 160"/>
                            <a:gd name="T36" fmla="*/ 0 w 216"/>
                            <a:gd name="T37" fmla="*/ 128 h 160"/>
                            <a:gd name="T38" fmla="*/ 0 w 216"/>
                            <a:gd name="T39" fmla="*/ 144 h 160"/>
                            <a:gd name="T40" fmla="*/ 8 w 216"/>
                            <a:gd name="T41" fmla="*/ 144 h 160"/>
                            <a:gd name="T42" fmla="*/ 24 w 216"/>
                            <a:gd name="T43" fmla="*/ 152 h 160"/>
                            <a:gd name="T44" fmla="*/ 56 w 216"/>
                            <a:gd name="T45" fmla="*/ 152 h 160"/>
                            <a:gd name="T46" fmla="*/ 64 w 216"/>
                            <a:gd name="T47" fmla="*/ 160 h 160"/>
                            <a:gd name="T48" fmla="*/ 80 w 216"/>
                            <a:gd name="T49" fmla="*/ 152 h 160"/>
                            <a:gd name="T50" fmla="*/ 104 w 216"/>
                            <a:gd name="T51" fmla="*/ 144 h 160"/>
                            <a:gd name="T52" fmla="*/ 216 w 216"/>
                            <a:gd name="T53" fmla="*/ 144 h 160"/>
                            <a:gd name="T54" fmla="*/ 208 w 216"/>
                            <a:gd name="T55" fmla="*/ 136 h 160"/>
                            <a:gd name="T56" fmla="*/ 208 w 216"/>
                            <a:gd name="T57" fmla="*/ 128 h 160"/>
                            <a:gd name="T58" fmla="*/ 208 w 216"/>
                            <a:gd name="T59" fmla="*/ 128 h 160"/>
                            <a:gd name="T60" fmla="*/ 208 w 216"/>
                            <a:gd name="T61" fmla="*/ 120 h 160"/>
                            <a:gd name="T62" fmla="*/ 208 w 216"/>
                            <a:gd name="T63" fmla="*/ 112 h 160"/>
                            <a:gd name="T64" fmla="*/ 208 w 216"/>
                            <a:gd name="T65" fmla="*/ 104 h 160"/>
                            <a:gd name="T66" fmla="*/ 208 w 216"/>
                            <a:gd name="T67" fmla="*/ 96 h 160"/>
                            <a:gd name="T68" fmla="*/ 208 w 216"/>
                            <a:gd name="T69" fmla="*/ 88 h 160"/>
                            <a:gd name="T70" fmla="*/ 200 w 216"/>
                            <a:gd name="T71" fmla="*/ 88 h 160"/>
                            <a:gd name="T72" fmla="*/ 200 w 216"/>
                            <a:gd name="T73" fmla="*/ 80 h 160"/>
                            <a:gd name="T74" fmla="*/ 200 w 216"/>
                            <a:gd name="T75" fmla="*/ 72 h 160"/>
                            <a:gd name="T76" fmla="*/ 200 w 216"/>
                            <a:gd name="T77" fmla="*/ 56 h 160"/>
                            <a:gd name="T78" fmla="*/ 200 w 216"/>
                            <a:gd name="T79" fmla="*/ 56 h 160"/>
                            <a:gd name="T80" fmla="*/ 192 w 216"/>
                            <a:gd name="T81" fmla="*/ 48 h 160"/>
                            <a:gd name="T82" fmla="*/ 192 w 216"/>
                            <a:gd name="T83" fmla="*/ 40 h 160"/>
                            <a:gd name="T84" fmla="*/ 192 w 216"/>
                            <a:gd name="T85" fmla="*/ 32 h 160"/>
                            <a:gd name="T86" fmla="*/ 184 w 216"/>
                            <a:gd name="T87" fmla="*/ 32 h 160"/>
                            <a:gd name="T88" fmla="*/ 176 w 216"/>
                            <a:gd name="T89" fmla="*/ 32 h 160"/>
                            <a:gd name="T90" fmla="*/ 168 w 216"/>
                            <a:gd name="T91" fmla="*/ 32 h 160"/>
                            <a:gd name="T92" fmla="*/ 160 w 216"/>
                            <a:gd name="T93" fmla="*/ 24 h 160"/>
                            <a:gd name="T94" fmla="*/ 152 w 216"/>
                            <a:gd name="T95" fmla="*/ 24 h 160"/>
                            <a:gd name="T96" fmla="*/ 152 w 216"/>
                            <a:gd name="T97" fmla="*/ 16 h 160"/>
                            <a:gd name="T98" fmla="*/ 136 w 216"/>
                            <a:gd name="T99" fmla="*/ 16 h 160"/>
                            <a:gd name="T100" fmla="*/ 96 w 216"/>
                            <a:gd name="T101" fmla="*/ 0 h 160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216"/>
                            <a:gd name="T154" fmla="*/ 0 h 160"/>
                            <a:gd name="T155" fmla="*/ 216 w 216"/>
                            <a:gd name="T156" fmla="*/ 160 h 160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216" h="160">
                              <a:moveTo>
                                <a:pt x="96" y="0"/>
                              </a:moveTo>
                              <a:lnTo>
                                <a:pt x="88" y="16"/>
                              </a:lnTo>
                              <a:lnTo>
                                <a:pt x="80" y="16"/>
                              </a:lnTo>
                              <a:lnTo>
                                <a:pt x="72" y="16"/>
                              </a:lnTo>
                              <a:lnTo>
                                <a:pt x="64" y="16"/>
                              </a:lnTo>
                              <a:lnTo>
                                <a:pt x="64" y="24"/>
                              </a:lnTo>
                              <a:lnTo>
                                <a:pt x="56" y="24"/>
                              </a:lnTo>
                              <a:lnTo>
                                <a:pt x="40" y="32"/>
                              </a:lnTo>
                              <a:lnTo>
                                <a:pt x="40" y="40"/>
                              </a:lnTo>
                              <a:lnTo>
                                <a:pt x="40" y="48"/>
                              </a:lnTo>
                              <a:lnTo>
                                <a:pt x="32" y="56"/>
                              </a:lnTo>
                              <a:lnTo>
                                <a:pt x="32" y="64"/>
                              </a:lnTo>
                              <a:lnTo>
                                <a:pt x="24" y="72"/>
                              </a:lnTo>
                              <a:lnTo>
                                <a:pt x="24" y="88"/>
                              </a:lnTo>
                              <a:lnTo>
                                <a:pt x="24" y="96"/>
                              </a:lnTo>
                              <a:lnTo>
                                <a:pt x="24" y="104"/>
                              </a:lnTo>
                              <a:lnTo>
                                <a:pt x="8" y="112"/>
                              </a:lnTo>
                              <a:lnTo>
                                <a:pt x="8" y="120"/>
                              </a:lnTo>
                              <a:lnTo>
                                <a:pt x="0" y="128"/>
                              </a:lnTo>
                              <a:lnTo>
                                <a:pt x="0" y="144"/>
                              </a:lnTo>
                              <a:lnTo>
                                <a:pt x="8" y="144"/>
                              </a:lnTo>
                              <a:lnTo>
                                <a:pt x="24" y="152"/>
                              </a:lnTo>
                              <a:lnTo>
                                <a:pt x="56" y="152"/>
                              </a:lnTo>
                              <a:lnTo>
                                <a:pt x="64" y="160"/>
                              </a:lnTo>
                              <a:lnTo>
                                <a:pt x="80" y="152"/>
                              </a:lnTo>
                              <a:lnTo>
                                <a:pt x="104" y="144"/>
                              </a:lnTo>
                              <a:lnTo>
                                <a:pt x="216" y="144"/>
                              </a:lnTo>
                              <a:lnTo>
                                <a:pt x="208" y="136"/>
                              </a:lnTo>
                              <a:lnTo>
                                <a:pt x="208" y="128"/>
                              </a:lnTo>
                              <a:lnTo>
                                <a:pt x="208" y="120"/>
                              </a:lnTo>
                              <a:lnTo>
                                <a:pt x="208" y="112"/>
                              </a:lnTo>
                              <a:lnTo>
                                <a:pt x="208" y="104"/>
                              </a:lnTo>
                              <a:lnTo>
                                <a:pt x="208" y="96"/>
                              </a:lnTo>
                              <a:lnTo>
                                <a:pt x="208" y="88"/>
                              </a:lnTo>
                              <a:lnTo>
                                <a:pt x="200" y="88"/>
                              </a:lnTo>
                              <a:lnTo>
                                <a:pt x="200" y="80"/>
                              </a:lnTo>
                              <a:lnTo>
                                <a:pt x="200" y="72"/>
                              </a:lnTo>
                              <a:lnTo>
                                <a:pt x="200" y="56"/>
                              </a:lnTo>
                              <a:lnTo>
                                <a:pt x="192" y="48"/>
                              </a:lnTo>
                              <a:lnTo>
                                <a:pt x="192" y="40"/>
                              </a:lnTo>
                              <a:lnTo>
                                <a:pt x="192" y="32"/>
                              </a:lnTo>
                              <a:lnTo>
                                <a:pt x="184" y="32"/>
                              </a:lnTo>
                              <a:lnTo>
                                <a:pt x="176" y="32"/>
                              </a:lnTo>
                              <a:lnTo>
                                <a:pt x="168" y="32"/>
                              </a:lnTo>
                              <a:lnTo>
                                <a:pt x="160" y="24"/>
                              </a:lnTo>
                              <a:lnTo>
                                <a:pt x="152" y="24"/>
                              </a:lnTo>
                              <a:lnTo>
                                <a:pt x="152" y="16"/>
                              </a:lnTo>
                              <a:lnTo>
                                <a:pt x="136" y="16"/>
                              </a:lnTo>
                              <a:lnTo>
                                <a:pt x="9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66666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381" name="Freeform 46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08" y="2744"/>
                          <a:ext cx="216" cy="160"/>
                        </a:xfrm>
                        <a:custGeom>
                          <a:avLst/>
                          <a:gdLst>
                            <a:gd name="T0" fmla="*/ 96 w 216"/>
                            <a:gd name="T1" fmla="*/ 0 h 160"/>
                            <a:gd name="T2" fmla="*/ 88 w 216"/>
                            <a:gd name="T3" fmla="*/ 16 h 160"/>
                            <a:gd name="T4" fmla="*/ 80 w 216"/>
                            <a:gd name="T5" fmla="*/ 16 h 160"/>
                            <a:gd name="T6" fmla="*/ 72 w 216"/>
                            <a:gd name="T7" fmla="*/ 16 h 160"/>
                            <a:gd name="T8" fmla="*/ 64 w 216"/>
                            <a:gd name="T9" fmla="*/ 24 h 160"/>
                            <a:gd name="T10" fmla="*/ 56 w 216"/>
                            <a:gd name="T11" fmla="*/ 24 h 160"/>
                            <a:gd name="T12" fmla="*/ 40 w 216"/>
                            <a:gd name="T13" fmla="*/ 32 h 160"/>
                            <a:gd name="T14" fmla="*/ 40 w 216"/>
                            <a:gd name="T15" fmla="*/ 40 h 160"/>
                            <a:gd name="T16" fmla="*/ 40 w 216"/>
                            <a:gd name="T17" fmla="*/ 48 h 160"/>
                            <a:gd name="T18" fmla="*/ 32 w 216"/>
                            <a:gd name="T19" fmla="*/ 64 h 160"/>
                            <a:gd name="T20" fmla="*/ 32 w 216"/>
                            <a:gd name="T21" fmla="*/ 72 h 160"/>
                            <a:gd name="T22" fmla="*/ 24 w 216"/>
                            <a:gd name="T23" fmla="*/ 72 h 160"/>
                            <a:gd name="T24" fmla="*/ 24 w 216"/>
                            <a:gd name="T25" fmla="*/ 88 h 160"/>
                            <a:gd name="T26" fmla="*/ 24 w 216"/>
                            <a:gd name="T27" fmla="*/ 96 h 160"/>
                            <a:gd name="T28" fmla="*/ 24 w 216"/>
                            <a:gd name="T29" fmla="*/ 104 h 160"/>
                            <a:gd name="T30" fmla="*/ 8 w 216"/>
                            <a:gd name="T31" fmla="*/ 112 h 160"/>
                            <a:gd name="T32" fmla="*/ 8 w 216"/>
                            <a:gd name="T33" fmla="*/ 120 h 160"/>
                            <a:gd name="T34" fmla="*/ 0 w 216"/>
                            <a:gd name="T35" fmla="*/ 136 h 160"/>
                            <a:gd name="T36" fmla="*/ 0 w 216"/>
                            <a:gd name="T37" fmla="*/ 144 h 160"/>
                            <a:gd name="T38" fmla="*/ 8 w 216"/>
                            <a:gd name="T39" fmla="*/ 144 h 160"/>
                            <a:gd name="T40" fmla="*/ 24 w 216"/>
                            <a:gd name="T41" fmla="*/ 152 h 160"/>
                            <a:gd name="T42" fmla="*/ 56 w 216"/>
                            <a:gd name="T43" fmla="*/ 152 h 160"/>
                            <a:gd name="T44" fmla="*/ 64 w 216"/>
                            <a:gd name="T45" fmla="*/ 160 h 160"/>
                            <a:gd name="T46" fmla="*/ 80 w 216"/>
                            <a:gd name="T47" fmla="*/ 152 h 160"/>
                            <a:gd name="T48" fmla="*/ 104 w 216"/>
                            <a:gd name="T49" fmla="*/ 144 h 160"/>
                            <a:gd name="T50" fmla="*/ 216 w 216"/>
                            <a:gd name="T51" fmla="*/ 144 h 160"/>
                            <a:gd name="T52" fmla="*/ 216 w 216"/>
                            <a:gd name="T53" fmla="*/ 136 h 160"/>
                            <a:gd name="T54" fmla="*/ 216 w 216"/>
                            <a:gd name="T55" fmla="*/ 128 h 160"/>
                            <a:gd name="T56" fmla="*/ 216 w 216"/>
                            <a:gd name="T57" fmla="*/ 120 h 160"/>
                            <a:gd name="T58" fmla="*/ 208 w 216"/>
                            <a:gd name="T59" fmla="*/ 112 h 160"/>
                            <a:gd name="T60" fmla="*/ 208 w 216"/>
                            <a:gd name="T61" fmla="*/ 104 h 160"/>
                            <a:gd name="T62" fmla="*/ 208 w 216"/>
                            <a:gd name="T63" fmla="*/ 96 h 160"/>
                            <a:gd name="T64" fmla="*/ 208 w 216"/>
                            <a:gd name="T65" fmla="*/ 88 h 160"/>
                            <a:gd name="T66" fmla="*/ 200 w 216"/>
                            <a:gd name="T67" fmla="*/ 88 h 160"/>
                            <a:gd name="T68" fmla="*/ 200 w 216"/>
                            <a:gd name="T69" fmla="*/ 80 h 160"/>
                            <a:gd name="T70" fmla="*/ 200 w 216"/>
                            <a:gd name="T71" fmla="*/ 72 h 160"/>
                            <a:gd name="T72" fmla="*/ 200 w 216"/>
                            <a:gd name="T73" fmla="*/ 64 h 160"/>
                            <a:gd name="T74" fmla="*/ 200 w 216"/>
                            <a:gd name="T75" fmla="*/ 56 h 160"/>
                            <a:gd name="T76" fmla="*/ 192 w 216"/>
                            <a:gd name="T77" fmla="*/ 48 h 160"/>
                            <a:gd name="T78" fmla="*/ 192 w 216"/>
                            <a:gd name="T79" fmla="*/ 40 h 160"/>
                            <a:gd name="T80" fmla="*/ 192 w 216"/>
                            <a:gd name="T81" fmla="*/ 32 h 160"/>
                            <a:gd name="T82" fmla="*/ 184 w 216"/>
                            <a:gd name="T83" fmla="*/ 32 h 160"/>
                            <a:gd name="T84" fmla="*/ 176 w 216"/>
                            <a:gd name="T85" fmla="*/ 32 h 160"/>
                            <a:gd name="T86" fmla="*/ 168 w 216"/>
                            <a:gd name="T87" fmla="*/ 32 h 160"/>
                            <a:gd name="T88" fmla="*/ 160 w 216"/>
                            <a:gd name="T89" fmla="*/ 24 h 160"/>
                            <a:gd name="T90" fmla="*/ 152 w 216"/>
                            <a:gd name="T91" fmla="*/ 24 h 160"/>
                            <a:gd name="T92" fmla="*/ 152 w 216"/>
                            <a:gd name="T93" fmla="*/ 16 h 160"/>
                            <a:gd name="T94" fmla="*/ 144 w 216"/>
                            <a:gd name="T95" fmla="*/ 16 h 160"/>
                            <a:gd name="T96" fmla="*/ 96 w 216"/>
                            <a:gd name="T97" fmla="*/ 0 h 160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w 216"/>
                            <a:gd name="T148" fmla="*/ 0 h 160"/>
                            <a:gd name="T149" fmla="*/ 216 w 216"/>
                            <a:gd name="T150" fmla="*/ 160 h 160"/>
                          </a:gdLst>
                          <a:ahLst/>
                          <a:cxnLst>
                            <a:cxn ang="T98">
                              <a:pos x="T0" y="T1"/>
                            </a:cxn>
                            <a:cxn ang="T99">
                              <a:pos x="T2" y="T3"/>
                            </a:cxn>
                            <a:cxn ang="T100">
                              <a:pos x="T4" y="T5"/>
                            </a:cxn>
                            <a:cxn ang="T101">
                              <a:pos x="T6" y="T7"/>
                            </a:cxn>
                            <a:cxn ang="T102">
                              <a:pos x="T8" y="T9"/>
                            </a:cxn>
                            <a:cxn ang="T103">
                              <a:pos x="T10" y="T11"/>
                            </a:cxn>
                            <a:cxn ang="T104">
                              <a:pos x="T12" y="T13"/>
                            </a:cxn>
                            <a:cxn ang="T105">
                              <a:pos x="T14" y="T15"/>
                            </a:cxn>
                            <a:cxn ang="T106">
                              <a:pos x="T16" y="T17"/>
                            </a:cxn>
                            <a:cxn ang="T107">
                              <a:pos x="T18" y="T19"/>
                            </a:cxn>
                            <a:cxn ang="T108">
                              <a:pos x="T20" y="T21"/>
                            </a:cxn>
                            <a:cxn ang="T109">
                              <a:pos x="T22" y="T23"/>
                            </a:cxn>
                            <a:cxn ang="T110">
                              <a:pos x="T24" y="T25"/>
                            </a:cxn>
                            <a:cxn ang="T111">
                              <a:pos x="T26" y="T27"/>
                            </a:cxn>
                            <a:cxn ang="T112">
                              <a:pos x="T28" y="T29"/>
                            </a:cxn>
                            <a:cxn ang="T113">
                              <a:pos x="T30" y="T31"/>
                            </a:cxn>
                            <a:cxn ang="T114">
                              <a:pos x="T32" y="T33"/>
                            </a:cxn>
                            <a:cxn ang="T115">
                              <a:pos x="T34" y="T35"/>
                            </a:cxn>
                            <a:cxn ang="T116">
                              <a:pos x="T36" y="T37"/>
                            </a:cxn>
                            <a:cxn ang="T117">
                              <a:pos x="T38" y="T39"/>
                            </a:cxn>
                            <a:cxn ang="T118">
                              <a:pos x="T40" y="T41"/>
                            </a:cxn>
                            <a:cxn ang="T119">
                              <a:pos x="T42" y="T43"/>
                            </a:cxn>
                            <a:cxn ang="T120">
                              <a:pos x="T44" y="T45"/>
                            </a:cxn>
                            <a:cxn ang="T121">
                              <a:pos x="T46" y="T47"/>
                            </a:cxn>
                            <a:cxn ang="T122">
                              <a:pos x="T48" y="T49"/>
                            </a:cxn>
                            <a:cxn ang="T123">
                              <a:pos x="T50" y="T51"/>
                            </a:cxn>
                            <a:cxn ang="T124">
                              <a:pos x="T52" y="T53"/>
                            </a:cxn>
                            <a:cxn ang="T125">
                              <a:pos x="T54" y="T55"/>
                            </a:cxn>
                            <a:cxn ang="T126">
                              <a:pos x="T56" y="T57"/>
                            </a:cxn>
                            <a:cxn ang="T127">
                              <a:pos x="T58" y="T59"/>
                            </a:cxn>
                            <a:cxn ang="T128">
                              <a:pos x="T60" y="T61"/>
                            </a:cxn>
                            <a:cxn ang="T129">
                              <a:pos x="T62" y="T63"/>
                            </a:cxn>
                            <a:cxn ang="T130">
                              <a:pos x="T64" y="T65"/>
                            </a:cxn>
                            <a:cxn ang="T131">
                              <a:pos x="T66" y="T67"/>
                            </a:cxn>
                            <a:cxn ang="T132">
                              <a:pos x="T68" y="T69"/>
                            </a:cxn>
                            <a:cxn ang="T133">
                              <a:pos x="T70" y="T71"/>
                            </a:cxn>
                            <a:cxn ang="T134">
                              <a:pos x="T72" y="T73"/>
                            </a:cxn>
                            <a:cxn ang="T135">
                              <a:pos x="T74" y="T75"/>
                            </a:cxn>
                            <a:cxn ang="T136">
                              <a:pos x="T76" y="T77"/>
                            </a:cxn>
                            <a:cxn ang="T137">
                              <a:pos x="T78" y="T79"/>
                            </a:cxn>
                            <a:cxn ang="T138">
                              <a:pos x="T80" y="T81"/>
                            </a:cxn>
                            <a:cxn ang="T139">
                              <a:pos x="T82" y="T83"/>
                            </a:cxn>
                            <a:cxn ang="T140">
                              <a:pos x="T84" y="T85"/>
                            </a:cxn>
                            <a:cxn ang="T141">
                              <a:pos x="T86" y="T87"/>
                            </a:cxn>
                            <a:cxn ang="T142">
                              <a:pos x="T88" y="T89"/>
                            </a:cxn>
                            <a:cxn ang="T143">
                              <a:pos x="T90" y="T91"/>
                            </a:cxn>
                            <a:cxn ang="T144">
                              <a:pos x="T92" y="T93"/>
                            </a:cxn>
                            <a:cxn ang="T145">
                              <a:pos x="T94" y="T95"/>
                            </a:cxn>
                            <a:cxn ang="T146">
                              <a:pos x="T96" y="T97"/>
                            </a:cxn>
                          </a:cxnLst>
                          <a:rect l="T147" t="T148" r="T149" b="T150"/>
                          <a:pathLst>
                            <a:path w="216" h="160">
                              <a:moveTo>
                                <a:pt x="96" y="0"/>
                              </a:moveTo>
                              <a:lnTo>
                                <a:pt x="88" y="16"/>
                              </a:lnTo>
                              <a:lnTo>
                                <a:pt x="80" y="16"/>
                              </a:lnTo>
                              <a:lnTo>
                                <a:pt x="72" y="16"/>
                              </a:lnTo>
                              <a:lnTo>
                                <a:pt x="64" y="24"/>
                              </a:lnTo>
                              <a:lnTo>
                                <a:pt x="56" y="24"/>
                              </a:lnTo>
                              <a:lnTo>
                                <a:pt x="40" y="32"/>
                              </a:lnTo>
                              <a:lnTo>
                                <a:pt x="40" y="40"/>
                              </a:lnTo>
                              <a:lnTo>
                                <a:pt x="40" y="48"/>
                              </a:lnTo>
                              <a:lnTo>
                                <a:pt x="32" y="64"/>
                              </a:lnTo>
                              <a:lnTo>
                                <a:pt x="32" y="72"/>
                              </a:lnTo>
                              <a:lnTo>
                                <a:pt x="24" y="72"/>
                              </a:lnTo>
                              <a:lnTo>
                                <a:pt x="24" y="88"/>
                              </a:lnTo>
                              <a:lnTo>
                                <a:pt x="24" y="96"/>
                              </a:lnTo>
                              <a:lnTo>
                                <a:pt x="24" y="104"/>
                              </a:lnTo>
                              <a:lnTo>
                                <a:pt x="8" y="112"/>
                              </a:lnTo>
                              <a:lnTo>
                                <a:pt x="8" y="120"/>
                              </a:lnTo>
                              <a:lnTo>
                                <a:pt x="0" y="136"/>
                              </a:lnTo>
                              <a:lnTo>
                                <a:pt x="0" y="144"/>
                              </a:lnTo>
                              <a:lnTo>
                                <a:pt x="8" y="144"/>
                              </a:lnTo>
                              <a:lnTo>
                                <a:pt x="24" y="152"/>
                              </a:lnTo>
                              <a:lnTo>
                                <a:pt x="56" y="152"/>
                              </a:lnTo>
                              <a:lnTo>
                                <a:pt x="64" y="160"/>
                              </a:lnTo>
                              <a:lnTo>
                                <a:pt x="80" y="152"/>
                              </a:lnTo>
                              <a:lnTo>
                                <a:pt x="104" y="144"/>
                              </a:lnTo>
                              <a:lnTo>
                                <a:pt x="216" y="144"/>
                              </a:lnTo>
                              <a:lnTo>
                                <a:pt x="216" y="136"/>
                              </a:lnTo>
                              <a:lnTo>
                                <a:pt x="216" y="128"/>
                              </a:lnTo>
                              <a:lnTo>
                                <a:pt x="216" y="120"/>
                              </a:lnTo>
                              <a:lnTo>
                                <a:pt x="208" y="112"/>
                              </a:lnTo>
                              <a:lnTo>
                                <a:pt x="208" y="104"/>
                              </a:lnTo>
                              <a:lnTo>
                                <a:pt x="208" y="96"/>
                              </a:lnTo>
                              <a:lnTo>
                                <a:pt x="208" y="88"/>
                              </a:lnTo>
                              <a:lnTo>
                                <a:pt x="200" y="88"/>
                              </a:lnTo>
                              <a:lnTo>
                                <a:pt x="200" y="80"/>
                              </a:lnTo>
                              <a:lnTo>
                                <a:pt x="200" y="72"/>
                              </a:lnTo>
                              <a:lnTo>
                                <a:pt x="200" y="64"/>
                              </a:lnTo>
                              <a:lnTo>
                                <a:pt x="200" y="56"/>
                              </a:lnTo>
                              <a:lnTo>
                                <a:pt x="192" y="48"/>
                              </a:lnTo>
                              <a:lnTo>
                                <a:pt x="192" y="40"/>
                              </a:lnTo>
                              <a:lnTo>
                                <a:pt x="192" y="32"/>
                              </a:lnTo>
                              <a:lnTo>
                                <a:pt x="184" y="32"/>
                              </a:lnTo>
                              <a:lnTo>
                                <a:pt x="176" y="32"/>
                              </a:lnTo>
                              <a:lnTo>
                                <a:pt x="168" y="32"/>
                              </a:lnTo>
                              <a:lnTo>
                                <a:pt x="160" y="24"/>
                              </a:lnTo>
                              <a:lnTo>
                                <a:pt x="152" y="24"/>
                              </a:lnTo>
                              <a:lnTo>
                                <a:pt x="152" y="16"/>
                              </a:lnTo>
                              <a:lnTo>
                                <a:pt x="144" y="16"/>
                              </a:lnTo>
                              <a:lnTo>
                                <a:pt x="96" y="0"/>
                              </a:lnTo>
                              <a:close/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382" name="Freeform 4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24" y="2760"/>
                          <a:ext cx="96" cy="144"/>
                        </a:xfrm>
                        <a:custGeom>
                          <a:avLst/>
                          <a:gdLst>
                            <a:gd name="T0" fmla="*/ 72 w 96"/>
                            <a:gd name="T1" fmla="*/ 120 h 144"/>
                            <a:gd name="T2" fmla="*/ 64 w 96"/>
                            <a:gd name="T3" fmla="*/ 112 h 144"/>
                            <a:gd name="T4" fmla="*/ 56 w 96"/>
                            <a:gd name="T5" fmla="*/ 120 h 144"/>
                            <a:gd name="T6" fmla="*/ 48 w 96"/>
                            <a:gd name="T7" fmla="*/ 136 h 144"/>
                            <a:gd name="T8" fmla="*/ 48 w 96"/>
                            <a:gd name="T9" fmla="*/ 144 h 144"/>
                            <a:gd name="T10" fmla="*/ 24 w 96"/>
                            <a:gd name="T11" fmla="*/ 144 h 144"/>
                            <a:gd name="T12" fmla="*/ 16 w 96"/>
                            <a:gd name="T13" fmla="*/ 136 h 144"/>
                            <a:gd name="T14" fmla="*/ 8 w 96"/>
                            <a:gd name="T15" fmla="*/ 136 h 144"/>
                            <a:gd name="T16" fmla="*/ 0 w 96"/>
                            <a:gd name="T17" fmla="*/ 136 h 144"/>
                            <a:gd name="T18" fmla="*/ 0 w 96"/>
                            <a:gd name="T19" fmla="*/ 128 h 144"/>
                            <a:gd name="T20" fmla="*/ 0 w 96"/>
                            <a:gd name="T21" fmla="*/ 120 h 144"/>
                            <a:gd name="T22" fmla="*/ 0 w 96"/>
                            <a:gd name="T23" fmla="*/ 112 h 144"/>
                            <a:gd name="T24" fmla="*/ 0 w 96"/>
                            <a:gd name="T25" fmla="*/ 104 h 144"/>
                            <a:gd name="T26" fmla="*/ 16 w 96"/>
                            <a:gd name="T27" fmla="*/ 104 h 144"/>
                            <a:gd name="T28" fmla="*/ 0 w 96"/>
                            <a:gd name="T29" fmla="*/ 96 h 144"/>
                            <a:gd name="T30" fmla="*/ 16 w 96"/>
                            <a:gd name="T31" fmla="*/ 88 h 144"/>
                            <a:gd name="T32" fmla="*/ 16 w 96"/>
                            <a:gd name="T33" fmla="*/ 88 h 144"/>
                            <a:gd name="T34" fmla="*/ 16 w 96"/>
                            <a:gd name="T35" fmla="*/ 80 h 144"/>
                            <a:gd name="T36" fmla="*/ 16 w 96"/>
                            <a:gd name="T37" fmla="*/ 80 h 144"/>
                            <a:gd name="T38" fmla="*/ 24 w 96"/>
                            <a:gd name="T39" fmla="*/ 80 h 144"/>
                            <a:gd name="T40" fmla="*/ 24 w 96"/>
                            <a:gd name="T41" fmla="*/ 88 h 144"/>
                            <a:gd name="T42" fmla="*/ 32 w 96"/>
                            <a:gd name="T43" fmla="*/ 88 h 144"/>
                            <a:gd name="T44" fmla="*/ 24 w 96"/>
                            <a:gd name="T45" fmla="*/ 80 h 144"/>
                            <a:gd name="T46" fmla="*/ 16 w 96"/>
                            <a:gd name="T47" fmla="*/ 72 h 144"/>
                            <a:gd name="T48" fmla="*/ 24 w 96"/>
                            <a:gd name="T49" fmla="*/ 72 h 144"/>
                            <a:gd name="T50" fmla="*/ 24 w 96"/>
                            <a:gd name="T51" fmla="*/ 80 h 144"/>
                            <a:gd name="T52" fmla="*/ 32 w 96"/>
                            <a:gd name="T53" fmla="*/ 72 h 144"/>
                            <a:gd name="T54" fmla="*/ 24 w 96"/>
                            <a:gd name="T55" fmla="*/ 64 h 144"/>
                            <a:gd name="T56" fmla="*/ 16 w 96"/>
                            <a:gd name="T57" fmla="*/ 64 h 144"/>
                            <a:gd name="T58" fmla="*/ 16 w 96"/>
                            <a:gd name="T59" fmla="*/ 56 h 144"/>
                            <a:gd name="T60" fmla="*/ 24 w 96"/>
                            <a:gd name="T61" fmla="*/ 48 h 144"/>
                            <a:gd name="T62" fmla="*/ 24 w 96"/>
                            <a:gd name="T63" fmla="*/ 40 h 144"/>
                            <a:gd name="T64" fmla="*/ 24 w 96"/>
                            <a:gd name="T65" fmla="*/ 32 h 144"/>
                            <a:gd name="T66" fmla="*/ 24 w 96"/>
                            <a:gd name="T67" fmla="*/ 24 h 144"/>
                            <a:gd name="T68" fmla="*/ 24 w 96"/>
                            <a:gd name="T69" fmla="*/ 16 h 144"/>
                            <a:gd name="T70" fmla="*/ 32 w 96"/>
                            <a:gd name="T71" fmla="*/ 16 h 144"/>
                            <a:gd name="T72" fmla="*/ 32 w 96"/>
                            <a:gd name="T73" fmla="*/ 16 h 144"/>
                            <a:gd name="T74" fmla="*/ 48 w 96"/>
                            <a:gd name="T75" fmla="*/ 16 h 144"/>
                            <a:gd name="T76" fmla="*/ 64 w 96"/>
                            <a:gd name="T77" fmla="*/ 8 h 144"/>
                            <a:gd name="T78" fmla="*/ 72 w 96"/>
                            <a:gd name="T79" fmla="*/ 8 h 144"/>
                            <a:gd name="T80" fmla="*/ 64 w 96"/>
                            <a:gd name="T81" fmla="*/ 24 h 144"/>
                            <a:gd name="T82" fmla="*/ 72 w 96"/>
                            <a:gd name="T83" fmla="*/ 40 h 144"/>
                            <a:gd name="T84" fmla="*/ 64 w 96"/>
                            <a:gd name="T85" fmla="*/ 40 h 144"/>
                            <a:gd name="T86" fmla="*/ 88 w 96"/>
                            <a:gd name="T87" fmla="*/ 120 h 144"/>
                            <a:gd name="T88" fmla="*/ 64 w 96"/>
                            <a:gd name="T89" fmla="*/ 40 h 144"/>
                            <a:gd name="T90" fmla="*/ 72 w 96"/>
                            <a:gd name="T91" fmla="*/ 40 h 144"/>
                            <a:gd name="T92" fmla="*/ 64 w 96"/>
                            <a:gd name="T93" fmla="*/ 24 h 144"/>
                            <a:gd name="T94" fmla="*/ 80 w 96"/>
                            <a:gd name="T95" fmla="*/ 8 h 144"/>
                            <a:gd name="T96" fmla="*/ 88 w 96"/>
                            <a:gd name="T97" fmla="*/ 0 h 144"/>
                            <a:gd name="T98" fmla="*/ 88 w 96"/>
                            <a:gd name="T99" fmla="*/ 8 h 144"/>
                            <a:gd name="T100" fmla="*/ 88 w 96"/>
                            <a:gd name="T101" fmla="*/ 16 h 144"/>
                            <a:gd name="T102" fmla="*/ 88 w 96"/>
                            <a:gd name="T103" fmla="*/ 16 h 144"/>
                            <a:gd name="T104" fmla="*/ 88 w 96"/>
                            <a:gd name="T105" fmla="*/ 32 h 144"/>
                            <a:gd name="T106" fmla="*/ 88 w 96"/>
                            <a:gd name="T107" fmla="*/ 56 h 144"/>
                            <a:gd name="T108" fmla="*/ 96 w 96"/>
                            <a:gd name="T109" fmla="*/ 72 h 144"/>
                            <a:gd name="T110" fmla="*/ 96 w 96"/>
                            <a:gd name="T111" fmla="*/ 88 h 144"/>
                            <a:gd name="T112" fmla="*/ 96 w 96"/>
                            <a:gd name="T113" fmla="*/ 104 h 144"/>
                            <a:gd name="T114" fmla="*/ 96 w 96"/>
                            <a:gd name="T115" fmla="*/ 120 h 144"/>
                            <a:gd name="T116" fmla="*/ 96 w 96"/>
                            <a:gd name="T117" fmla="*/ 136 h 144"/>
                            <a:gd name="T118" fmla="*/ 80 w 96"/>
                            <a:gd name="T119" fmla="*/ 136 h 144"/>
                            <a:gd name="T120" fmla="*/ 72 w 96"/>
                            <a:gd name="T121" fmla="*/ 120 h 144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60000 65536"/>
                            <a:gd name="T154" fmla="*/ 0 60000 65536"/>
                            <a:gd name="T155" fmla="*/ 0 60000 65536"/>
                            <a:gd name="T156" fmla="*/ 0 60000 65536"/>
                            <a:gd name="T157" fmla="*/ 0 60000 65536"/>
                            <a:gd name="T158" fmla="*/ 0 60000 65536"/>
                            <a:gd name="T159" fmla="*/ 0 60000 65536"/>
                            <a:gd name="T160" fmla="*/ 0 60000 65536"/>
                            <a:gd name="T161" fmla="*/ 0 60000 65536"/>
                            <a:gd name="T162" fmla="*/ 0 60000 65536"/>
                            <a:gd name="T163" fmla="*/ 0 60000 65536"/>
                            <a:gd name="T164" fmla="*/ 0 60000 65536"/>
                            <a:gd name="T165" fmla="*/ 0 60000 65536"/>
                            <a:gd name="T166" fmla="*/ 0 60000 65536"/>
                            <a:gd name="T167" fmla="*/ 0 60000 65536"/>
                            <a:gd name="T168" fmla="*/ 0 60000 65536"/>
                            <a:gd name="T169" fmla="*/ 0 60000 65536"/>
                            <a:gd name="T170" fmla="*/ 0 60000 65536"/>
                            <a:gd name="T171" fmla="*/ 0 60000 65536"/>
                            <a:gd name="T172" fmla="*/ 0 60000 65536"/>
                            <a:gd name="T173" fmla="*/ 0 60000 65536"/>
                            <a:gd name="T174" fmla="*/ 0 60000 65536"/>
                            <a:gd name="T175" fmla="*/ 0 60000 65536"/>
                            <a:gd name="T176" fmla="*/ 0 60000 65536"/>
                            <a:gd name="T177" fmla="*/ 0 60000 65536"/>
                            <a:gd name="T178" fmla="*/ 0 60000 65536"/>
                            <a:gd name="T179" fmla="*/ 0 60000 65536"/>
                            <a:gd name="T180" fmla="*/ 0 60000 65536"/>
                            <a:gd name="T181" fmla="*/ 0 60000 65536"/>
                            <a:gd name="T182" fmla="*/ 0 60000 65536"/>
                            <a:gd name="T183" fmla="*/ 0 w 96"/>
                            <a:gd name="T184" fmla="*/ 0 h 144"/>
                            <a:gd name="T185" fmla="*/ 96 w 96"/>
                            <a:gd name="T186" fmla="*/ 144 h 144"/>
                          </a:gdLst>
                          <a:ahLst/>
                          <a:cxnLst>
                            <a:cxn ang="T122">
                              <a:pos x="T0" y="T1"/>
                            </a:cxn>
                            <a:cxn ang="T123">
                              <a:pos x="T2" y="T3"/>
                            </a:cxn>
                            <a:cxn ang="T124">
                              <a:pos x="T4" y="T5"/>
                            </a:cxn>
                            <a:cxn ang="T125">
                              <a:pos x="T6" y="T7"/>
                            </a:cxn>
                            <a:cxn ang="T126">
                              <a:pos x="T8" y="T9"/>
                            </a:cxn>
                            <a:cxn ang="T127">
                              <a:pos x="T10" y="T11"/>
                            </a:cxn>
                            <a:cxn ang="T128">
                              <a:pos x="T12" y="T13"/>
                            </a:cxn>
                            <a:cxn ang="T129">
                              <a:pos x="T14" y="T15"/>
                            </a:cxn>
                            <a:cxn ang="T130">
                              <a:pos x="T16" y="T17"/>
                            </a:cxn>
                            <a:cxn ang="T131">
                              <a:pos x="T18" y="T19"/>
                            </a:cxn>
                            <a:cxn ang="T132">
                              <a:pos x="T20" y="T21"/>
                            </a:cxn>
                            <a:cxn ang="T133">
                              <a:pos x="T22" y="T23"/>
                            </a:cxn>
                            <a:cxn ang="T134">
                              <a:pos x="T24" y="T25"/>
                            </a:cxn>
                            <a:cxn ang="T135">
                              <a:pos x="T26" y="T27"/>
                            </a:cxn>
                            <a:cxn ang="T136">
                              <a:pos x="T28" y="T29"/>
                            </a:cxn>
                            <a:cxn ang="T137">
                              <a:pos x="T30" y="T31"/>
                            </a:cxn>
                            <a:cxn ang="T138">
                              <a:pos x="T32" y="T33"/>
                            </a:cxn>
                            <a:cxn ang="T139">
                              <a:pos x="T34" y="T35"/>
                            </a:cxn>
                            <a:cxn ang="T140">
                              <a:pos x="T36" y="T37"/>
                            </a:cxn>
                            <a:cxn ang="T141">
                              <a:pos x="T38" y="T39"/>
                            </a:cxn>
                            <a:cxn ang="T142">
                              <a:pos x="T40" y="T41"/>
                            </a:cxn>
                            <a:cxn ang="T143">
                              <a:pos x="T42" y="T43"/>
                            </a:cxn>
                            <a:cxn ang="T144">
                              <a:pos x="T44" y="T45"/>
                            </a:cxn>
                            <a:cxn ang="T145">
                              <a:pos x="T46" y="T47"/>
                            </a:cxn>
                            <a:cxn ang="T146">
                              <a:pos x="T48" y="T49"/>
                            </a:cxn>
                            <a:cxn ang="T147">
                              <a:pos x="T50" y="T51"/>
                            </a:cxn>
                            <a:cxn ang="T148">
                              <a:pos x="T52" y="T53"/>
                            </a:cxn>
                            <a:cxn ang="T149">
                              <a:pos x="T54" y="T55"/>
                            </a:cxn>
                            <a:cxn ang="T150">
                              <a:pos x="T56" y="T57"/>
                            </a:cxn>
                            <a:cxn ang="T151">
                              <a:pos x="T58" y="T59"/>
                            </a:cxn>
                            <a:cxn ang="T152">
                              <a:pos x="T60" y="T61"/>
                            </a:cxn>
                            <a:cxn ang="T153">
                              <a:pos x="T62" y="T63"/>
                            </a:cxn>
                            <a:cxn ang="T154">
                              <a:pos x="T64" y="T65"/>
                            </a:cxn>
                            <a:cxn ang="T155">
                              <a:pos x="T66" y="T67"/>
                            </a:cxn>
                            <a:cxn ang="T156">
                              <a:pos x="T68" y="T69"/>
                            </a:cxn>
                            <a:cxn ang="T157">
                              <a:pos x="T70" y="T71"/>
                            </a:cxn>
                            <a:cxn ang="T158">
                              <a:pos x="T72" y="T73"/>
                            </a:cxn>
                            <a:cxn ang="T159">
                              <a:pos x="T74" y="T75"/>
                            </a:cxn>
                            <a:cxn ang="T160">
                              <a:pos x="T76" y="T77"/>
                            </a:cxn>
                            <a:cxn ang="T161">
                              <a:pos x="T78" y="T79"/>
                            </a:cxn>
                            <a:cxn ang="T162">
                              <a:pos x="T80" y="T81"/>
                            </a:cxn>
                            <a:cxn ang="T163">
                              <a:pos x="T82" y="T83"/>
                            </a:cxn>
                            <a:cxn ang="T164">
                              <a:pos x="T84" y="T85"/>
                            </a:cxn>
                            <a:cxn ang="T165">
                              <a:pos x="T86" y="T87"/>
                            </a:cxn>
                            <a:cxn ang="T166">
                              <a:pos x="T88" y="T89"/>
                            </a:cxn>
                            <a:cxn ang="T167">
                              <a:pos x="T90" y="T91"/>
                            </a:cxn>
                            <a:cxn ang="T168">
                              <a:pos x="T92" y="T93"/>
                            </a:cxn>
                            <a:cxn ang="T169">
                              <a:pos x="T94" y="T95"/>
                            </a:cxn>
                            <a:cxn ang="T170">
                              <a:pos x="T96" y="T97"/>
                            </a:cxn>
                            <a:cxn ang="T171">
                              <a:pos x="T98" y="T99"/>
                            </a:cxn>
                            <a:cxn ang="T172">
                              <a:pos x="T100" y="T101"/>
                            </a:cxn>
                            <a:cxn ang="T173">
                              <a:pos x="T102" y="T103"/>
                            </a:cxn>
                            <a:cxn ang="T174">
                              <a:pos x="T104" y="T105"/>
                            </a:cxn>
                            <a:cxn ang="T175">
                              <a:pos x="T106" y="T107"/>
                            </a:cxn>
                            <a:cxn ang="T176">
                              <a:pos x="T108" y="T109"/>
                            </a:cxn>
                            <a:cxn ang="T177">
                              <a:pos x="T110" y="T111"/>
                            </a:cxn>
                            <a:cxn ang="T178">
                              <a:pos x="T112" y="T113"/>
                            </a:cxn>
                            <a:cxn ang="T179">
                              <a:pos x="T114" y="T115"/>
                            </a:cxn>
                            <a:cxn ang="T180">
                              <a:pos x="T116" y="T117"/>
                            </a:cxn>
                            <a:cxn ang="T181">
                              <a:pos x="T118" y="T119"/>
                            </a:cxn>
                            <a:cxn ang="T182">
                              <a:pos x="T120" y="T121"/>
                            </a:cxn>
                          </a:cxnLst>
                          <a:rect l="T183" t="T184" r="T185" b="T186"/>
                          <a:pathLst>
                            <a:path w="96" h="144">
                              <a:moveTo>
                                <a:pt x="72" y="120"/>
                              </a:moveTo>
                              <a:lnTo>
                                <a:pt x="64" y="112"/>
                              </a:lnTo>
                              <a:lnTo>
                                <a:pt x="56" y="120"/>
                              </a:lnTo>
                              <a:lnTo>
                                <a:pt x="48" y="136"/>
                              </a:lnTo>
                              <a:lnTo>
                                <a:pt x="48" y="144"/>
                              </a:lnTo>
                              <a:lnTo>
                                <a:pt x="24" y="144"/>
                              </a:lnTo>
                              <a:lnTo>
                                <a:pt x="16" y="136"/>
                              </a:lnTo>
                              <a:lnTo>
                                <a:pt x="8" y="136"/>
                              </a:lnTo>
                              <a:lnTo>
                                <a:pt x="0" y="136"/>
                              </a:lnTo>
                              <a:lnTo>
                                <a:pt x="0" y="128"/>
                              </a:lnTo>
                              <a:lnTo>
                                <a:pt x="0" y="120"/>
                              </a:lnTo>
                              <a:lnTo>
                                <a:pt x="0" y="112"/>
                              </a:lnTo>
                              <a:lnTo>
                                <a:pt x="0" y="104"/>
                              </a:lnTo>
                              <a:lnTo>
                                <a:pt x="16" y="104"/>
                              </a:lnTo>
                              <a:lnTo>
                                <a:pt x="0" y="96"/>
                              </a:lnTo>
                              <a:lnTo>
                                <a:pt x="16" y="88"/>
                              </a:lnTo>
                              <a:lnTo>
                                <a:pt x="16" y="80"/>
                              </a:lnTo>
                              <a:lnTo>
                                <a:pt x="24" y="80"/>
                              </a:lnTo>
                              <a:lnTo>
                                <a:pt x="24" y="88"/>
                              </a:lnTo>
                              <a:lnTo>
                                <a:pt x="32" y="88"/>
                              </a:lnTo>
                              <a:lnTo>
                                <a:pt x="24" y="80"/>
                              </a:lnTo>
                              <a:lnTo>
                                <a:pt x="16" y="72"/>
                              </a:lnTo>
                              <a:lnTo>
                                <a:pt x="24" y="72"/>
                              </a:lnTo>
                              <a:lnTo>
                                <a:pt x="24" y="80"/>
                              </a:lnTo>
                              <a:lnTo>
                                <a:pt x="32" y="72"/>
                              </a:lnTo>
                              <a:lnTo>
                                <a:pt x="24" y="64"/>
                              </a:lnTo>
                              <a:lnTo>
                                <a:pt x="16" y="64"/>
                              </a:lnTo>
                              <a:lnTo>
                                <a:pt x="16" y="56"/>
                              </a:lnTo>
                              <a:lnTo>
                                <a:pt x="24" y="48"/>
                              </a:lnTo>
                              <a:lnTo>
                                <a:pt x="24" y="40"/>
                              </a:lnTo>
                              <a:lnTo>
                                <a:pt x="24" y="32"/>
                              </a:lnTo>
                              <a:lnTo>
                                <a:pt x="24" y="24"/>
                              </a:lnTo>
                              <a:lnTo>
                                <a:pt x="24" y="16"/>
                              </a:lnTo>
                              <a:lnTo>
                                <a:pt x="32" y="16"/>
                              </a:lnTo>
                              <a:lnTo>
                                <a:pt x="48" y="16"/>
                              </a:lnTo>
                              <a:lnTo>
                                <a:pt x="64" y="8"/>
                              </a:lnTo>
                              <a:lnTo>
                                <a:pt x="72" y="8"/>
                              </a:lnTo>
                              <a:lnTo>
                                <a:pt x="64" y="24"/>
                              </a:lnTo>
                              <a:lnTo>
                                <a:pt x="72" y="40"/>
                              </a:lnTo>
                              <a:lnTo>
                                <a:pt x="64" y="40"/>
                              </a:lnTo>
                              <a:lnTo>
                                <a:pt x="88" y="120"/>
                              </a:lnTo>
                              <a:lnTo>
                                <a:pt x="64" y="40"/>
                              </a:lnTo>
                              <a:lnTo>
                                <a:pt x="72" y="40"/>
                              </a:lnTo>
                              <a:lnTo>
                                <a:pt x="64" y="24"/>
                              </a:lnTo>
                              <a:lnTo>
                                <a:pt x="80" y="8"/>
                              </a:lnTo>
                              <a:lnTo>
                                <a:pt x="88" y="0"/>
                              </a:lnTo>
                              <a:lnTo>
                                <a:pt x="88" y="8"/>
                              </a:lnTo>
                              <a:lnTo>
                                <a:pt x="88" y="16"/>
                              </a:lnTo>
                              <a:lnTo>
                                <a:pt x="88" y="32"/>
                              </a:lnTo>
                              <a:lnTo>
                                <a:pt x="88" y="56"/>
                              </a:lnTo>
                              <a:lnTo>
                                <a:pt x="96" y="72"/>
                              </a:lnTo>
                              <a:lnTo>
                                <a:pt x="96" y="88"/>
                              </a:lnTo>
                              <a:lnTo>
                                <a:pt x="96" y="104"/>
                              </a:lnTo>
                              <a:lnTo>
                                <a:pt x="96" y="120"/>
                              </a:lnTo>
                              <a:lnTo>
                                <a:pt x="96" y="136"/>
                              </a:lnTo>
                              <a:lnTo>
                                <a:pt x="80" y="136"/>
                              </a:lnTo>
                              <a:lnTo>
                                <a:pt x="72" y="12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808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383" name="Freeform 46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28" y="2768"/>
                          <a:ext cx="96" cy="128"/>
                        </a:xfrm>
                        <a:custGeom>
                          <a:avLst/>
                          <a:gdLst>
                            <a:gd name="T0" fmla="*/ 8 w 96"/>
                            <a:gd name="T1" fmla="*/ 104 h 128"/>
                            <a:gd name="T2" fmla="*/ 16 w 96"/>
                            <a:gd name="T3" fmla="*/ 80 h 128"/>
                            <a:gd name="T4" fmla="*/ 16 w 96"/>
                            <a:gd name="T5" fmla="*/ 56 h 128"/>
                            <a:gd name="T6" fmla="*/ 16 w 96"/>
                            <a:gd name="T7" fmla="*/ 40 h 128"/>
                            <a:gd name="T8" fmla="*/ 16 w 96"/>
                            <a:gd name="T9" fmla="*/ 32 h 128"/>
                            <a:gd name="T10" fmla="*/ 24 w 96"/>
                            <a:gd name="T11" fmla="*/ 8 h 128"/>
                            <a:gd name="T12" fmla="*/ 24 w 96"/>
                            <a:gd name="T13" fmla="*/ 8 h 128"/>
                            <a:gd name="T14" fmla="*/ 24 w 96"/>
                            <a:gd name="T15" fmla="*/ 0 h 128"/>
                            <a:gd name="T16" fmla="*/ 32 w 96"/>
                            <a:gd name="T17" fmla="*/ 8 h 128"/>
                            <a:gd name="T18" fmla="*/ 40 w 96"/>
                            <a:gd name="T19" fmla="*/ 16 h 128"/>
                            <a:gd name="T20" fmla="*/ 48 w 96"/>
                            <a:gd name="T21" fmla="*/ 24 h 128"/>
                            <a:gd name="T22" fmla="*/ 40 w 96"/>
                            <a:gd name="T23" fmla="*/ 32 h 128"/>
                            <a:gd name="T24" fmla="*/ 48 w 96"/>
                            <a:gd name="T25" fmla="*/ 48 h 128"/>
                            <a:gd name="T26" fmla="*/ 40 w 96"/>
                            <a:gd name="T27" fmla="*/ 72 h 128"/>
                            <a:gd name="T28" fmla="*/ 32 w 96"/>
                            <a:gd name="T29" fmla="*/ 80 h 128"/>
                            <a:gd name="T30" fmla="*/ 16 w 96"/>
                            <a:gd name="T31" fmla="*/ 112 h 128"/>
                            <a:gd name="T32" fmla="*/ 24 w 96"/>
                            <a:gd name="T33" fmla="*/ 112 h 128"/>
                            <a:gd name="T34" fmla="*/ 24 w 96"/>
                            <a:gd name="T35" fmla="*/ 96 h 128"/>
                            <a:gd name="T36" fmla="*/ 48 w 96"/>
                            <a:gd name="T37" fmla="*/ 64 h 128"/>
                            <a:gd name="T38" fmla="*/ 56 w 96"/>
                            <a:gd name="T39" fmla="*/ 48 h 128"/>
                            <a:gd name="T40" fmla="*/ 56 w 96"/>
                            <a:gd name="T41" fmla="*/ 40 h 128"/>
                            <a:gd name="T42" fmla="*/ 40 w 96"/>
                            <a:gd name="T43" fmla="*/ 32 h 128"/>
                            <a:gd name="T44" fmla="*/ 48 w 96"/>
                            <a:gd name="T45" fmla="*/ 32 h 128"/>
                            <a:gd name="T46" fmla="*/ 48 w 96"/>
                            <a:gd name="T47" fmla="*/ 16 h 128"/>
                            <a:gd name="T48" fmla="*/ 32 w 96"/>
                            <a:gd name="T49" fmla="*/ 8 h 128"/>
                            <a:gd name="T50" fmla="*/ 32 w 96"/>
                            <a:gd name="T51" fmla="*/ 0 h 128"/>
                            <a:gd name="T52" fmla="*/ 32 w 96"/>
                            <a:gd name="T53" fmla="*/ 8 h 128"/>
                            <a:gd name="T54" fmla="*/ 40 w 96"/>
                            <a:gd name="T55" fmla="*/ 8 h 128"/>
                            <a:gd name="T56" fmla="*/ 48 w 96"/>
                            <a:gd name="T57" fmla="*/ 8 h 128"/>
                            <a:gd name="T58" fmla="*/ 48 w 96"/>
                            <a:gd name="T59" fmla="*/ 8 h 128"/>
                            <a:gd name="T60" fmla="*/ 64 w 96"/>
                            <a:gd name="T61" fmla="*/ 8 h 128"/>
                            <a:gd name="T62" fmla="*/ 64 w 96"/>
                            <a:gd name="T63" fmla="*/ 8 h 128"/>
                            <a:gd name="T64" fmla="*/ 64 w 96"/>
                            <a:gd name="T65" fmla="*/ 16 h 128"/>
                            <a:gd name="T66" fmla="*/ 72 w 96"/>
                            <a:gd name="T67" fmla="*/ 24 h 128"/>
                            <a:gd name="T68" fmla="*/ 64 w 96"/>
                            <a:gd name="T69" fmla="*/ 32 h 128"/>
                            <a:gd name="T70" fmla="*/ 72 w 96"/>
                            <a:gd name="T71" fmla="*/ 32 h 128"/>
                            <a:gd name="T72" fmla="*/ 72 w 96"/>
                            <a:gd name="T73" fmla="*/ 24 h 128"/>
                            <a:gd name="T74" fmla="*/ 72 w 96"/>
                            <a:gd name="T75" fmla="*/ 32 h 128"/>
                            <a:gd name="T76" fmla="*/ 72 w 96"/>
                            <a:gd name="T77" fmla="*/ 40 h 128"/>
                            <a:gd name="T78" fmla="*/ 72 w 96"/>
                            <a:gd name="T79" fmla="*/ 48 h 128"/>
                            <a:gd name="T80" fmla="*/ 72 w 96"/>
                            <a:gd name="T81" fmla="*/ 56 h 128"/>
                            <a:gd name="T82" fmla="*/ 80 w 96"/>
                            <a:gd name="T83" fmla="*/ 64 h 128"/>
                            <a:gd name="T84" fmla="*/ 80 w 96"/>
                            <a:gd name="T85" fmla="*/ 72 h 128"/>
                            <a:gd name="T86" fmla="*/ 80 w 96"/>
                            <a:gd name="T87" fmla="*/ 80 h 128"/>
                            <a:gd name="T88" fmla="*/ 88 w 96"/>
                            <a:gd name="T89" fmla="*/ 80 h 128"/>
                            <a:gd name="T90" fmla="*/ 80 w 96"/>
                            <a:gd name="T91" fmla="*/ 80 h 128"/>
                            <a:gd name="T92" fmla="*/ 80 w 96"/>
                            <a:gd name="T93" fmla="*/ 88 h 128"/>
                            <a:gd name="T94" fmla="*/ 88 w 96"/>
                            <a:gd name="T95" fmla="*/ 88 h 128"/>
                            <a:gd name="T96" fmla="*/ 88 w 96"/>
                            <a:gd name="T97" fmla="*/ 104 h 128"/>
                            <a:gd name="T98" fmla="*/ 88 w 96"/>
                            <a:gd name="T99" fmla="*/ 112 h 128"/>
                            <a:gd name="T100" fmla="*/ 96 w 96"/>
                            <a:gd name="T101" fmla="*/ 120 h 128"/>
                            <a:gd name="T102" fmla="*/ 96 w 96"/>
                            <a:gd name="T103" fmla="*/ 128 h 128"/>
                            <a:gd name="T104" fmla="*/ 0 w 96"/>
                            <a:gd name="T105" fmla="*/ 128 h 128"/>
                            <a:gd name="T106" fmla="*/ 8 w 96"/>
                            <a:gd name="T107" fmla="*/ 104 h 128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60000 65536"/>
                            <a:gd name="T154" fmla="*/ 0 60000 65536"/>
                            <a:gd name="T155" fmla="*/ 0 60000 65536"/>
                            <a:gd name="T156" fmla="*/ 0 60000 65536"/>
                            <a:gd name="T157" fmla="*/ 0 60000 65536"/>
                            <a:gd name="T158" fmla="*/ 0 60000 65536"/>
                            <a:gd name="T159" fmla="*/ 0 60000 65536"/>
                            <a:gd name="T160" fmla="*/ 0 60000 65536"/>
                            <a:gd name="T161" fmla="*/ 0 60000 65536"/>
                            <a:gd name="T162" fmla="*/ 0 w 96"/>
                            <a:gd name="T163" fmla="*/ 0 h 128"/>
                            <a:gd name="T164" fmla="*/ 96 w 96"/>
                            <a:gd name="T165" fmla="*/ 128 h 128"/>
                          </a:gdLst>
                          <a:ahLst/>
                          <a:cxnLst>
                            <a:cxn ang="T108">
                              <a:pos x="T0" y="T1"/>
                            </a:cxn>
                            <a:cxn ang="T109">
                              <a:pos x="T2" y="T3"/>
                            </a:cxn>
                            <a:cxn ang="T110">
                              <a:pos x="T4" y="T5"/>
                            </a:cxn>
                            <a:cxn ang="T111">
                              <a:pos x="T6" y="T7"/>
                            </a:cxn>
                            <a:cxn ang="T112">
                              <a:pos x="T8" y="T9"/>
                            </a:cxn>
                            <a:cxn ang="T113">
                              <a:pos x="T10" y="T11"/>
                            </a:cxn>
                            <a:cxn ang="T114">
                              <a:pos x="T12" y="T13"/>
                            </a:cxn>
                            <a:cxn ang="T115">
                              <a:pos x="T14" y="T15"/>
                            </a:cxn>
                            <a:cxn ang="T116">
                              <a:pos x="T16" y="T17"/>
                            </a:cxn>
                            <a:cxn ang="T117">
                              <a:pos x="T18" y="T19"/>
                            </a:cxn>
                            <a:cxn ang="T118">
                              <a:pos x="T20" y="T21"/>
                            </a:cxn>
                            <a:cxn ang="T119">
                              <a:pos x="T22" y="T23"/>
                            </a:cxn>
                            <a:cxn ang="T120">
                              <a:pos x="T24" y="T25"/>
                            </a:cxn>
                            <a:cxn ang="T121">
                              <a:pos x="T26" y="T27"/>
                            </a:cxn>
                            <a:cxn ang="T122">
                              <a:pos x="T28" y="T29"/>
                            </a:cxn>
                            <a:cxn ang="T123">
                              <a:pos x="T30" y="T31"/>
                            </a:cxn>
                            <a:cxn ang="T124">
                              <a:pos x="T32" y="T33"/>
                            </a:cxn>
                            <a:cxn ang="T125">
                              <a:pos x="T34" y="T35"/>
                            </a:cxn>
                            <a:cxn ang="T126">
                              <a:pos x="T36" y="T37"/>
                            </a:cxn>
                            <a:cxn ang="T127">
                              <a:pos x="T38" y="T39"/>
                            </a:cxn>
                            <a:cxn ang="T128">
                              <a:pos x="T40" y="T41"/>
                            </a:cxn>
                            <a:cxn ang="T129">
                              <a:pos x="T42" y="T43"/>
                            </a:cxn>
                            <a:cxn ang="T130">
                              <a:pos x="T44" y="T45"/>
                            </a:cxn>
                            <a:cxn ang="T131">
                              <a:pos x="T46" y="T47"/>
                            </a:cxn>
                            <a:cxn ang="T132">
                              <a:pos x="T48" y="T49"/>
                            </a:cxn>
                            <a:cxn ang="T133">
                              <a:pos x="T50" y="T51"/>
                            </a:cxn>
                            <a:cxn ang="T134">
                              <a:pos x="T52" y="T53"/>
                            </a:cxn>
                            <a:cxn ang="T135">
                              <a:pos x="T54" y="T55"/>
                            </a:cxn>
                            <a:cxn ang="T136">
                              <a:pos x="T56" y="T57"/>
                            </a:cxn>
                            <a:cxn ang="T137">
                              <a:pos x="T58" y="T59"/>
                            </a:cxn>
                            <a:cxn ang="T138">
                              <a:pos x="T60" y="T61"/>
                            </a:cxn>
                            <a:cxn ang="T139">
                              <a:pos x="T62" y="T63"/>
                            </a:cxn>
                            <a:cxn ang="T140">
                              <a:pos x="T64" y="T65"/>
                            </a:cxn>
                            <a:cxn ang="T141">
                              <a:pos x="T66" y="T67"/>
                            </a:cxn>
                            <a:cxn ang="T142">
                              <a:pos x="T68" y="T69"/>
                            </a:cxn>
                            <a:cxn ang="T143">
                              <a:pos x="T70" y="T71"/>
                            </a:cxn>
                            <a:cxn ang="T144">
                              <a:pos x="T72" y="T73"/>
                            </a:cxn>
                            <a:cxn ang="T145">
                              <a:pos x="T74" y="T75"/>
                            </a:cxn>
                            <a:cxn ang="T146">
                              <a:pos x="T76" y="T77"/>
                            </a:cxn>
                            <a:cxn ang="T147">
                              <a:pos x="T78" y="T79"/>
                            </a:cxn>
                            <a:cxn ang="T148">
                              <a:pos x="T80" y="T81"/>
                            </a:cxn>
                            <a:cxn ang="T149">
                              <a:pos x="T82" y="T83"/>
                            </a:cxn>
                            <a:cxn ang="T150">
                              <a:pos x="T84" y="T85"/>
                            </a:cxn>
                            <a:cxn ang="T151">
                              <a:pos x="T86" y="T87"/>
                            </a:cxn>
                            <a:cxn ang="T152">
                              <a:pos x="T88" y="T89"/>
                            </a:cxn>
                            <a:cxn ang="T153">
                              <a:pos x="T90" y="T91"/>
                            </a:cxn>
                            <a:cxn ang="T154">
                              <a:pos x="T92" y="T93"/>
                            </a:cxn>
                            <a:cxn ang="T155">
                              <a:pos x="T94" y="T95"/>
                            </a:cxn>
                            <a:cxn ang="T156">
                              <a:pos x="T96" y="T97"/>
                            </a:cxn>
                            <a:cxn ang="T157">
                              <a:pos x="T98" y="T99"/>
                            </a:cxn>
                            <a:cxn ang="T158">
                              <a:pos x="T100" y="T101"/>
                            </a:cxn>
                            <a:cxn ang="T159">
                              <a:pos x="T102" y="T103"/>
                            </a:cxn>
                            <a:cxn ang="T160">
                              <a:pos x="T104" y="T105"/>
                            </a:cxn>
                            <a:cxn ang="T161">
                              <a:pos x="T106" y="T107"/>
                            </a:cxn>
                          </a:cxnLst>
                          <a:rect l="T162" t="T163" r="T164" b="T165"/>
                          <a:pathLst>
                            <a:path w="96" h="128">
                              <a:moveTo>
                                <a:pt x="8" y="104"/>
                              </a:moveTo>
                              <a:lnTo>
                                <a:pt x="16" y="80"/>
                              </a:lnTo>
                              <a:lnTo>
                                <a:pt x="16" y="56"/>
                              </a:lnTo>
                              <a:lnTo>
                                <a:pt x="16" y="40"/>
                              </a:lnTo>
                              <a:lnTo>
                                <a:pt x="16" y="32"/>
                              </a:lnTo>
                              <a:lnTo>
                                <a:pt x="24" y="8"/>
                              </a:lnTo>
                              <a:lnTo>
                                <a:pt x="24" y="0"/>
                              </a:lnTo>
                              <a:lnTo>
                                <a:pt x="32" y="8"/>
                              </a:lnTo>
                              <a:lnTo>
                                <a:pt x="40" y="16"/>
                              </a:lnTo>
                              <a:lnTo>
                                <a:pt x="48" y="24"/>
                              </a:lnTo>
                              <a:lnTo>
                                <a:pt x="40" y="32"/>
                              </a:lnTo>
                              <a:lnTo>
                                <a:pt x="48" y="48"/>
                              </a:lnTo>
                              <a:lnTo>
                                <a:pt x="40" y="72"/>
                              </a:lnTo>
                              <a:lnTo>
                                <a:pt x="32" y="80"/>
                              </a:lnTo>
                              <a:lnTo>
                                <a:pt x="16" y="112"/>
                              </a:lnTo>
                              <a:lnTo>
                                <a:pt x="24" y="112"/>
                              </a:lnTo>
                              <a:lnTo>
                                <a:pt x="24" y="96"/>
                              </a:lnTo>
                              <a:lnTo>
                                <a:pt x="48" y="64"/>
                              </a:lnTo>
                              <a:lnTo>
                                <a:pt x="56" y="48"/>
                              </a:lnTo>
                              <a:lnTo>
                                <a:pt x="56" y="40"/>
                              </a:lnTo>
                              <a:lnTo>
                                <a:pt x="40" y="32"/>
                              </a:lnTo>
                              <a:lnTo>
                                <a:pt x="48" y="32"/>
                              </a:lnTo>
                              <a:lnTo>
                                <a:pt x="48" y="16"/>
                              </a:lnTo>
                              <a:lnTo>
                                <a:pt x="32" y="8"/>
                              </a:lnTo>
                              <a:lnTo>
                                <a:pt x="32" y="0"/>
                              </a:lnTo>
                              <a:lnTo>
                                <a:pt x="32" y="8"/>
                              </a:lnTo>
                              <a:lnTo>
                                <a:pt x="40" y="8"/>
                              </a:lnTo>
                              <a:lnTo>
                                <a:pt x="48" y="8"/>
                              </a:lnTo>
                              <a:lnTo>
                                <a:pt x="64" y="8"/>
                              </a:lnTo>
                              <a:lnTo>
                                <a:pt x="64" y="16"/>
                              </a:lnTo>
                              <a:lnTo>
                                <a:pt x="72" y="24"/>
                              </a:lnTo>
                              <a:lnTo>
                                <a:pt x="64" y="32"/>
                              </a:lnTo>
                              <a:lnTo>
                                <a:pt x="72" y="32"/>
                              </a:lnTo>
                              <a:lnTo>
                                <a:pt x="72" y="24"/>
                              </a:lnTo>
                              <a:lnTo>
                                <a:pt x="72" y="32"/>
                              </a:lnTo>
                              <a:lnTo>
                                <a:pt x="72" y="40"/>
                              </a:lnTo>
                              <a:lnTo>
                                <a:pt x="72" y="48"/>
                              </a:lnTo>
                              <a:lnTo>
                                <a:pt x="72" y="56"/>
                              </a:lnTo>
                              <a:lnTo>
                                <a:pt x="80" y="64"/>
                              </a:lnTo>
                              <a:lnTo>
                                <a:pt x="80" y="72"/>
                              </a:lnTo>
                              <a:lnTo>
                                <a:pt x="80" y="80"/>
                              </a:lnTo>
                              <a:lnTo>
                                <a:pt x="88" y="80"/>
                              </a:lnTo>
                              <a:lnTo>
                                <a:pt x="80" y="80"/>
                              </a:lnTo>
                              <a:lnTo>
                                <a:pt x="80" y="88"/>
                              </a:lnTo>
                              <a:lnTo>
                                <a:pt x="88" y="88"/>
                              </a:lnTo>
                              <a:lnTo>
                                <a:pt x="88" y="104"/>
                              </a:lnTo>
                              <a:lnTo>
                                <a:pt x="88" y="112"/>
                              </a:lnTo>
                              <a:lnTo>
                                <a:pt x="96" y="120"/>
                              </a:lnTo>
                              <a:lnTo>
                                <a:pt x="96" y="128"/>
                              </a:lnTo>
                              <a:lnTo>
                                <a:pt x="0" y="128"/>
                              </a:lnTo>
                              <a:lnTo>
                                <a:pt x="8" y="10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808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</p:grpSp>
                  <p:sp>
                    <p:nvSpPr>
                      <p:cNvPr id="26378" name="Freeform 4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8" y="2792"/>
                        <a:ext cx="40" cy="80"/>
                      </a:xfrm>
                      <a:custGeom>
                        <a:avLst/>
                        <a:gdLst>
                          <a:gd name="T0" fmla="*/ 16 w 40"/>
                          <a:gd name="T1" fmla="*/ 0 h 80"/>
                          <a:gd name="T2" fmla="*/ 16 w 40"/>
                          <a:gd name="T3" fmla="*/ 16 h 80"/>
                          <a:gd name="T4" fmla="*/ 24 w 40"/>
                          <a:gd name="T5" fmla="*/ 16 h 80"/>
                          <a:gd name="T6" fmla="*/ 24 w 40"/>
                          <a:gd name="T7" fmla="*/ 40 h 80"/>
                          <a:gd name="T8" fmla="*/ 24 w 40"/>
                          <a:gd name="T9" fmla="*/ 48 h 80"/>
                          <a:gd name="T10" fmla="*/ 24 w 40"/>
                          <a:gd name="T11" fmla="*/ 56 h 80"/>
                          <a:gd name="T12" fmla="*/ 24 w 40"/>
                          <a:gd name="T13" fmla="*/ 56 h 80"/>
                          <a:gd name="T14" fmla="*/ 16 w 40"/>
                          <a:gd name="T15" fmla="*/ 64 h 80"/>
                          <a:gd name="T16" fmla="*/ 24 w 40"/>
                          <a:gd name="T17" fmla="*/ 72 h 80"/>
                          <a:gd name="T18" fmla="*/ 32 w 40"/>
                          <a:gd name="T19" fmla="*/ 72 h 80"/>
                          <a:gd name="T20" fmla="*/ 40 w 40"/>
                          <a:gd name="T21" fmla="*/ 80 h 80"/>
                          <a:gd name="T22" fmla="*/ 24 w 40"/>
                          <a:gd name="T23" fmla="*/ 80 h 80"/>
                          <a:gd name="T24" fmla="*/ 16 w 40"/>
                          <a:gd name="T25" fmla="*/ 72 h 80"/>
                          <a:gd name="T26" fmla="*/ 0 w 40"/>
                          <a:gd name="T27" fmla="*/ 72 h 80"/>
                          <a:gd name="T28" fmla="*/ 16 w 40"/>
                          <a:gd name="T29" fmla="*/ 64 h 80"/>
                          <a:gd name="T30" fmla="*/ 24 w 40"/>
                          <a:gd name="T31" fmla="*/ 56 h 80"/>
                          <a:gd name="T32" fmla="*/ 16 w 40"/>
                          <a:gd name="T33" fmla="*/ 56 h 80"/>
                          <a:gd name="T34" fmla="*/ 24 w 40"/>
                          <a:gd name="T35" fmla="*/ 56 h 80"/>
                          <a:gd name="T36" fmla="*/ 16 w 40"/>
                          <a:gd name="T37" fmla="*/ 48 h 80"/>
                          <a:gd name="T38" fmla="*/ 8 w 40"/>
                          <a:gd name="T39" fmla="*/ 40 h 80"/>
                          <a:gd name="T40" fmla="*/ 0 w 40"/>
                          <a:gd name="T41" fmla="*/ 32 h 80"/>
                          <a:gd name="T42" fmla="*/ 16 w 40"/>
                          <a:gd name="T43" fmla="*/ 40 h 80"/>
                          <a:gd name="T44" fmla="*/ 24 w 40"/>
                          <a:gd name="T45" fmla="*/ 32 h 80"/>
                          <a:gd name="T46" fmla="*/ 16 w 40"/>
                          <a:gd name="T47" fmla="*/ 32 h 80"/>
                          <a:gd name="T48" fmla="*/ 8 w 40"/>
                          <a:gd name="T49" fmla="*/ 24 h 80"/>
                          <a:gd name="T50" fmla="*/ 8 w 40"/>
                          <a:gd name="T51" fmla="*/ 8 h 80"/>
                          <a:gd name="T52" fmla="*/ 16 w 40"/>
                          <a:gd name="T53" fmla="*/ 24 h 80"/>
                          <a:gd name="T54" fmla="*/ 16 w 40"/>
                          <a:gd name="T55" fmla="*/ 32 h 80"/>
                          <a:gd name="T56" fmla="*/ 24 w 40"/>
                          <a:gd name="T57" fmla="*/ 32 h 80"/>
                          <a:gd name="T58" fmla="*/ 16 w 40"/>
                          <a:gd name="T59" fmla="*/ 16 h 80"/>
                          <a:gd name="T60" fmla="*/ 16 w 40"/>
                          <a:gd name="T61" fmla="*/ 0 h 80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w 40"/>
                          <a:gd name="T94" fmla="*/ 0 h 80"/>
                          <a:gd name="T95" fmla="*/ 40 w 40"/>
                          <a:gd name="T96" fmla="*/ 80 h 80"/>
                        </a:gdLst>
                        <a:ahLst/>
                        <a:cxnLst>
                          <a:cxn ang="T62">
                            <a:pos x="T0" y="T1"/>
                          </a:cxn>
                          <a:cxn ang="T63">
                            <a:pos x="T2" y="T3"/>
                          </a:cxn>
                          <a:cxn ang="T64">
                            <a:pos x="T4" y="T5"/>
                          </a:cxn>
                          <a:cxn ang="T65">
                            <a:pos x="T6" y="T7"/>
                          </a:cxn>
                          <a:cxn ang="T66">
                            <a:pos x="T8" y="T9"/>
                          </a:cxn>
                          <a:cxn ang="T67">
                            <a:pos x="T10" y="T11"/>
                          </a:cxn>
                          <a:cxn ang="T68">
                            <a:pos x="T12" y="T13"/>
                          </a:cxn>
                          <a:cxn ang="T69">
                            <a:pos x="T14" y="T15"/>
                          </a:cxn>
                          <a:cxn ang="T70">
                            <a:pos x="T16" y="T17"/>
                          </a:cxn>
                          <a:cxn ang="T71">
                            <a:pos x="T18" y="T19"/>
                          </a:cxn>
                          <a:cxn ang="T72">
                            <a:pos x="T20" y="T21"/>
                          </a:cxn>
                          <a:cxn ang="T73">
                            <a:pos x="T22" y="T23"/>
                          </a:cxn>
                          <a:cxn ang="T74">
                            <a:pos x="T24" y="T25"/>
                          </a:cxn>
                          <a:cxn ang="T75">
                            <a:pos x="T26" y="T27"/>
                          </a:cxn>
                          <a:cxn ang="T76">
                            <a:pos x="T28" y="T29"/>
                          </a:cxn>
                          <a:cxn ang="T77">
                            <a:pos x="T30" y="T31"/>
                          </a:cxn>
                          <a:cxn ang="T78">
                            <a:pos x="T32" y="T33"/>
                          </a:cxn>
                          <a:cxn ang="T79">
                            <a:pos x="T34" y="T35"/>
                          </a:cxn>
                          <a:cxn ang="T80">
                            <a:pos x="T36" y="T37"/>
                          </a:cxn>
                          <a:cxn ang="T81">
                            <a:pos x="T38" y="T39"/>
                          </a:cxn>
                          <a:cxn ang="T82">
                            <a:pos x="T40" y="T41"/>
                          </a:cxn>
                          <a:cxn ang="T83">
                            <a:pos x="T42" y="T43"/>
                          </a:cxn>
                          <a:cxn ang="T84">
                            <a:pos x="T44" y="T45"/>
                          </a:cxn>
                          <a:cxn ang="T85">
                            <a:pos x="T46" y="T47"/>
                          </a:cxn>
                          <a:cxn ang="T86">
                            <a:pos x="T48" y="T49"/>
                          </a:cxn>
                          <a:cxn ang="T87">
                            <a:pos x="T50" y="T51"/>
                          </a:cxn>
                          <a:cxn ang="T88">
                            <a:pos x="T52" y="T53"/>
                          </a:cxn>
                          <a:cxn ang="T89">
                            <a:pos x="T54" y="T55"/>
                          </a:cxn>
                          <a:cxn ang="T90">
                            <a:pos x="T56" y="T57"/>
                          </a:cxn>
                          <a:cxn ang="T91">
                            <a:pos x="T58" y="T59"/>
                          </a:cxn>
                          <a:cxn ang="T92">
                            <a:pos x="T60" y="T61"/>
                          </a:cxn>
                        </a:cxnLst>
                        <a:rect l="T93" t="T94" r="T95" b="T96"/>
                        <a:pathLst>
                          <a:path w="40" h="80">
                            <a:moveTo>
                              <a:pt x="16" y="0"/>
                            </a:moveTo>
                            <a:lnTo>
                              <a:pt x="16" y="16"/>
                            </a:lnTo>
                            <a:lnTo>
                              <a:pt x="24" y="16"/>
                            </a:lnTo>
                            <a:lnTo>
                              <a:pt x="24" y="40"/>
                            </a:lnTo>
                            <a:lnTo>
                              <a:pt x="24" y="48"/>
                            </a:lnTo>
                            <a:lnTo>
                              <a:pt x="24" y="56"/>
                            </a:lnTo>
                            <a:lnTo>
                              <a:pt x="16" y="64"/>
                            </a:lnTo>
                            <a:lnTo>
                              <a:pt x="24" y="72"/>
                            </a:lnTo>
                            <a:lnTo>
                              <a:pt x="32" y="72"/>
                            </a:lnTo>
                            <a:lnTo>
                              <a:pt x="40" y="80"/>
                            </a:lnTo>
                            <a:lnTo>
                              <a:pt x="24" y="80"/>
                            </a:lnTo>
                            <a:lnTo>
                              <a:pt x="16" y="72"/>
                            </a:lnTo>
                            <a:lnTo>
                              <a:pt x="0" y="72"/>
                            </a:lnTo>
                            <a:lnTo>
                              <a:pt x="16" y="64"/>
                            </a:lnTo>
                            <a:lnTo>
                              <a:pt x="24" y="56"/>
                            </a:lnTo>
                            <a:lnTo>
                              <a:pt x="16" y="56"/>
                            </a:lnTo>
                            <a:lnTo>
                              <a:pt x="24" y="56"/>
                            </a:lnTo>
                            <a:lnTo>
                              <a:pt x="16" y="48"/>
                            </a:lnTo>
                            <a:lnTo>
                              <a:pt x="8" y="40"/>
                            </a:lnTo>
                            <a:lnTo>
                              <a:pt x="0" y="32"/>
                            </a:lnTo>
                            <a:lnTo>
                              <a:pt x="16" y="40"/>
                            </a:lnTo>
                            <a:lnTo>
                              <a:pt x="24" y="32"/>
                            </a:lnTo>
                            <a:lnTo>
                              <a:pt x="16" y="32"/>
                            </a:lnTo>
                            <a:lnTo>
                              <a:pt x="8" y="24"/>
                            </a:lnTo>
                            <a:lnTo>
                              <a:pt x="8" y="8"/>
                            </a:lnTo>
                            <a:lnTo>
                              <a:pt x="16" y="24"/>
                            </a:lnTo>
                            <a:lnTo>
                              <a:pt x="16" y="32"/>
                            </a:lnTo>
                            <a:lnTo>
                              <a:pt x="24" y="32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  <a:close/>
                          </a:path>
                        </a:pathLst>
                      </a:custGeom>
                      <a:solidFill>
                        <a:srgbClr val="66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6379" name="Freeform 4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52" y="2808"/>
                        <a:ext cx="56" cy="80"/>
                      </a:xfrm>
                      <a:custGeom>
                        <a:avLst/>
                        <a:gdLst>
                          <a:gd name="T0" fmla="*/ 40 w 56"/>
                          <a:gd name="T1" fmla="*/ 0 h 80"/>
                          <a:gd name="T2" fmla="*/ 40 w 56"/>
                          <a:gd name="T3" fmla="*/ 8 h 80"/>
                          <a:gd name="T4" fmla="*/ 40 w 56"/>
                          <a:gd name="T5" fmla="*/ 16 h 80"/>
                          <a:gd name="T6" fmla="*/ 40 w 56"/>
                          <a:gd name="T7" fmla="*/ 24 h 80"/>
                          <a:gd name="T8" fmla="*/ 40 w 56"/>
                          <a:gd name="T9" fmla="*/ 32 h 80"/>
                          <a:gd name="T10" fmla="*/ 32 w 56"/>
                          <a:gd name="T11" fmla="*/ 40 h 80"/>
                          <a:gd name="T12" fmla="*/ 40 w 56"/>
                          <a:gd name="T13" fmla="*/ 40 h 80"/>
                          <a:gd name="T14" fmla="*/ 32 w 56"/>
                          <a:gd name="T15" fmla="*/ 48 h 80"/>
                          <a:gd name="T16" fmla="*/ 32 w 56"/>
                          <a:gd name="T17" fmla="*/ 56 h 80"/>
                          <a:gd name="T18" fmla="*/ 32 w 56"/>
                          <a:gd name="T19" fmla="*/ 72 h 80"/>
                          <a:gd name="T20" fmla="*/ 24 w 56"/>
                          <a:gd name="T21" fmla="*/ 72 h 80"/>
                          <a:gd name="T22" fmla="*/ 8 w 56"/>
                          <a:gd name="T23" fmla="*/ 72 h 80"/>
                          <a:gd name="T24" fmla="*/ 0 w 56"/>
                          <a:gd name="T25" fmla="*/ 72 h 80"/>
                          <a:gd name="T26" fmla="*/ 8 w 56"/>
                          <a:gd name="T27" fmla="*/ 72 h 80"/>
                          <a:gd name="T28" fmla="*/ 24 w 56"/>
                          <a:gd name="T29" fmla="*/ 72 h 80"/>
                          <a:gd name="T30" fmla="*/ 40 w 56"/>
                          <a:gd name="T31" fmla="*/ 72 h 80"/>
                          <a:gd name="T32" fmla="*/ 48 w 56"/>
                          <a:gd name="T33" fmla="*/ 72 h 80"/>
                          <a:gd name="T34" fmla="*/ 48 w 56"/>
                          <a:gd name="T35" fmla="*/ 80 h 80"/>
                          <a:gd name="T36" fmla="*/ 56 w 56"/>
                          <a:gd name="T37" fmla="*/ 80 h 80"/>
                          <a:gd name="T38" fmla="*/ 56 w 56"/>
                          <a:gd name="T39" fmla="*/ 72 h 80"/>
                          <a:gd name="T40" fmla="*/ 48 w 56"/>
                          <a:gd name="T41" fmla="*/ 72 h 80"/>
                          <a:gd name="T42" fmla="*/ 40 w 56"/>
                          <a:gd name="T43" fmla="*/ 72 h 80"/>
                          <a:gd name="T44" fmla="*/ 40 w 56"/>
                          <a:gd name="T45" fmla="*/ 72 h 80"/>
                          <a:gd name="T46" fmla="*/ 32 w 56"/>
                          <a:gd name="T47" fmla="*/ 64 h 80"/>
                          <a:gd name="T48" fmla="*/ 40 w 56"/>
                          <a:gd name="T49" fmla="*/ 48 h 80"/>
                          <a:gd name="T50" fmla="*/ 40 w 56"/>
                          <a:gd name="T51" fmla="*/ 48 h 80"/>
                          <a:gd name="T52" fmla="*/ 48 w 56"/>
                          <a:gd name="T53" fmla="*/ 48 h 80"/>
                          <a:gd name="T54" fmla="*/ 56 w 56"/>
                          <a:gd name="T55" fmla="*/ 40 h 80"/>
                          <a:gd name="T56" fmla="*/ 48 w 56"/>
                          <a:gd name="T57" fmla="*/ 48 h 80"/>
                          <a:gd name="T58" fmla="*/ 40 w 56"/>
                          <a:gd name="T59" fmla="*/ 48 h 80"/>
                          <a:gd name="T60" fmla="*/ 40 w 56"/>
                          <a:gd name="T61" fmla="*/ 40 h 80"/>
                          <a:gd name="T62" fmla="*/ 40 w 56"/>
                          <a:gd name="T63" fmla="*/ 40 h 80"/>
                          <a:gd name="T64" fmla="*/ 40 w 56"/>
                          <a:gd name="T65" fmla="*/ 32 h 80"/>
                          <a:gd name="T66" fmla="*/ 40 w 56"/>
                          <a:gd name="T67" fmla="*/ 40 h 80"/>
                          <a:gd name="T68" fmla="*/ 40 w 56"/>
                          <a:gd name="T69" fmla="*/ 40 h 80"/>
                          <a:gd name="T70" fmla="*/ 56 w 56"/>
                          <a:gd name="T71" fmla="*/ 40 h 80"/>
                          <a:gd name="T72" fmla="*/ 40 w 56"/>
                          <a:gd name="T73" fmla="*/ 40 h 80"/>
                          <a:gd name="T74" fmla="*/ 40 w 56"/>
                          <a:gd name="T75" fmla="*/ 32 h 80"/>
                          <a:gd name="T76" fmla="*/ 40 w 56"/>
                          <a:gd name="T77" fmla="*/ 24 h 80"/>
                          <a:gd name="T78" fmla="*/ 40 w 56"/>
                          <a:gd name="T79" fmla="*/ 16 h 80"/>
                          <a:gd name="T80" fmla="*/ 40 w 56"/>
                          <a:gd name="T81" fmla="*/ 0 h 80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w 56"/>
                          <a:gd name="T124" fmla="*/ 0 h 80"/>
                          <a:gd name="T125" fmla="*/ 56 w 56"/>
                          <a:gd name="T126" fmla="*/ 80 h 80"/>
                        </a:gdLst>
                        <a:ahLst/>
                        <a:cxnLst>
                          <a:cxn ang="T82">
                            <a:pos x="T0" y="T1"/>
                          </a:cxn>
                          <a:cxn ang="T83">
                            <a:pos x="T2" y="T3"/>
                          </a:cxn>
                          <a:cxn ang="T84">
                            <a:pos x="T4" y="T5"/>
                          </a:cxn>
                          <a:cxn ang="T85">
                            <a:pos x="T6" y="T7"/>
                          </a:cxn>
                          <a:cxn ang="T86">
                            <a:pos x="T8" y="T9"/>
                          </a:cxn>
                          <a:cxn ang="T87">
                            <a:pos x="T10" y="T11"/>
                          </a:cxn>
                          <a:cxn ang="T88">
                            <a:pos x="T12" y="T13"/>
                          </a:cxn>
                          <a:cxn ang="T89">
                            <a:pos x="T14" y="T15"/>
                          </a:cxn>
                          <a:cxn ang="T90">
                            <a:pos x="T16" y="T17"/>
                          </a:cxn>
                          <a:cxn ang="T91">
                            <a:pos x="T18" y="T19"/>
                          </a:cxn>
                          <a:cxn ang="T92">
                            <a:pos x="T20" y="T21"/>
                          </a:cxn>
                          <a:cxn ang="T93">
                            <a:pos x="T22" y="T23"/>
                          </a:cxn>
                          <a:cxn ang="T94">
                            <a:pos x="T24" y="T25"/>
                          </a:cxn>
                          <a:cxn ang="T95">
                            <a:pos x="T26" y="T27"/>
                          </a:cxn>
                          <a:cxn ang="T96">
                            <a:pos x="T28" y="T29"/>
                          </a:cxn>
                          <a:cxn ang="T97">
                            <a:pos x="T30" y="T31"/>
                          </a:cxn>
                          <a:cxn ang="T98">
                            <a:pos x="T32" y="T33"/>
                          </a:cxn>
                          <a:cxn ang="T99">
                            <a:pos x="T34" y="T35"/>
                          </a:cxn>
                          <a:cxn ang="T100">
                            <a:pos x="T36" y="T37"/>
                          </a:cxn>
                          <a:cxn ang="T101">
                            <a:pos x="T38" y="T39"/>
                          </a:cxn>
                          <a:cxn ang="T102">
                            <a:pos x="T40" y="T41"/>
                          </a:cxn>
                          <a:cxn ang="T103">
                            <a:pos x="T42" y="T43"/>
                          </a:cxn>
                          <a:cxn ang="T104">
                            <a:pos x="T44" y="T45"/>
                          </a:cxn>
                          <a:cxn ang="T105">
                            <a:pos x="T46" y="T47"/>
                          </a:cxn>
                          <a:cxn ang="T106">
                            <a:pos x="T48" y="T49"/>
                          </a:cxn>
                          <a:cxn ang="T107">
                            <a:pos x="T50" y="T51"/>
                          </a:cxn>
                          <a:cxn ang="T108">
                            <a:pos x="T52" y="T53"/>
                          </a:cxn>
                          <a:cxn ang="T109">
                            <a:pos x="T54" y="T55"/>
                          </a:cxn>
                          <a:cxn ang="T110">
                            <a:pos x="T56" y="T57"/>
                          </a:cxn>
                          <a:cxn ang="T111">
                            <a:pos x="T58" y="T59"/>
                          </a:cxn>
                          <a:cxn ang="T112">
                            <a:pos x="T60" y="T61"/>
                          </a:cxn>
                          <a:cxn ang="T113">
                            <a:pos x="T62" y="T63"/>
                          </a:cxn>
                          <a:cxn ang="T114">
                            <a:pos x="T64" y="T65"/>
                          </a:cxn>
                          <a:cxn ang="T115">
                            <a:pos x="T66" y="T67"/>
                          </a:cxn>
                          <a:cxn ang="T116">
                            <a:pos x="T68" y="T69"/>
                          </a:cxn>
                          <a:cxn ang="T117">
                            <a:pos x="T70" y="T71"/>
                          </a:cxn>
                          <a:cxn ang="T118">
                            <a:pos x="T72" y="T73"/>
                          </a:cxn>
                          <a:cxn ang="T119">
                            <a:pos x="T74" y="T75"/>
                          </a:cxn>
                          <a:cxn ang="T120">
                            <a:pos x="T76" y="T77"/>
                          </a:cxn>
                          <a:cxn ang="T121">
                            <a:pos x="T78" y="T79"/>
                          </a:cxn>
                          <a:cxn ang="T122">
                            <a:pos x="T80" y="T81"/>
                          </a:cxn>
                        </a:cxnLst>
                        <a:rect l="T123" t="T124" r="T125" b="T126"/>
                        <a:pathLst>
                          <a:path w="56" h="80">
                            <a:moveTo>
                              <a:pt x="40" y="0"/>
                            </a:moveTo>
                            <a:lnTo>
                              <a:pt x="40" y="8"/>
                            </a:lnTo>
                            <a:lnTo>
                              <a:pt x="40" y="16"/>
                            </a:lnTo>
                            <a:lnTo>
                              <a:pt x="40" y="24"/>
                            </a:lnTo>
                            <a:lnTo>
                              <a:pt x="40" y="32"/>
                            </a:lnTo>
                            <a:lnTo>
                              <a:pt x="32" y="40"/>
                            </a:lnTo>
                            <a:lnTo>
                              <a:pt x="40" y="40"/>
                            </a:lnTo>
                            <a:lnTo>
                              <a:pt x="32" y="48"/>
                            </a:lnTo>
                            <a:lnTo>
                              <a:pt x="32" y="56"/>
                            </a:lnTo>
                            <a:lnTo>
                              <a:pt x="32" y="72"/>
                            </a:lnTo>
                            <a:lnTo>
                              <a:pt x="24" y="72"/>
                            </a:lnTo>
                            <a:lnTo>
                              <a:pt x="8" y="72"/>
                            </a:lnTo>
                            <a:lnTo>
                              <a:pt x="0" y="72"/>
                            </a:lnTo>
                            <a:lnTo>
                              <a:pt x="8" y="72"/>
                            </a:lnTo>
                            <a:lnTo>
                              <a:pt x="24" y="72"/>
                            </a:lnTo>
                            <a:lnTo>
                              <a:pt x="40" y="72"/>
                            </a:lnTo>
                            <a:lnTo>
                              <a:pt x="48" y="72"/>
                            </a:lnTo>
                            <a:lnTo>
                              <a:pt x="48" y="80"/>
                            </a:lnTo>
                            <a:lnTo>
                              <a:pt x="56" y="80"/>
                            </a:lnTo>
                            <a:lnTo>
                              <a:pt x="56" y="72"/>
                            </a:lnTo>
                            <a:lnTo>
                              <a:pt x="48" y="72"/>
                            </a:lnTo>
                            <a:lnTo>
                              <a:pt x="40" y="72"/>
                            </a:lnTo>
                            <a:lnTo>
                              <a:pt x="32" y="64"/>
                            </a:lnTo>
                            <a:lnTo>
                              <a:pt x="40" y="48"/>
                            </a:lnTo>
                            <a:lnTo>
                              <a:pt x="48" y="48"/>
                            </a:lnTo>
                            <a:lnTo>
                              <a:pt x="56" y="40"/>
                            </a:lnTo>
                            <a:lnTo>
                              <a:pt x="48" y="48"/>
                            </a:lnTo>
                            <a:lnTo>
                              <a:pt x="40" y="48"/>
                            </a:lnTo>
                            <a:lnTo>
                              <a:pt x="40" y="40"/>
                            </a:lnTo>
                            <a:lnTo>
                              <a:pt x="40" y="32"/>
                            </a:lnTo>
                            <a:lnTo>
                              <a:pt x="40" y="40"/>
                            </a:lnTo>
                            <a:lnTo>
                              <a:pt x="56" y="40"/>
                            </a:lnTo>
                            <a:lnTo>
                              <a:pt x="40" y="40"/>
                            </a:lnTo>
                            <a:lnTo>
                              <a:pt x="40" y="32"/>
                            </a:lnTo>
                            <a:lnTo>
                              <a:pt x="40" y="24"/>
                            </a:lnTo>
                            <a:lnTo>
                              <a:pt x="40" y="16"/>
                            </a:lnTo>
                            <a:lnTo>
                              <a:pt x="40" y="0"/>
                            </a:lnTo>
                            <a:close/>
                          </a:path>
                        </a:pathLst>
                      </a:custGeom>
                      <a:solidFill>
                        <a:srgbClr val="66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</p:grpSp>
                <p:grpSp>
                  <p:nvGrpSpPr>
                    <p:cNvPr id="26368" name="Group 4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04" y="2744"/>
                      <a:ext cx="48" cy="136"/>
                      <a:chOff x="904" y="2744"/>
                      <a:chExt cx="48" cy="136"/>
                    </a:xfrm>
                  </p:grpSpPr>
                  <p:sp>
                    <p:nvSpPr>
                      <p:cNvPr id="26369" name="Freeform 4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04" y="2744"/>
                        <a:ext cx="40" cy="128"/>
                      </a:xfrm>
                      <a:custGeom>
                        <a:avLst/>
                        <a:gdLst>
                          <a:gd name="T0" fmla="*/ 0 w 40"/>
                          <a:gd name="T1" fmla="*/ 16 h 128"/>
                          <a:gd name="T2" fmla="*/ 0 w 40"/>
                          <a:gd name="T3" fmla="*/ 8 h 128"/>
                          <a:gd name="T4" fmla="*/ 0 w 40"/>
                          <a:gd name="T5" fmla="*/ 0 h 128"/>
                          <a:gd name="T6" fmla="*/ 40 w 40"/>
                          <a:gd name="T7" fmla="*/ 8 h 128"/>
                          <a:gd name="T8" fmla="*/ 40 w 40"/>
                          <a:gd name="T9" fmla="*/ 16 h 128"/>
                          <a:gd name="T10" fmla="*/ 40 w 40"/>
                          <a:gd name="T11" fmla="*/ 24 h 128"/>
                          <a:gd name="T12" fmla="*/ 40 w 40"/>
                          <a:gd name="T13" fmla="*/ 56 h 128"/>
                          <a:gd name="T14" fmla="*/ 32 w 40"/>
                          <a:gd name="T15" fmla="*/ 96 h 128"/>
                          <a:gd name="T16" fmla="*/ 32 w 40"/>
                          <a:gd name="T17" fmla="*/ 128 h 128"/>
                          <a:gd name="T18" fmla="*/ 16 w 40"/>
                          <a:gd name="T19" fmla="*/ 128 h 128"/>
                          <a:gd name="T20" fmla="*/ 16 w 40"/>
                          <a:gd name="T21" fmla="*/ 112 h 128"/>
                          <a:gd name="T22" fmla="*/ 16 w 40"/>
                          <a:gd name="T23" fmla="*/ 80 h 128"/>
                          <a:gd name="T24" fmla="*/ 16 w 40"/>
                          <a:gd name="T25" fmla="*/ 56 h 128"/>
                          <a:gd name="T26" fmla="*/ 8 w 40"/>
                          <a:gd name="T27" fmla="*/ 32 h 128"/>
                          <a:gd name="T28" fmla="*/ 0 w 40"/>
                          <a:gd name="T29" fmla="*/ 16 h 128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w 40"/>
                          <a:gd name="T46" fmla="*/ 0 h 128"/>
                          <a:gd name="T47" fmla="*/ 40 w 40"/>
                          <a:gd name="T48" fmla="*/ 128 h 128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T45" t="T46" r="T47" b="T48"/>
                        <a:pathLst>
                          <a:path w="40" h="128">
                            <a:moveTo>
                              <a:pt x="0" y="16"/>
                            </a:moveTo>
                            <a:lnTo>
                              <a:pt x="0" y="8"/>
                            </a:lnTo>
                            <a:lnTo>
                              <a:pt x="0" y="0"/>
                            </a:lnTo>
                            <a:lnTo>
                              <a:pt x="40" y="8"/>
                            </a:lnTo>
                            <a:lnTo>
                              <a:pt x="40" y="16"/>
                            </a:lnTo>
                            <a:lnTo>
                              <a:pt x="40" y="24"/>
                            </a:lnTo>
                            <a:lnTo>
                              <a:pt x="40" y="56"/>
                            </a:lnTo>
                            <a:lnTo>
                              <a:pt x="32" y="96"/>
                            </a:lnTo>
                            <a:lnTo>
                              <a:pt x="32" y="128"/>
                            </a:lnTo>
                            <a:lnTo>
                              <a:pt x="16" y="128"/>
                            </a:lnTo>
                            <a:lnTo>
                              <a:pt x="16" y="112"/>
                            </a:lnTo>
                            <a:lnTo>
                              <a:pt x="16" y="80"/>
                            </a:lnTo>
                            <a:lnTo>
                              <a:pt x="16" y="56"/>
                            </a:lnTo>
                            <a:lnTo>
                              <a:pt x="8" y="32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6370" name="Freeform 4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04" y="2744"/>
                        <a:ext cx="48" cy="136"/>
                      </a:xfrm>
                      <a:custGeom>
                        <a:avLst/>
                        <a:gdLst>
                          <a:gd name="T0" fmla="*/ 0 w 48"/>
                          <a:gd name="T1" fmla="*/ 16 h 136"/>
                          <a:gd name="T2" fmla="*/ 0 w 48"/>
                          <a:gd name="T3" fmla="*/ 8 h 136"/>
                          <a:gd name="T4" fmla="*/ 0 w 48"/>
                          <a:gd name="T5" fmla="*/ 0 h 136"/>
                          <a:gd name="T6" fmla="*/ 48 w 48"/>
                          <a:gd name="T7" fmla="*/ 8 h 136"/>
                          <a:gd name="T8" fmla="*/ 48 w 48"/>
                          <a:gd name="T9" fmla="*/ 16 h 136"/>
                          <a:gd name="T10" fmla="*/ 48 w 48"/>
                          <a:gd name="T11" fmla="*/ 24 h 136"/>
                          <a:gd name="T12" fmla="*/ 40 w 48"/>
                          <a:gd name="T13" fmla="*/ 56 h 136"/>
                          <a:gd name="T14" fmla="*/ 32 w 48"/>
                          <a:gd name="T15" fmla="*/ 96 h 136"/>
                          <a:gd name="T16" fmla="*/ 32 w 48"/>
                          <a:gd name="T17" fmla="*/ 136 h 136"/>
                          <a:gd name="T18" fmla="*/ 16 w 48"/>
                          <a:gd name="T19" fmla="*/ 136 h 136"/>
                          <a:gd name="T20" fmla="*/ 16 w 48"/>
                          <a:gd name="T21" fmla="*/ 112 h 136"/>
                          <a:gd name="T22" fmla="*/ 16 w 48"/>
                          <a:gd name="T23" fmla="*/ 80 h 136"/>
                          <a:gd name="T24" fmla="*/ 16 w 48"/>
                          <a:gd name="T25" fmla="*/ 64 h 136"/>
                          <a:gd name="T26" fmla="*/ 8 w 48"/>
                          <a:gd name="T27" fmla="*/ 32 h 136"/>
                          <a:gd name="T28" fmla="*/ 0 w 48"/>
                          <a:gd name="T29" fmla="*/ 16 h 1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w 48"/>
                          <a:gd name="T46" fmla="*/ 0 h 136"/>
                          <a:gd name="T47" fmla="*/ 48 w 48"/>
                          <a:gd name="T48" fmla="*/ 136 h 1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T45" t="T46" r="T47" b="T48"/>
                        <a:pathLst>
                          <a:path w="48" h="136">
                            <a:moveTo>
                              <a:pt x="0" y="16"/>
                            </a:moveTo>
                            <a:lnTo>
                              <a:pt x="0" y="8"/>
                            </a:lnTo>
                            <a:lnTo>
                              <a:pt x="0" y="0"/>
                            </a:lnTo>
                            <a:lnTo>
                              <a:pt x="48" y="8"/>
                            </a:lnTo>
                            <a:lnTo>
                              <a:pt x="48" y="16"/>
                            </a:lnTo>
                            <a:lnTo>
                              <a:pt x="48" y="24"/>
                            </a:lnTo>
                            <a:lnTo>
                              <a:pt x="40" y="56"/>
                            </a:lnTo>
                            <a:lnTo>
                              <a:pt x="32" y="96"/>
                            </a:lnTo>
                            <a:lnTo>
                              <a:pt x="32" y="136"/>
                            </a:lnTo>
                            <a:lnTo>
                              <a:pt x="16" y="136"/>
                            </a:lnTo>
                            <a:lnTo>
                              <a:pt x="16" y="112"/>
                            </a:lnTo>
                            <a:lnTo>
                              <a:pt x="16" y="80"/>
                            </a:lnTo>
                            <a:lnTo>
                              <a:pt x="16" y="64"/>
                            </a:lnTo>
                            <a:lnTo>
                              <a:pt x="8" y="32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6371" name="Freeform 4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20" y="2784"/>
                        <a:ext cx="16" cy="88"/>
                      </a:xfrm>
                      <a:custGeom>
                        <a:avLst/>
                        <a:gdLst>
                          <a:gd name="T0" fmla="*/ 8 w 16"/>
                          <a:gd name="T1" fmla="*/ 0 h 88"/>
                          <a:gd name="T2" fmla="*/ 0 w 16"/>
                          <a:gd name="T3" fmla="*/ 8 h 88"/>
                          <a:gd name="T4" fmla="*/ 8 w 16"/>
                          <a:gd name="T5" fmla="*/ 16 h 88"/>
                          <a:gd name="T6" fmla="*/ 0 w 16"/>
                          <a:gd name="T7" fmla="*/ 32 h 88"/>
                          <a:gd name="T8" fmla="*/ 0 w 16"/>
                          <a:gd name="T9" fmla="*/ 48 h 88"/>
                          <a:gd name="T10" fmla="*/ 0 w 16"/>
                          <a:gd name="T11" fmla="*/ 72 h 88"/>
                          <a:gd name="T12" fmla="*/ 0 w 16"/>
                          <a:gd name="T13" fmla="*/ 88 h 88"/>
                          <a:gd name="T14" fmla="*/ 16 w 16"/>
                          <a:gd name="T15" fmla="*/ 88 h 88"/>
                          <a:gd name="T16" fmla="*/ 16 w 16"/>
                          <a:gd name="T17" fmla="*/ 56 h 88"/>
                          <a:gd name="T18" fmla="*/ 16 w 16"/>
                          <a:gd name="T19" fmla="*/ 32 h 88"/>
                          <a:gd name="T20" fmla="*/ 16 w 16"/>
                          <a:gd name="T21" fmla="*/ 24 h 88"/>
                          <a:gd name="T22" fmla="*/ 16 w 16"/>
                          <a:gd name="T23" fmla="*/ 16 h 88"/>
                          <a:gd name="T24" fmla="*/ 16 w 16"/>
                          <a:gd name="T25" fmla="*/ 16 h 88"/>
                          <a:gd name="T26" fmla="*/ 16 w 16"/>
                          <a:gd name="T27" fmla="*/ 8 h 88"/>
                          <a:gd name="T28" fmla="*/ 16 w 16"/>
                          <a:gd name="T29" fmla="*/ 0 h 88"/>
                          <a:gd name="T30" fmla="*/ 8 w 16"/>
                          <a:gd name="T31" fmla="*/ 0 h 88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w 16"/>
                          <a:gd name="T49" fmla="*/ 0 h 88"/>
                          <a:gd name="T50" fmla="*/ 16 w 16"/>
                          <a:gd name="T51" fmla="*/ 88 h 88"/>
                        </a:gdLst>
                        <a:ahLst/>
                        <a:cxnLst>
                          <a:cxn ang="T32">
                            <a:pos x="T0" y="T1"/>
                          </a:cxn>
                          <a:cxn ang="T33">
                            <a:pos x="T2" y="T3"/>
                          </a:cxn>
                          <a:cxn ang="T34">
                            <a:pos x="T4" y="T5"/>
                          </a:cxn>
                          <a:cxn ang="T35">
                            <a:pos x="T6" y="T7"/>
                          </a:cxn>
                          <a:cxn ang="T36">
                            <a:pos x="T8" y="T9"/>
                          </a:cxn>
                          <a:cxn ang="T37">
                            <a:pos x="T10" y="T11"/>
                          </a:cxn>
                          <a:cxn ang="T38">
                            <a:pos x="T12" y="T13"/>
                          </a:cxn>
                          <a:cxn ang="T39">
                            <a:pos x="T14" y="T15"/>
                          </a:cxn>
                          <a:cxn ang="T40">
                            <a:pos x="T16" y="T17"/>
                          </a:cxn>
                          <a:cxn ang="T41">
                            <a:pos x="T18" y="T19"/>
                          </a:cxn>
                          <a:cxn ang="T42">
                            <a:pos x="T20" y="T21"/>
                          </a:cxn>
                          <a:cxn ang="T43">
                            <a:pos x="T22" y="T23"/>
                          </a:cxn>
                          <a:cxn ang="T44">
                            <a:pos x="T24" y="T25"/>
                          </a:cxn>
                          <a:cxn ang="T45">
                            <a:pos x="T26" y="T27"/>
                          </a:cxn>
                          <a:cxn ang="T46">
                            <a:pos x="T28" y="T29"/>
                          </a:cxn>
                          <a:cxn ang="T47">
                            <a:pos x="T30" y="T31"/>
                          </a:cxn>
                        </a:cxnLst>
                        <a:rect l="T48" t="T49" r="T50" b="T51"/>
                        <a:pathLst>
                          <a:path w="16" h="88">
                            <a:moveTo>
                              <a:pt x="8" y="0"/>
                            </a:moveTo>
                            <a:lnTo>
                              <a:pt x="0" y="8"/>
                            </a:lnTo>
                            <a:lnTo>
                              <a:pt x="8" y="16"/>
                            </a:lnTo>
                            <a:lnTo>
                              <a:pt x="0" y="32"/>
                            </a:lnTo>
                            <a:lnTo>
                              <a:pt x="0" y="48"/>
                            </a:lnTo>
                            <a:lnTo>
                              <a:pt x="0" y="72"/>
                            </a:lnTo>
                            <a:lnTo>
                              <a:pt x="0" y="88"/>
                            </a:lnTo>
                            <a:lnTo>
                              <a:pt x="16" y="88"/>
                            </a:lnTo>
                            <a:lnTo>
                              <a:pt x="16" y="56"/>
                            </a:lnTo>
                            <a:lnTo>
                              <a:pt x="16" y="32"/>
                            </a:lnTo>
                            <a:lnTo>
                              <a:pt x="16" y="24"/>
                            </a:lnTo>
                            <a:lnTo>
                              <a:pt x="16" y="16"/>
                            </a:lnTo>
                            <a:lnTo>
                              <a:pt x="16" y="8"/>
                            </a:lnTo>
                            <a:lnTo>
                              <a:pt x="16" y="0"/>
                            </a:lnTo>
                            <a:lnTo>
                              <a:pt x="8" y="0"/>
                            </a:lnTo>
                            <a:close/>
                          </a:path>
                        </a:pathLst>
                      </a:custGeom>
                      <a:solidFill>
                        <a:srgbClr val="99000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6372" name="Freeform 4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20" y="2784"/>
                        <a:ext cx="16" cy="88"/>
                      </a:xfrm>
                      <a:custGeom>
                        <a:avLst/>
                        <a:gdLst>
                          <a:gd name="T0" fmla="*/ 8 w 16"/>
                          <a:gd name="T1" fmla="*/ 0 h 88"/>
                          <a:gd name="T2" fmla="*/ 0 w 16"/>
                          <a:gd name="T3" fmla="*/ 8 h 88"/>
                          <a:gd name="T4" fmla="*/ 8 w 16"/>
                          <a:gd name="T5" fmla="*/ 16 h 88"/>
                          <a:gd name="T6" fmla="*/ 0 w 16"/>
                          <a:gd name="T7" fmla="*/ 40 h 88"/>
                          <a:gd name="T8" fmla="*/ 0 w 16"/>
                          <a:gd name="T9" fmla="*/ 56 h 88"/>
                          <a:gd name="T10" fmla="*/ 0 w 16"/>
                          <a:gd name="T11" fmla="*/ 72 h 88"/>
                          <a:gd name="T12" fmla="*/ 0 w 16"/>
                          <a:gd name="T13" fmla="*/ 88 h 88"/>
                          <a:gd name="T14" fmla="*/ 16 w 16"/>
                          <a:gd name="T15" fmla="*/ 88 h 88"/>
                          <a:gd name="T16" fmla="*/ 16 w 16"/>
                          <a:gd name="T17" fmla="*/ 64 h 88"/>
                          <a:gd name="T18" fmla="*/ 16 w 16"/>
                          <a:gd name="T19" fmla="*/ 40 h 88"/>
                          <a:gd name="T20" fmla="*/ 16 w 16"/>
                          <a:gd name="T21" fmla="*/ 32 h 88"/>
                          <a:gd name="T22" fmla="*/ 16 w 16"/>
                          <a:gd name="T23" fmla="*/ 24 h 88"/>
                          <a:gd name="T24" fmla="*/ 16 w 16"/>
                          <a:gd name="T25" fmla="*/ 16 h 88"/>
                          <a:gd name="T26" fmla="*/ 16 w 16"/>
                          <a:gd name="T27" fmla="*/ 8 h 88"/>
                          <a:gd name="T28" fmla="*/ 16 w 16"/>
                          <a:gd name="T29" fmla="*/ 0 h 88"/>
                          <a:gd name="T30" fmla="*/ 8 w 16"/>
                          <a:gd name="T31" fmla="*/ 0 h 88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w 16"/>
                          <a:gd name="T49" fmla="*/ 0 h 88"/>
                          <a:gd name="T50" fmla="*/ 16 w 16"/>
                          <a:gd name="T51" fmla="*/ 88 h 88"/>
                        </a:gdLst>
                        <a:ahLst/>
                        <a:cxnLst>
                          <a:cxn ang="T32">
                            <a:pos x="T0" y="T1"/>
                          </a:cxn>
                          <a:cxn ang="T33">
                            <a:pos x="T2" y="T3"/>
                          </a:cxn>
                          <a:cxn ang="T34">
                            <a:pos x="T4" y="T5"/>
                          </a:cxn>
                          <a:cxn ang="T35">
                            <a:pos x="T6" y="T7"/>
                          </a:cxn>
                          <a:cxn ang="T36">
                            <a:pos x="T8" y="T9"/>
                          </a:cxn>
                          <a:cxn ang="T37">
                            <a:pos x="T10" y="T11"/>
                          </a:cxn>
                          <a:cxn ang="T38">
                            <a:pos x="T12" y="T13"/>
                          </a:cxn>
                          <a:cxn ang="T39">
                            <a:pos x="T14" y="T15"/>
                          </a:cxn>
                          <a:cxn ang="T40">
                            <a:pos x="T16" y="T17"/>
                          </a:cxn>
                          <a:cxn ang="T41">
                            <a:pos x="T18" y="T19"/>
                          </a:cxn>
                          <a:cxn ang="T42">
                            <a:pos x="T20" y="T21"/>
                          </a:cxn>
                          <a:cxn ang="T43">
                            <a:pos x="T22" y="T23"/>
                          </a:cxn>
                          <a:cxn ang="T44">
                            <a:pos x="T24" y="T25"/>
                          </a:cxn>
                          <a:cxn ang="T45">
                            <a:pos x="T26" y="T27"/>
                          </a:cxn>
                          <a:cxn ang="T46">
                            <a:pos x="T28" y="T29"/>
                          </a:cxn>
                          <a:cxn ang="T47">
                            <a:pos x="T30" y="T31"/>
                          </a:cxn>
                        </a:cxnLst>
                        <a:rect l="T48" t="T49" r="T50" b="T51"/>
                        <a:pathLst>
                          <a:path w="16" h="88">
                            <a:moveTo>
                              <a:pt x="8" y="0"/>
                            </a:moveTo>
                            <a:lnTo>
                              <a:pt x="0" y="8"/>
                            </a:lnTo>
                            <a:lnTo>
                              <a:pt x="8" y="16"/>
                            </a:lnTo>
                            <a:lnTo>
                              <a:pt x="0" y="40"/>
                            </a:lnTo>
                            <a:lnTo>
                              <a:pt x="0" y="56"/>
                            </a:lnTo>
                            <a:lnTo>
                              <a:pt x="0" y="72"/>
                            </a:lnTo>
                            <a:lnTo>
                              <a:pt x="0" y="88"/>
                            </a:lnTo>
                            <a:lnTo>
                              <a:pt x="16" y="88"/>
                            </a:lnTo>
                            <a:lnTo>
                              <a:pt x="16" y="64"/>
                            </a:lnTo>
                            <a:lnTo>
                              <a:pt x="16" y="40"/>
                            </a:lnTo>
                            <a:lnTo>
                              <a:pt x="16" y="32"/>
                            </a:lnTo>
                            <a:lnTo>
                              <a:pt x="16" y="24"/>
                            </a:lnTo>
                            <a:lnTo>
                              <a:pt x="16" y="16"/>
                            </a:lnTo>
                            <a:lnTo>
                              <a:pt x="16" y="8"/>
                            </a:lnTo>
                            <a:lnTo>
                              <a:pt x="16" y="0"/>
                            </a:lnTo>
                            <a:lnTo>
                              <a:pt x="8" y="0"/>
                            </a:lnTo>
                            <a:close/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6373" name="Freeform 4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28" y="2768"/>
                        <a:ext cx="24" cy="32"/>
                      </a:xfrm>
                      <a:custGeom>
                        <a:avLst/>
                        <a:gdLst>
                          <a:gd name="T0" fmla="*/ 24 w 24"/>
                          <a:gd name="T1" fmla="*/ 0 h 32"/>
                          <a:gd name="T2" fmla="*/ 16 w 24"/>
                          <a:gd name="T3" fmla="*/ 8 h 32"/>
                          <a:gd name="T4" fmla="*/ 16 w 24"/>
                          <a:gd name="T5" fmla="*/ 8 h 32"/>
                          <a:gd name="T6" fmla="*/ 8 w 24"/>
                          <a:gd name="T7" fmla="*/ 8 h 32"/>
                          <a:gd name="T8" fmla="*/ 0 w 24"/>
                          <a:gd name="T9" fmla="*/ 16 h 32"/>
                          <a:gd name="T10" fmla="*/ 8 w 24"/>
                          <a:gd name="T11" fmla="*/ 16 h 32"/>
                          <a:gd name="T12" fmla="*/ 8 w 24"/>
                          <a:gd name="T13" fmla="*/ 24 h 32"/>
                          <a:gd name="T14" fmla="*/ 16 w 24"/>
                          <a:gd name="T15" fmla="*/ 32 h 32"/>
                          <a:gd name="T16" fmla="*/ 16 w 24"/>
                          <a:gd name="T17" fmla="*/ 24 h 32"/>
                          <a:gd name="T18" fmla="*/ 16 w 24"/>
                          <a:gd name="T19" fmla="*/ 8 h 32"/>
                          <a:gd name="T20" fmla="*/ 24 w 24"/>
                          <a:gd name="T21" fmla="*/ 8 h 32"/>
                          <a:gd name="T22" fmla="*/ 24 w 24"/>
                          <a:gd name="T23" fmla="*/ 0 h 32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24"/>
                          <a:gd name="T37" fmla="*/ 0 h 32"/>
                          <a:gd name="T38" fmla="*/ 24 w 24"/>
                          <a:gd name="T39" fmla="*/ 32 h 32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24" h="32">
                            <a:moveTo>
                              <a:pt x="24" y="0"/>
                            </a:moveTo>
                            <a:lnTo>
                              <a:pt x="16" y="8"/>
                            </a:lnTo>
                            <a:lnTo>
                              <a:pt x="8" y="8"/>
                            </a:lnTo>
                            <a:lnTo>
                              <a:pt x="0" y="16"/>
                            </a:lnTo>
                            <a:lnTo>
                              <a:pt x="8" y="16"/>
                            </a:lnTo>
                            <a:lnTo>
                              <a:pt x="8" y="24"/>
                            </a:lnTo>
                            <a:lnTo>
                              <a:pt x="16" y="32"/>
                            </a:lnTo>
                            <a:lnTo>
                              <a:pt x="16" y="24"/>
                            </a:lnTo>
                            <a:lnTo>
                              <a:pt x="16" y="8"/>
                            </a:lnTo>
                            <a:lnTo>
                              <a:pt x="24" y="8"/>
                            </a:lnTo>
                            <a:lnTo>
                              <a:pt x="24" y="0"/>
                            </a:lnTo>
                            <a:close/>
                          </a:path>
                        </a:pathLst>
                      </a:custGeom>
                      <a:solidFill>
                        <a:srgbClr val="E6E6E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6374" name="Freeform 4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12" y="2776"/>
                        <a:ext cx="8" cy="24"/>
                      </a:xfrm>
                      <a:custGeom>
                        <a:avLst/>
                        <a:gdLst>
                          <a:gd name="T0" fmla="*/ 0 w 8"/>
                          <a:gd name="T1" fmla="*/ 0 h 24"/>
                          <a:gd name="T2" fmla="*/ 0 w 8"/>
                          <a:gd name="T3" fmla="*/ 0 h 24"/>
                          <a:gd name="T4" fmla="*/ 8 w 8"/>
                          <a:gd name="T5" fmla="*/ 0 h 24"/>
                          <a:gd name="T6" fmla="*/ 8 w 8"/>
                          <a:gd name="T7" fmla="*/ 8 h 24"/>
                          <a:gd name="T8" fmla="*/ 8 w 8"/>
                          <a:gd name="T9" fmla="*/ 16 h 24"/>
                          <a:gd name="T10" fmla="*/ 8 w 8"/>
                          <a:gd name="T11" fmla="*/ 24 h 24"/>
                          <a:gd name="T12" fmla="*/ 0 w 8"/>
                          <a:gd name="T13" fmla="*/ 16 h 24"/>
                          <a:gd name="T14" fmla="*/ 0 w 8"/>
                          <a:gd name="T15" fmla="*/ 8 h 24"/>
                          <a:gd name="T16" fmla="*/ 0 w 8"/>
                          <a:gd name="T17" fmla="*/ 0 h 24"/>
                          <a:gd name="T18" fmla="*/ 0 w 8"/>
                          <a:gd name="T19" fmla="*/ 0 h 24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8"/>
                          <a:gd name="T31" fmla="*/ 0 h 24"/>
                          <a:gd name="T32" fmla="*/ 8 w 8"/>
                          <a:gd name="T33" fmla="*/ 24 h 24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8" h="24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8" y="0"/>
                            </a:lnTo>
                            <a:lnTo>
                              <a:pt x="8" y="8"/>
                            </a:lnTo>
                            <a:lnTo>
                              <a:pt x="8" y="16"/>
                            </a:lnTo>
                            <a:lnTo>
                              <a:pt x="8" y="24"/>
                            </a:lnTo>
                            <a:lnTo>
                              <a:pt x="0" y="16"/>
                            </a:lnTo>
                            <a:lnTo>
                              <a:pt x="0" y="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E6E6E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6375" name="Freeform 4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36" y="2800"/>
                        <a:ext cx="8" cy="24"/>
                      </a:xfrm>
                      <a:custGeom>
                        <a:avLst/>
                        <a:gdLst>
                          <a:gd name="T0" fmla="*/ 0 w 8"/>
                          <a:gd name="T1" fmla="*/ 0 h 24"/>
                          <a:gd name="T2" fmla="*/ 0 w 8"/>
                          <a:gd name="T3" fmla="*/ 8 h 24"/>
                          <a:gd name="T4" fmla="*/ 0 w 8"/>
                          <a:gd name="T5" fmla="*/ 16 h 24"/>
                          <a:gd name="T6" fmla="*/ 0 w 8"/>
                          <a:gd name="T7" fmla="*/ 24 h 24"/>
                          <a:gd name="T8" fmla="*/ 8 w 8"/>
                          <a:gd name="T9" fmla="*/ 16 h 24"/>
                          <a:gd name="T10" fmla="*/ 8 w 8"/>
                          <a:gd name="T11" fmla="*/ 8 h 24"/>
                          <a:gd name="T12" fmla="*/ 8 w 8"/>
                          <a:gd name="T13" fmla="*/ 0 h 24"/>
                          <a:gd name="T14" fmla="*/ 0 w 8"/>
                          <a:gd name="T15" fmla="*/ 0 h 2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8"/>
                          <a:gd name="T25" fmla="*/ 0 h 24"/>
                          <a:gd name="T26" fmla="*/ 8 w 8"/>
                          <a:gd name="T27" fmla="*/ 24 h 2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8" h="24">
                            <a:moveTo>
                              <a:pt x="0" y="0"/>
                            </a:moveTo>
                            <a:lnTo>
                              <a:pt x="0" y="8"/>
                            </a:lnTo>
                            <a:lnTo>
                              <a:pt x="0" y="16"/>
                            </a:lnTo>
                            <a:lnTo>
                              <a:pt x="0" y="24"/>
                            </a:lnTo>
                            <a:lnTo>
                              <a:pt x="8" y="16"/>
                            </a:lnTo>
                            <a:lnTo>
                              <a:pt x="8" y="8"/>
                            </a:lnTo>
                            <a:lnTo>
                              <a:pt x="8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E6E6E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6376" name="Freeform 4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20" y="2792"/>
                        <a:ext cx="1" cy="24"/>
                      </a:xfrm>
                      <a:custGeom>
                        <a:avLst/>
                        <a:gdLst>
                          <a:gd name="T0" fmla="*/ 0 w 1"/>
                          <a:gd name="T1" fmla="*/ 0 h 24"/>
                          <a:gd name="T2" fmla="*/ 0 w 1"/>
                          <a:gd name="T3" fmla="*/ 8 h 24"/>
                          <a:gd name="T4" fmla="*/ 0 w 1"/>
                          <a:gd name="T5" fmla="*/ 24 h 24"/>
                          <a:gd name="T6" fmla="*/ 0 w 1"/>
                          <a:gd name="T7" fmla="*/ 8 h 24"/>
                          <a:gd name="T8" fmla="*/ 0 w 1"/>
                          <a:gd name="T9" fmla="*/ 0 h 2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"/>
                          <a:gd name="T16" fmla="*/ 0 h 24"/>
                          <a:gd name="T17" fmla="*/ 1 w 1"/>
                          <a:gd name="T18" fmla="*/ 24 h 2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" h="24">
                            <a:moveTo>
                              <a:pt x="0" y="0"/>
                            </a:moveTo>
                            <a:lnTo>
                              <a:pt x="0" y="8"/>
                            </a:lnTo>
                            <a:lnTo>
                              <a:pt x="0" y="24"/>
                            </a:lnTo>
                            <a:lnTo>
                              <a:pt x="0" y="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E6E6E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</p:grpSp>
              </p:grpSp>
              <p:grpSp>
                <p:nvGrpSpPr>
                  <p:cNvPr id="26349" name="Group 476"/>
                  <p:cNvGrpSpPr>
                    <a:grpSpLocks/>
                  </p:cNvGrpSpPr>
                  <p:nvPr/>
                </p:nvGrpSpPr>
                <p:grpSpPr bwMode="auto">
                  <a:xfrm>
                    <a:off x="872" y="2856"/>
                    <a:ext cx="96" cy="56"/>
                    <a:chOff x="872" y="2856"/>
                    <a:chExt cx="96" cy="56"/>
                  </a:xfrm>
                </p:grpSpPr>
                <p:grpSp>
                  <p:nvGrpSpPr>
                    <p:cNvPr id="26350" name="Group 4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72" y="2856"/>
                      <a:ext cx="96" cy="56"/>
                      <a:chOff x="872" y="2856"/>
                      <a:chExt cx="96" cy="56"/>
                    </a:xfrm>
                  </p:grpSpPr>
                  <p:sp>
                    <p:nvSpPr>
                      <p:cNvPr id="26354" name="Freeform 4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28" y="2856"/>
                        <a:ext cx="40" cy="56"/>
                      </a:xfrm>
                      <a:custGeom>
                        <a:avLst/>
                        <a:gdLst>
                          <a:gd name="T0" fmla="*/ 0 w 40"/>
                          <a:gd name="T1" fmla="*/ 8 h 56"/>
                          <a:gd name="T2" fmla="*/ 40 w 40"/>
                          <a:gd name="T3" fmla="*/ 56 h 56"/>
                          <a:gd name="T4" fmla="*/ 40 w 40"/>
                          <a:gd name="T5" fmla="*/ 48 h 56"/>
                          <a:gd name="T6" fmla="*/ 8 w 40"/>
                          <a:gd name="T7" fmla="*/ 0 h 56"/>
                          <a:gd name="T8" fmla="*/ 0 w 40"/>
                          <a:gd name="T9" fmla="*/ 0 h 56"/>
                          <a:gd name="T10" fmla="*/ 0 w 40"/>
                          <a:gd name="T11" fmla="*/ 8 h 56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0"/>
                          <a:gd name="T19" fmla="*/ 0 h 56"/>
                          <a:gd name="T20" fmla="*/ 40 w 40"/>
                          <a:gd name="T21" fmla="*/ 56 h 5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0" h="56">
                            <a:moveTo>
                              <a:pt x="0" y="8"/>
                            </a:moveTo>
                            <a:lnTo>
                              <a:pt x="40" y="56"/>
                            </a:lnTo>
                            <a:lnTo>
                              <a:pt x="40" y="48"/>
                            </a:lnTo>
                            <a:lnTo>
                              <a:pt x="8" y="0"/>
                            </a:lnTo>
                            <a:lnTo>
                              <a:pt x="0" y="0"/>
                            </a:lnTo>
                            <a:lnTo>
                              <a:pt x="0" y="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grpSp>
                    <p:nvGrpSpPr>
                      <p:cNvPr id="26355" name="Group 47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72" y="2872"/>
                        <a:ext cx="88" cy="40"/>
                        <a:chOff x="872" y="2872"/>
                        <a:chExt cx="88" cy="40"/>
                      </a:xfrm>
                    </p:grpSpPr>
                    <p:sp>
                      <p:nvSpPr>
                        <p:cNvPr id="26356" name="Freeform 48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72" y="2872"/>
                          <a:ext cx="88" cy="32"/>
                        </a:xfrm>
                        <a:custGeom>
                          <a:avLst/>
                          <a:gdLst>
                            <a:gd name="T0" fmla="*/ 0 w 88"/>
                            <a:gd name="T1" fmla="*/ 16 h 32"/>
                            <a:gd name="T2" fmla="*/ 8 w 88"/>
                            <a:gd name="T3" fmla="*/ 8 h 32"/>
                            <a:gd name="T4" fmla="*/ 8 w 88"/>
                            <a:gd name="T5" fmla="*/ 0 h 32"/>
                            <a:gd name="T6" fmla="*/ 16 w 88"/>
                            <a:gd name="T7" fmla="*/ 0 h 32"/>
                            <a:gd name="T8" fmla="*/ 24 w 88"/>
                            <a:gd name="T9" fmla="*/ 0 h 32"/>
                            <a:gd name="T10" fmla="*/ 32 w 88"/>
                            <a:gd name="T11" fmla="*/ 0 h 32"/>
                            <a:gd name="T12" fmla="*/ 40 w 88"/>
                            <a:gd name="T13" fmla="*/ 0 h 32"/>
                            <a:gd name="T14" fmla="*/ 48 w 88"/>
                            <a:gd name="T15" fmla="*/ 0 h 32"/>
                            <a:gd name="T16" fmla="*/ 56 w 88"/>
                            <a:gd name="T17" fmla="*/ 0 h 32"/>
                            <a:gd name="T18" fmla="*/ 64 w 88"/>
                            <a:gd name="T19" fmla="*/ 0 h 32"/>
                            <a:gd name="T20" fmla="*/ 72 w 88"/>
                            <a:gd name="T21" fmla="*/ 0 h 32"/>
                            <a:gd name="T22" fmla="*/ 72 w 88"/>
                            <a:gd name="T23" fmla="*/ 0 h 32"/>
                            <a:gd name="T24" fmla="*/ 80 w 88"/>
                            <a:gd name="T25" fmla="*/ 0 h 32"/>
                            <a:gd name="T26" fmla="*/ 72 w 88"/>
                            <a:gd name="T27" fmla="*/ 0 h 32"/>
                            <a:gd name="T28" fmla="*/ 80 w 88"/>
                            <a:gd name="T29" fmla="*/ 8 h 32"/>
                            <a:gd name="T30" fmla="*/ 88 w 88"/>
                            <a:gd name="T31" fmla="*/ 16 h 32"/>
                            <a:gd name="T32" fmla="*/ 80 w 88"/>
                            <a:gd name="T33" fmla="*/ 16 h 32"/>
                            <a:gd name="T34" fmla="*/ 72 w 88"/>
                            <a:gd name="T35" fmla="*/ 16 h 32"/>
                            <a:gd name="T36" fmla="*/ 72 w 88"/>
                            <a:gd name="T37" fmla="*/ 8 h 32"/>
                            <a:gd name="T38" fmla="*/ 72 w 88"/>
                            <a:gd name="T39" fmla="*/ 8 h 32"/>
                            <a:gd name="T40" fmla="*/ 72 w 88"/>
                            <a:gd name="T41" fmla="*/ 8 h 32"/>
                            <a:gd name="T42" fmla="*/ 72 w 88"/>
                            <a:gd name="T43" fmla="*/ 16 h 32"/>
                            <a:gd name="T44" fmla="*/ 72 w 88"/>
                            <a:gd name="T45" fmla="*/ 24 h 32"/>
                            <a:gd name="T46" fmla="*/ 72 w 88"/>
                            <a:gd name="T47" fmla="*/ 24 h 32"/>
                            <a:gd name="T48" fmla="*/ 72 w 88"/>
                            <a:gd name="T49" fmla="*/ 32 h 32"/>
                            <a:gd name="T50" fmla="*/ 64 w 88"/>
                            <a:gd name="T51" fmla="*/ 32 h 32"/>
                            <a:gd name="T52" fmla="*/ 56 w 88"/>
                            <a:gd name="T53" fmla="*/ 32 h 32"/>
                            <a:gd name="T54" fmla="*/ 48 w 88"/>
                            <a:gd name="T55" fmla="*/ 32 h 32"/>
                            <a:gd name="T56" fmla="*/ 40 w 88"/>
                            <a:gd name="T57" fmla="*/ 32 h 32"/>
                            <a:gd name="T58" fmla="*/ 32 w 88"/>
                            <a:gd name="T59" fmla="*/ 32 h 32"/>
                            <a:gd name="T60" fmla="*/ 24 w 88"/>
                            <a:gd name="T61" fmla="*/ 32 h 32"/>
                            <a:gd name="T62" fmla="*/ 24 w 88"/>
                            <a:gd name="T63" fmla="*/ 24 h 32"/>
                            <a:gd name="T64" fmla="*/ 16 w 88"/>
                            <a:gd name="T65" fmla="*/ 24 h 32"/>
                            <a:gd name="T66" fmla="*/ 8 w 88"/>
                            <a:gd name="T67" fmla="*/ 24 h 32"/>
                            <a:gd name="T68" fmla="*/ 0 w 88"/>
                            <a:gd name="T69" fmla="*/ 16 h 32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w 88"/>
                            <a:gd name="T106" fmla="*/ 0 h 32"/>
                            <a:gd name="T107" fmla="*/ 88 w 88"/>
                            <a:gd name="T108" fmla="*/ 32 h 32"/>
                          </a:gdLst>
                          <a:ahLst/>
                          <a:cxnLst>
                            <a:cxn ang="T70">
                              <a:pos x="T0" y="T1"/>
                            </a:cxn>
                            <a:cxn ang="T71">
                              <a:pos x="T2" y="T3"/>
                            </a:cxn>
                            <a:cxn ang="T72">
                              <a:pos x="T4" y="T5"/>
                            </a:cxn>
                            <a:cxn ang="T73">
                              <a:pos x="T6" y="T7"/>
                            </a:cxn>
                            <a:cxn ang="T74">
                              <a:pos x="T8" y="T9"/>
                            </a:cxn>
                            <a:cxn ang="T75">
                              <a:pos x="T10" y="T11"/>
                            </a:cxn>
                            <a:cxn ang="T76">
                              <a:pos x="T12" y="T13"/>
                            </a:cxn>
                            <a:cxn ang="T77">
                              <a:pos x="T14" y="T15"/>
                            </a:cxn>
                            <a:cxn ang="T78">
                              <a:pos x="T16" y="T17"/>
                            </a:cxn>
                            <a:cxn ang="T79">
                              <a:pos x="T18" y="T19"/>
                            </a:cxn>
                            <a:cxn ang="T80">
                              <a:pos x="T20" y="T21"/>
                            </a:cxn>
                            <a:cxn ang="T81">
                              <a:pos x="T22" y="T23"/>
                            </a:cxn>
                            <a:cxn ang="T82">
                              <a:pos x="T24" y="T25"/>
                            </a:cxn>
                            <a:cxn ang="T83">
                              <a:pos x="T26" y="T27"/>
                            </a:cxn>
                            <a:cxn ang="T84">
                              <a:pos x="T28" y="T29"/>
                            </a:cxn>
                            <a:cxn ang="T85">
                              <a:pos x="T30" y="T31"/>
                            </a:cxn>
                            <a:cxn ang="T86">
                              <a:pos x="T32" y="T33"/>
                            </a:cxn>
                            <a:cxn ang="T87">
                              <a:pos x="T34" y="T35"/>
                            </a:cxn>
                            <a:cxn ang="T88">
                              <a:pos x="T36" y="T37"/>
                            </a:cxn>
                            <a:cxn ang="T89">
                              <a:pos x="T38" y="T39"/>
                            </a:cxn>
                            <a:cxn ang="T90">
                              <a:pos x="T40" y="T41"/>
                            </a:cxn>
                            <a:cxn ang="T91">
                              <a:pos x="T42" y="T43"/>
                            </a:cxn>
                            <a:cxn ang="T92">
                              <a:pos x="T44" y="T45"/>
                            </a:cxn>
                            <a:cxn ang="T93">
                              <a:pos x="T46" y="T47"/>
                            </a:cxn>
                            <a:cxn ang="T94">
                              <a:pos x="T48" y="T49"/>
                            </a:cxn>
                            <a:cxn ang="T95">
                              <a:pos x="T50" y="T51"/>
                            </a:cxn>
                            <a:cxn ang="T96">
                              <a:pos x="T52" y="T53"/>
                            </a:cxn>
                            <a:cxn ang="T97">
                              <a:pos x="T54" y="T55"/>
                            </a:cxn>
                            <a:cxn ang="T98">
                              <a:pos x="T56" y="T57"/>
                            </a:cxn>
                            <a:cxn ang="T99">
                              <a:pos x="T58" y="T59"/>
                            </a:cxn>
                            <a:cxn ang="T100">
                              <a:pos x="T60" y="T61"/>
                            </a:cxn>
                            <a:cxn ang="T101">
                              <a:pos x="T62" y="T63"/>
                            </a:cxn>
                            <a:cxn ang="T102">
                              <a:pos x="T64" y="T65"/>
                            </a:cxn>
                            <a:cxn ang="T103">
                              <a:pos x="T66" y="T67"/>
                            </a:cxn>
                            <a:cxn ang="T104">
                              <a:pos x="T68" y="T69"/>
                            </a:cxn>
                          </a:cxnLst>
                          <a:rect l="T105" t="T106" r="T107" b="T108"/>
                          <a:pathLst>
                            <a:path w="88" h="32">
                              <a:moveTo>
                                <a:pt x="0" y="16"/>
                              </a:moveTo>
                              <a:lnTo>
                                <a:pt x="8" y="8"/>
                              </a:lnTo>
                              <a:lnTo>
                                <a:pt x="8" y="0"/>
                              </a:lnTo>
                              <a:lnTo>
                                <a:pt x="16" y="0"/>
                              </a:lnTo>
                              <a:lnTo>
                                <a:pt x="24" y="0"/>
                              </a:lnTo>
                              <a:lnTo>
                                <a:pt x="32" y="0"/>
                              </a:lnTo>
                              <a:lnTo>
                                <a:pt x="40" y="0"/>
                              </a:lnTo>
                              <a:lnTo>
                                <a:pt x="48" y="0"/>
                              </a:lnTo>
                              <a:lnTo>
                                <a:pt x="56" y="0"/>
                              </a:lnTo>
                              <a:lnTo>
                                <a:pt x="64" y="0"/>
                              </a:lnTo>
                              <a:lnTo>
                                <a:pt x="72" y="0"/>
                              </a:lnTo>
                              <a:lnTo>
                                <a:pt x="80" y="0"/>
                              </a:lnTo>
                              <a:lnTo>
                                <a:pt x="72" y="0"/>
                              </a:lnTo>
                              <a:lnTo>
                                <a:pt x="80" y="8"/>
                              </a:lnTo>
                              <a:lnTo>
                                <a:pt x="88" y="16"/>
                              </a:lnTo>
                              <a:lnTo>
                                <a:pt x="80" y="16"/>
                              </a:lnTo>
                              <a:lnTo>
                                <a:pt x="72" y="16"/>
                              </a:lnTo>
                              <a:lnTo>
                                <a:pt x="72" y="8"/>
                              </a:lnTo>
                              <a:lnTo>
                                <a:pt x="72" y="16"/>
                              </a:lnTo>
                              <a:lnTo>
                                <a:pt x="72" y="24"/>
                              </a:lnTo>
                              <a:lnTo>
                                <a:pt x="72" y="32"/>
                              </a:lnTo>
                              <a:lnTo>
                                <a:pt x="64" y="32"/>
                              </a:lnTo>
                              <a:lnTo>
                                <a:pt x="56" y="32"/>
                              </a:lnTo>
                              <a:lnTo>
                                <a:pt x="48" y="32"/>
                              </a:lnTo>
                              <a:lnTo>
                                <a:pt x="40" y="32"/>
                              </a:lnTo>
                              <a:lnTo>
                                <a:pt x="32" y="32"/>
                              </a:lnTo>
                              <a:lnTo>
                                <a:pt x="24" y="32"/>
                              </a:lnTo>
                              <a:lnTo>
                                <a:pt x="24" y="24"/>
                              </a:lnTo>
                              <a:lnTo>
                                <a:pt x="16" y="24"/>
                              </a:lnTo>
                              <a:lnTo>
                                <a:pt x="8" y="24"/>
                              </a:lnTo>
                              <a:lnTo>
                                <a:pt x="0" y="1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CC99"/>
                        </a:solidFill>
                        <a:ln w="12700">
                          <a:solidFill>
                            <a:srgbClr val="66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357" name="Freeform 48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72" y="2872"/>
                          <a:ext cx="88" cy="40"/>
                        </a:xfrm>
                        <a:custGeom>
                          <a:avLst/>
                          <a:gdLst>
                            <a:gd name="T0" fmla="*/ 0 w 88"/>
                            <a:gd name="T1" fmla="*/ 24 h 40"/>
                            <a:gd name="T2" fmla="*/ 8 w 88"/>
                            <a:gd name="T3" fmla="*/ 16 h 40"/>
                            <a:gd name="T4" fmla="*/ 8 w 88"/>
                            <a:gd name="T5" fmla="*/ 8 h 40"/>
                            <a:gd name="T6" fmla="*/ 16 w 88"/>
                            <a:gd name="T7" fmla="*/ 8 h 40"/>
                            <a:gd name="T8" fmla="*/ 24 w 88"/>
                            <a:gd name="T9" fmla="*/ 8 h 40"/>
                            <a:gd name="T10" fmla="*/ 32 w 88"/>
                            <a:gd name="T11" fmla="*/ 8 h 40"/>
                            <a:gd name="T12" fmla="*/ 40 w 88"/>
                            <a:gd name="T13" fmla="*/ 8 h 40"/>
                            <a:gd name="T14" fmla="*/ 48 w 88"/>
                            <a:gd name="T15" fmla="*/ 0 h 40"/>
                            <a:gd name="T16" fmla="*/ 56 w 88"/>
                            <a:gd name="T17" fmla="*/ 0 h 40"/>
                            <a:gd name="T18" fmla="*/ 64 w 88"/>
                            <a:gd name="T19" fmla="*/ 0 h 40"/>
                            <a:gd name="T20" fmla="*/ 72 w 88"/>
                            <a:gd name="T21" fmla="*/ 0 h 40"/>
                            <a:gd name="T22" fmla="*/ 72 w 88"/>
                            <a:gd name="T23" fmla="*/ 8 h 40"/>
                            <a:gd name="T24" fmla="*/ 80 w 88"/>
                            <a:gd name="T25" fmla="*/ 8 h 40"/>
                            <a:gd name="T26" fmla="*/ 72 w 88"/>
                            <a:gd name="T27" fmla="*/ 8 h 40"/>
                            <a:gd name="T28" fmla="*/ 80 w 88"/>
                            <a:gd name="T29" fmla="*/ 16 h 40"/>
                            <a:gd name="T30" fmla="*/ 88 w 88"/>
                            <a:gd name="T31" fmla="*/ 24 h 40"/>
                            <a:gd name="T32" fmla="*/ 80 w 88"/>
                            <a:gd name="T33" fmla="*/ 24 h 40"/>
                            <a:gd name="T34" fmla="*/ 72 w 88"/>
                            <a:gd name="T35" fmla="*/ 24 h 40"/>
                            <a:gd name="T36" fmla="*/ 72 w 88"/>
                            <a:gd name="T37" fmla="*/ 16 h 40"/>
                            <a:gd name="T38" fmla="*/ 72 w 88"/>
                            <a:gd name="T39" fmla="*/ 24 h 40"/>
                            <a:gd name="T40" fmla="*/ 72 w 88"/>
                            <a:gd name="T41" fmla="*/ 32 h 40"/>
                            <a:gd name="T42" fmla="*/ 72 w 88"/>
                            <a:gd name="T43" fmla="*/ 40 h 40"/>
                            <a:gd name="T44" fmla="*/ 64 w 88"/>
                            <a:gd name="T45" fmla="*/ 40 h 40"/>
                            <a:gd name="T46" fmla="*/ 56 w 88"/>
                            <a:gd name="T47" fmla="*/ 40 h 40"/>
                            <a:gd name="T48" fmla="*/ 48 w 88"/>
                            <a:gd name="T49" fmla="*/ 40 h 40"/>
                            <a:gd name="T50" fmla="*/ 40 w 88"/>
                            <a:gd name="T51" fmla="*/ 40 h 40"/>
                            <a:gd name="T52" fmla="*/ 32 w 88"/>
                            <a:gd name="T53" fmla="*/ 40 h 40"/>
                            <a:gd name="T54" fmla="*/ 24 w 88"/>
                            <a:gd name="T55" fmla="*/ 40 h 40"/>
                            <a:gd name="T56" fmla="*/ 24 w 88"/>
                            <a:gd name="T57" fmla="*/ 32 h 40"/>
                            <a:gd name="T58" fmla="*/ 16 w 88"/>
                            <a:gd name="T59" fmla="*/ 32 h 40"/>
                            <a:gd name="T60" fmla="*/ 8 w 88"/>
                            <a:gd name="T61" fmla="*/ 32 h 40"/>
                            <a:gd name="T62" fmla="*/ 0 w 88"/>
                            <a:gd name="T63" fmla="*/ 24 h 40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w 88"/>
                            <a:gd name="T97" fmla="*/ 0 h 40"/>
                            <a:gd name="T98" fmla="*/ 88 w 88"/>
                            <a:gd name="T99" fmla="*/ 40 h 40"/>
                          </a:gdLst>
                          <a:ahLst/>
                          <a:cxnLst>
                            <a:cxn ang="T64">
                              <a:pos x="T0" y="T1"/>
                            </a:cxn>
                            <a:cxn ang="T65">
                              <a:pos x="T2" y="T3"/>
                            </a:cxn>
                            <a:cxn ang="T66">
                              <a:pos x="T4" y="T5"/>
                            </a:cxn>
                            <a:cxn ang="T67">
                              <a:pos x="T6" y="T7"/>
                            </a:cxn>
                            <a:cxn ang="T68">
                              <a:pos x="T8" y="T9"/>
                            </a:cxn>
                            <a:cxn ang="T69">
                              <a:pos x="T10" y="T11"/>
                            </a:cxn>
                            <a:cxn ang="T70">
                              <a:pos x="T12" y="T13"/>
                            </a:cxn>
                            <a:cxn ang="T71">
                              <a:pos x="T14" y="T15"/>
                            </a:cxn>
                            <a:cxn ang="T72">
                              <a:pos x="T16" y="T17"/>
                            </a:cxn>
                            <a:cxn ang="T73">
                              <a:pos x="T18" y="T19"/>
                            </a:cxn>
                            <a:cxn ang="T74">
                              <a:pos x="T20" y="T21"/>
                            </a:cxn>
                            <a:cxn ang="T75">
                              <a:pos x="T22" y="T23"/>
                            </a:cxn>
                            <a:cxn ang="T76">
                              <a:pos x="T24" y="T25"/>
                            </a:cxn>
                            <a:cxn ang="T77">
                              <a:pos x="T26" y="T27"/>
                            </a:cxn>
                            <a:cxn ang="T78">
                              <a:pos x="T28" y="T29"/>
                            </a:cxn>
                            <a:cxn ang="T79">
                              <a:pos x="T30" y="T31"/>
                            </a:cxn>
                            <a:cxn ang="T80">
                              <a:pos x="T32" y="T33"/>
                            </a:cxn>
                            <a:cxn ang="T81">
                              <a:pos x="T34" y="T35"/>
                            </a:cxn>
                            <a:cxn ang="T82">
                              <a:pos x="T36" y="T37"/>
                            </a:cxn>
                            <a:cxn ang="T83">
                              <a:pos x="T38" y="T39"/>
                            </a:cxn>
                            <a:cxn ang="T84">
                              <a:pos x="T40" y="T41"/>
                            </a:cxn>
                            <a:cxn ang="T85">
                              <a:pos x="T42" y="T43"/>
                            </a:cxn>
                            <a:cxn ang="T86">
                              <a:pos x="T44" y="T45"/>
                            </a:cxn>
                            <a:cxn ang="T87">
                              <a:pos x="T46" y="T47"/>
                            </a:cxn>
                            <a:cxn ang="T88">
                              <a:pos x="T48" y="T49"/>
                            </a:cxn>
                            <a:cxn ang="T89">
                              <a:pos x="T50" y="T51"/>
                            </a:cxn>
                            <a:cxn ang="T90">
                              <a:pos x="T52" y="T53"/>
                            </a:cxn>
                            <a:cxn ang="T91">
                              <a:pos x="T54" y="T55"/>
                            </a:cxn>
                            <a:cxn ang="T92">
                              <a:pos x="T56" y="T57"/>
                            </a:cxn>
                            <a:cxn ang="T93">
                              <a:pos x="T58" y="T59"/>
                            </a:cxn>
                            <a:cxn ang="T94">
                              <a:pos x="T60" y="T61"/>
                            </a:cxn>
                            <a:cxn ang="T95">
                              <a:pos x="T62" y="T63"/>
                            </a:cxn>
                          </a:cxnLst>
                          <a:rect l="T96" t="T97" r="T98" b="T99"/>
                          <a:pathLst>
                            <a:path w="88" h="40">
                              <a:moveTo>
                                <a:pt x="0" y="24"/>
                              </a:moveTo>
                              <a:lnTo>
                                <a:pt x="8" y="16"/>
                              </a:lnTo>
                              <a:lnTo>
                                <a:pt x="8" y="8"/>
                              </a:lnTo>
                              <a:lnTo>
                                <a:pt x="16" y="8"/>
                              </a:lnTo>
                              <a:lnTo>
                                <a:pt x="24" y="8"/>
                              </a:lnTo>
                              <a:lnTo>
                                <a:pt x="32" y="8"/>
                              </a:lnTo>
                              <a:lnTo>
                                <a:pt x="40" y="8"/>
                              </a:lnTo>
                              <a:lnTo>
                                <a:pt x="48" y="0"/>
                              </a:lnTo>
                              <a:lnTo>
                                <a:pt x="56" y="0"/>
                              </a:lnTo>
                              <a:lnTo>
                                <a:pt x="64" y="0"/>
                              </a:lnTo>
                              <a:lnTo>
                                <a:pt x="72" y="0"/>
                              </a:lnTo>
                              <a:lnTo>
                                <a:pt x="72" y="8"/>
                              </a:lnTo>
                              <a:lnTo>
                                <a:pt x="80" y="8"/>
                              </a:lnTo>
                              <a:lnTo>
                                <a:pt x="72" y="8"/>
                              </a:lnTo>
                              <a:lnTo>
                                <a:pt x="80" y="16"/>
                              </a:lnTo>
                              <a:lnTo>
                                <a:pt x="88" y="24"/>
                              </a:lnTo>
                              <a:lnTo>
                                <a:pt x="80" y="24"/>
                              </a:lnTo>
                              <a:lnTo>
                                <a:pt x="72" y="24"/>
                              </a:lnTo>
                              <a:lnTo>
                                <a:pt x="72" y="16"/>
                              </a:lnTo>
                              <a:lnTo>
                                <a:pt x="72" y="24"/>
                              </a:lnTo>
                              <a:lnTo>
                                <a:pt x="72" y="32"/>
                              </a:lnTo>
                              <a:lnTo>
                                <a:pt x="72" y="40"/>
                              </a:lnTo>
                              <a:lnTo>
                                <a:pt x="64" y="40"/>
                              </a:lnTo>
                              <a:lnTo>
                                <a:pt x="56" y="40"/>
                              </a:lnTo>
                              <a:lnTo>
                                <a:pt x="48" y="40"/>
                              </a:lnTo>
                              <a:lnTo>
                                <a:pt x="40" y="40"/>
                              </a:lnTo>
                              <a:lnTo>
                                <a:pt x="32" y="40"/>
                              </a:lnTo>
                              <a:lnTo>
                                <a:pt x="24" y="40"/>
                              </a:lnTo>
                              <a:lnTo>
                                <a:pt x="24" y="32"/>
                              </a:lnTo>
                              <a:lnTo>
                                <a:pt x="16" y="32"/>
                              </a:lnTo>
                              <a:lnTo>
                                <a:pt x="8" y="32"/>
                              </a:lnTo>
                              <a:lnTo>
                                <a:pt x="0" y="24"/>
                              </a:lnTo>
                              <a:close/>
                            </a:path>
                          </a:pathLst>
                        </a:custGeom>
                        <a:noFill/>
                        <a:ln w="12700">
                          <a:solidFill>
                            <a:srgbClr val="66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358" name="Freeform 48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52" y="2880"/>
                          <a:ext cx="8" cy="1"/>
                        </a:xfrm>
                        <a:custGeom>
                          <a:avLst/>
                          <a:gdLst>
                            <a:gd name="T0" fmla="*/ 0 w 8"/>
                            <a:gd name="T1" fmla="*/ 0 h 1"/>
                            <a:gd name="T2" fmla="*/ 8 w 8"/>
                            <a:gd name="T3" fmla="*/ 0 h 1"/>
                            <a:gd name="T4" fmla="*/ 0 w 8"/>
                            <a:gd name="T5" fmla="*/ 0 h 1"/>
                            <a:gd name="T6" fmla="*/ 0 60000 65536"/>
                            <a:gd name="T7" fmla="*/ 0 60000 65536"/>
                            <a:gd name="T8" fmla="*/ 0 60000 65536"/>
                            <a:gd name="T9" fmla="*/ 0 w 8"/>
                            <a:gd name="T10" fmla="*/ 0 h 1"/>
                            <a:gd name="T11" fmla="*/ 8 w 8"/>
                            <a:gd name="T12" fmla="*/ 1 h 1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8" h="1">
                              <a:moveTo>
                                <a:pt x="0" y="0"/>
                              </a:moveTo>
                              <a:lnTo>
                                <a:pt x="8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633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359" name="Freeform 48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28" y="2880"/>
                          <a:ext cx="16" cy="8"/>
                        </a:xfrm>
                        <a:custGeom>
                          <a:avLst/>
                          <a:gdLst>
                            <a:gd name="T0" fmla="*/ 16 w 16"/>
                            <a:gd name="T1" fmla="*/ 8 h 8"/>
                            <a:gd name="T2" fmla="*/ 16 w 16"/>
                            <a:gd name="T3" fmla="*/ 0 h 8"/>
                            <a:gd name="T4" fmla="*/ 8 w 16"/>
                            <a:gd name="T5" fmla="*/ 0 h 8"/>
                            <a:gd name="T6" fmla="*/ 0 w 16"/>
                            <a:gd name="T7" fmla="*/ 0 h 8"/>
                            <a:gd name="T8" fmla="*/ 8 w 16"/>
                            <a:gd name="T9" fmla="*/ 0 h 8"/>
                            <a:gd name="T10" fmla="*/ 16 w 16"/>
                            <a:gd name="T11" fmla="*/ 0 h 8"/>
                            <a:gd name="T12" fmla="*/ 16 w 16"/>
                            <a:gd name="T13" fmla="*/ 8 h 8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16"/>
                            <a:gd name="T22" fmla="*/ 0 h 8"/>
                            <a:gd name="T23" fmla="*/ 16 w 16"/>
                            <a:gd name="T24" fmla="*/ 8 h 8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16" h="8">
                              <a:moveTo>
                                <a:pt x="16" y="8"/>
                              </a:moveTo>
                              <a:lnTo>
                                <a:pt x="16" y="0"/>
                              </a:lnTo>
                              <a:lnTo>
                                <a:pt x="8" y="0"/>
                              </a:lnTo>
                              <a:lnTo>
                                <a:pt x="0" y="0"/>
                              </a:lnTo>
                              <a:lnTo>
                                <a:pt x="8" y="0"/>
                              </a:lnTo>
                              <a:lnTo>
                                <a:pt x="16" y="0"/>
                              </a:lnTo>
                              <a:lnTo>
                                <a:pt x="16" y="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633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360" name="Freeform 48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28" y="2888"/>
                          <a:ext cx="24" cy="16"/>
                        </a:xfrm>
                        <a:custGeom>
                          <a:avLst/>
                          <a:gdLst>
                            <a:gd name="T0" fmla="*/ 16 w 24"/>
                            <a:gd name="T1" fmla="*/ 16 h 16"/>
                            <a:gd name="T2" fmla="*/ 24 w 24"/>
                            <a:gd name="T3" fmla="*/ 16 h 16"/>
                            <a:gd name="T4" fmla="*/ 16 w 24"/>
                            <a:gd name="T5" fmla="*/ 8 h 16"/>
                            <a:gd name="T6" fmla="*/ 8 w 24"/>
                            <a:gd name="T7" fmla="*/ 8 h 16"/>
                            <a:gd name="T8" fmla="*/ 0 w 24"/>
                            <a:gd name="T9" fmla="*/ 0 h 16"/>
                            <a:gd name="T10" fmla="*/ 8 w 24"/>
                            <a:gd name="T11" fmla="*/ 8 h 16"/>
                            <a:gd name="T12" fmla="*/ 16 w 24"/>
                            <a:gd name="T13" fmla="*/ 8 h 16"/>
                            <a:gd name="T14" fmla="*/ 16 w 24"/>
                            <a:gd name="T15" fmla="*/ 16 h 1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24"/>
                            <a:gd name="T25" fmla="*/ 0 h 16"/>
                            <a:gd name="T26" fmla="*/ 24 w 24"/>
                            <a:gd name="T27" fmla="*/ 16 h 16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24" h="16">
                              <a:moveTo>
                                <a:pt x="16" y="16"/>
                              </a:moveTo>
                              <a:lnTo>
                                <a:pt x="24" y="16"/>
                              </a:lnTo>
                              <a:lnTo>
                                <a:pt x="16" y="8"/>
                              </a:lnTo>
                              <a:lnTo>
                                <a:pt x="8" y="8"/>
                              </a:lnTo>
                              <a:lnTo>
                                <a:pt x="0" y="0"/>
                              </a:lnTo>
                              <a:lnTo>
                                <a:pt x="8" y="8"/>
                              </a:lnTo>
                              <a:lnTo>
                                <a:pt x="16" y="8"/>
                              </a:lnTo>
                              <a:lnTo>
                                <a:pt x="16" y="1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633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361" name="Freeform 48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20" y="2896"/>
                          <a:ext cx="16" cy="16"/>
                        </a:xfrm>
                        <a:custGeom>
                          <a:avLst/>
                          <a:gdLst>
                            <a:gd name="T0" fmla="*/ 16 w 16"/>
                            <a:gd name="T1" fmla="*/ 16 h 16"/>
                            <a:gd name="T2" fmla="*/ 16 w 16"/>
                            <a:gd name="T3" fmla="*/ 8 h 16"/>
                            <a:gd name="T4" fmla="*/ 8 w 16"/>
                            <a:gd name="T5" fmla="*/ 0 h 16"/>
                            <a:gd name="T6" fmla="*/ 0 w 16"/>
                            <a:gd name="T7" fmla="*/ 0 h 16"/>
                            <a:gd name="T8" fmla="*/ 8 w 16"/>
                            <a:gd name="T9" fmla="*/ 8 h 16"/>
                            <a:gd name="T10" fmla="*/ 16 w 16"/>
                            <a:gd name="T11" fmla="*/ 8 h 16"/>
                            <a:gd name="T12" fmla="*/ 16 w 16"/>
                            <a:gd name="T13" fmla="*/ 16 h 1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16"/>
                            <a:gd name="T22" fmla="*/ 0 h 16"/>
                            <a:gd name="T23" fmla="*/ 16 w 16"/>
                            <a:gd name="T24" fmla="*/ 16 h 1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16" h="16">
                              <a:moveTo>
                                <a:pt x="16" y="16"/>
                              </a:moveTo>
                              <a:lnTo>
                                <a:pt x="16" y="8"/>
                              </a:lnTo>
                              <a:lnTo>
                                <a:pt x="8" y="0"/>
                              </a:lnTo>
                              <a:lnTo>
                                <a:pt x="0" y="0"/>
                              </a:lnTo>
                              <a:lnTo>
                                <a:pt x="8" y="8"/>
                              </a:lnTo>
                              <a:lnTo>
                                <a:pt x="16" y="8"/>
                              </a:lnTo>
                              <a:lnTo>
                                <a:pt x="16" y="1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633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362" name="Freeform 48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36" y="2896"/>
                          <a:ext cx="1" cy="8"/>
                        </a:xfrm>
                        <a:custGeom>
                          <a:avLst/>
                          <a:gdLst>
                            <a:gd name="T0" fmla="*/ 0 w 1"/>
                            <a:gd name="T1" fmla="*/ 0 h 8"/>
                            <a:gd name="T2" fmla="*/ 0 w 1"/>
                            <a:gd name="T3" fmla="*/ 8 h 8"/>
                            <a:gd name="T4" fmla="*/ 0 w 1"/>
                            <a:gd name="T5" fmla="*/ 0 h 8"/>
                            <a:gd name="T6" fmla="*/ 0 60000 65536"/>
                            <a:gd name="T7" fmla="*/ 0 60000 65536"/>
                            <a:gd name="T8" fmla="*/ 0 60000 65536"/>
                            <a:gd name="T9" fmla="*/ 0 w 1"/>
                            <a:gd name="T10" fmla="*/ 0 h 8"/>
                            <a:gd name="T11" fmla="*/ 1 w 1"/>
                            <a:gd name="T12" fmla="*/ 8 h 8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1" h="8">
                              <a:moveTo>
                                <a:pt x="0" y="0"/>
                              </a:moveTo>
                              <a:lnTo>
                                <a:pt x="0" y="8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633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363" name="Freeform 48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36" y="2888"/>
                          <a:ext cx="8" cy="8"/>
                        </a:xfrm>
                        <a:custGeom>
                          <a:avLst/>
                          <a:gdLst>
                            <a:gd name="T0" fmla="*/ 0 w 8"/>
                            <a:gd name="T1" fmla="*/ 0 h 8"/>
                            <a:gd name="T2" fmla="*/ 0 w 8"/>
                            <a:gd name="T3" fmla="*/ 8 h 8"/>
                            <a:gd name="T4" fmla="*/ 8 w 8"/>
                            <a:gd name="T5" fmla="*/ 0 h 8"/>
                            <a:gd name="T6" fmla="*/ 0 w 8"/>
                            <a:gd name="T7" fmla="*/ 0 h 8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8"/>
                            <a:gd name="T13" fmla="*/ 0 h 8"/>
                            <a:gd name="T14" fmla="*/ 8 w 8"/>
                            <a:gd name="T15" fmla="*/ 8 h 8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8" h="8">
                              <a:moveTo>
                                <a:pt x="0" y="0"/>
                              </a:moveTo>
                              <a:lnTo>
                                <a:pt x="0" y="8"/>
                              </a:lnTo>
                              <a:lnTo>
                                <a:pt x="8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633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364" name="Freeform 48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44" y="2872"/>
                          <a:ext cx="1" cy="8"/>
                        </a:xfrm>
                        <a:custGeom>
                          <a:avLst/>
                          <a:gdLst>
                            <a:gd name="T0" fmla="*/ 0 w 1"/>
                            <a:gd name="T1" fmla="*/ 0 h 8"/>
                            <a:gd name="T2" fmla="*/ 0 w 1"/>
                            <a:gd name="T3" fmla="*/ 8 h 8"/>
                            <a:gd name="T4" fmla="*/ 0 w 1"/>
                            <a:gd name="T5" fmla="*/ 0 h 8"/>
                            <a:gd name="T6" fmla="*/ 0 60000 65536"/>
                            <a:gd name="T7" fmla="*/ 0 60000 65536"/>
                            <a:gd name="T8" fmla="*/ 0 60000 65536"/>
                            <a:gd name="T9" fmla="*/ 0 w 1"/>
                            <a:gd name="T10" fmla="*/ 0 h 8"/>
                            <a:gd name="T11" fmla="*/ 1 w 1"/>
                            <a:gd name="T12" fmla="*/ 8 h 8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1" h="8">
                              <a:moveTo>
                                <a:pt x="0" y="0"/>
                              </a:moveTo>
                              <a:lnTo>
                                <a:pt x="0" y="8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633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365" name="Freeform 48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28" y="2904"/>
                          <a:ext cx="8" cy="8"/>
                        </a:xfrm>
                        <a:custGeom>
                          <a:avLst/>
                          <a:gdLst>
                            <a:gd name="T0" fmla="*/ 8 w 8"/>
                            <a:gd name="T1" fmla="*/ 0 h 8"/>
                            <a:gd name="T2" fmla="*/ 8 w 8"/>
                            <a:gd name="T3" fmla="*/ 8 h 8"/>
                            <a:gd name="T4" fmla="*/ 0 w 8"/>
                            <a:gd name="T5" fmla="*/ 8 h 8"/>
                            <a:gd name="T6" fmla="*/ 8 w 8"/>
                            <a:gd name="T7" fmla="*/ 0 h 8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8"/>
                            <a:gd name="T13" fmla="*/ 0 h 8"/>
                            <a:gd name="T14" fmla="*/ 8 w 8"/>
                            <a:gd name="T15" fmla="*/ 8 h 8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8" h="8">
                              <a:moveTo>
                                <a:pt x="8" y="0"/>
                              </a:moveTo>
                              <a:lnTo>
                                <a:pt x="8" y="8"/>
                              </a:lnTo>
                              <a:lnTo>
                                <a:pt x="0" y="8"/>
                              </a:lnTo>
                              <a:lnTo>
                                <a:pt x="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633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366" name="Freeform 49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12" y="2880"/>
                          <a:ext cx="8" cy="16"/>
                        </a:xfrm>
                        <a:custGeom>
                          <a:avLst/>
                          <a:gdLst>
                            <a:gd name="T0" fmla="*/ 8 w 8"/>
                            <a:gd name="T1" fmla="*/ 0 h 16"/>
                            <a:gd name="T2" fmla="*/ 8 w 8"/>
                            <a:gd name="T3" fmla="*/ 8 h 16"/>
                            <a:gd name="T4" fmla="*/ 0 w 8"/>
                            <a:gd name="T5" fmla="*/ 8 h 16"/>
                            <a:gd name="T6" fmla="*/ 0 w 8"/>
                            <a:gd name="T7" fmla="*/ 16 h 16"/>
                            <a:gd name="T8" fmla="*/ 0 w 8"/>
                            <a:gd name="T9" fmla="*/ 8 h 16"/>
                            <a:gd name="T10" fmla="*/ 8 w 8"/>
                            <a:gd name="T11" fmla="*/ 0 h 16"/>
                            <a:gd name="T12" fmla="*/ 0 w 8"/>
                            <a:gd name="T13" fmla="*/ 0 h 16"/>
                            <a:gd name="T14" fmla="*/ 8 w 8"/>
                            <a:gd name="T15" fmla="*/ 0 h 1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8"/>
                            <a:gd name="T25" fmla="*/ 0 h 16"/>
                            <a:gd name="T26" fmla="*/ 8 w 8"/>
                            <a:gd name="T27" fmla="*/ 16 h 16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8" h="16">
                              <a:moveTo>
                                <a:pt x="8" y="0"/>
                              </a:moveTo>
                              <a:lnTo>
                                <a:pt x="8" y="8"/>
                              </a:lnTo>
                              <a:lnTo>
                                <a:pt x="0" y="8"/>
                              </a:lnTo>
                              <a:lnTo>
                                <a:pt x="0" y="16"/>
                              </a:lnTo>
                              <a:lnTo>
                                <a:pt x="0" y="8"/>
                              </a:lnTo>
                              <a:lnTo>
                                <a:pt x="8" y="0"/>
                              </a:lnTo>
                              <a:lnTo>
                                <a:pt x="0" y="0"/>
                              </a:lnTo>
                              <a:lnTo>
                                <a:pt x="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633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</p:grpSp>
                </p:grpSp>
                <p:sp>
                  <p:nvSpPr>
                    <p:cNvPr id="26351" name="Freeform 491"/>
                    <p:cNvSpPr>
                      <a:spLocks/>
                    </p:cNvSpPr>
                    <p:nvPr/>
                  </p:nvSpPr>
                  <p:spPr bwMode="auto">
                    <a:xfrm>
                      <a:off x="872" y="2872"/>
                      <a:ext cx="24" cy="24"/>
                    </a:xfrm>
                    <a:custGeom>
                      <a:avLst/>
                      <a:gdLst>
                        <a:gd name="T0" fmla="*/ 24 w 24"/>
                        <a:gd name="T1" fmla="*/ 0 h 24"/>
                        <a:gd name="T2" fmla="*/ 16 w 24"/>
                        <a:gd name="T3" fmla="*/ 0 h 24"/>
                        <a:gd name="T4" fmla="*/ 8 w 24"/>
                        <a:gd name="T5" fmla="*/ 8 h 24"/>
                        <a:gd name="T6" fmla="*/ 8 w 24"/>
                        <a:gd name="T7" fmla="*/ 16 h 24"/>
                        <a:gd name="T8" fmla="*/ 8 w 24"/>
                        <a:gd name="T9" fmla="*/ 24 h 24"/>
                        <a:gd name="T10" fmla="*/ 0 w 24"/>
                        <a:gd name="T11" fmla="*/ 24 h 24"/>
                        <a:gd name="T12" fmla="*/ 0 w 24"/>
                        <a:gd name="T13" fmla="*/ 16 h 24"/>
                        <a:gd name="T14" fmla="*/ 0 w 24"/>
                        <a:gd name="T15" fmla="*/ 8 h 24"/>
                        <a:gd name="T16" fmla="*/ 0 w 24"/>
                        <a:gd name="T17" fmla="*/ 0 h 24"/>
                        <a:gd name="T18" fmla="*/ 8 w 24"/>
                        <a:gd name="T19" fmla="*/ 0 h 24"/>
                        <a:gd name="T20" fmla="*/ 24 w 24"/>
                        <a:gd name="T21" fmla="*/ 0 h 24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24"/>
                        <a:gd name="T34" fmla="*/ 0 h 24"/>
                        <a:gd name="T35" fmla="*/ 24 w 24"/>
                        <a:gd name="T36" fmla="*/ 24 h 24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24" h="24">
                          <a:moveTo>
                            <a:pt x="24" y="0"/>
                          </a:moveTo>
                          <a:lnTo>
                            <a:pt x="16" y="0"/>
                          </a:lnTo>
                          <a:lnTo>
                            <a:pt x="8" y="8"/>
                          </a:lnTo>
                          <a:lnTo>
                            <a:pt x="8" y="16"/>
                          </a:lnTo>
                          <a:lnTo>
                            <a:pt x="8" y="24"/>
                          </a:lnTo>
                          <a:lnTo>
                            <a:pt x="0" y="24"/>
                          </a:lnTo>
                          <a:lnTo>
                            <a:pt x="0" y="16"/>
                          </a:lnTo>
                          <a:lnTo>
                            <a:pt x="0" y="8"/>
                          </a:lnTo>
                          <a:lnTo>
                            <a:pt x="0" y="0"/>
                          </a:lnTo>
                          <a:lnTo>
                            <a:pt x="8" y="0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352" name="Freeform 492"/>
                    <p:cNvSpPr>
                      <a:spLocks/>
                    </p:cNvSpPr>
                    <p:nvPr/>
                  </p:nvSpPr>
                  <p:spPr bwMode="auto">
                    <a:xfrm>
                      <a:off x="872" y="2872"/>
                      <a:ext cx="32" cy="24"/>
                    </a:xfrm>
                    <a:custGeom>
                      <a:avLst/>
                      <a:gdLst>
                        <a:gd name="T0" fmla="*/ 32 w 32"/>
                        <a:gd name="T1" fmla="*/ 0 h 24"/>
                        <a:gd name="T2" fmla="*/ 24 w 32"/>
                        <a:gd name="T3" fmla="*/ 0 h 24"/>
                        <a:gd name="T4" fmla="*/ 16 w 32"/>
                        <a:gd name="T5" fmla="*/ 8 h 24"/>
                        <a:gd name="T6" fmla="*/ 16 w 32"/>
                        <a:gd name="T7" fmla="*/ 16 h 24"/>
                        <a:gd name="T8" fmla="*/ 16 w 32"/>
                        <a:gd name="T9" fmla="*/ 24 h 24"/>
                        <a:gd name="T10" fmla="*/ 0 w 32"/>
                        <a:gd name="T11" fmla="*/ 24 h 24"/>
                        <a:gd name="T12" fmla="*/ 0 w 32"/>
                        <a:gd name="T13" fmla="*/ 16 h 24"/>
                        <a:gd name="T14" fmla="*/ 8 w 32"/>
                        <a:gd name="T15" fmla="*/ 8 h 24"/>
                        <a:gd name="T16" fmla="*/ 8 w 32"/>
                        <a:gd name="T17" fmla="*/ 0 h 24"/>
                        <a:gd name="T18" fmla="*/ 16 w 32"/>
                        <a:gd name="T19" fmla="*/ 0 h 24"/>
                        <a:gd name="T20" fmla="*/ 32 w 32"/>
                        <a:gd name="T21" fmla="*/ 0 h 24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32"/>
                        <a:gd name="T34" fmla="*/ 0 h 24"/>
                        <a:gd name="T35" fmla="*/ 32 w 32"/>
                        <a:gd name="T36" fmla="*/ 24 h 24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32" h="24">
                          <a:moveTo>
                            <a:pt x="32" y="0"/>
                          </a:moveTo>
                          <a:lnTo>
                            <a:pt x="24" y="0"/>
                          </a:lnTo>
                          <a:lnTo>
                            <a:pt x="16" y="8"/>
                          </a:lnTo>
                          <a:lnTo>
                            <a:pt x="16" y="16"/>
                          </a:lnTo>
                          <a:lnTo>
                            <a:pt x="16" y="24"/>
                          </a:lnTo>
                          <a:lnTo>
                            <a:pt x="0" y="24"/>
                          </a:lnTo>
                          <a:lnTo>
                            <a:pt x="0" y="16"/>
                          </a:lnTo>
                          <a:lnTo>
                            <a:pt x="8" y="8"/>
                          </a:lnTo>
                          <a:lnTo>
                            <a:pt x="8" y="0"/>
                          </a:lnTo>
                          <a:lnTo>
                            <a:pt x="16" y="0"/>
                          </a:lnTo>
                          <a:lnTo>
                            <a:pt x="32" y="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353" name="Freeform 493"/>
                    <p:cNvSpPr>
                      <a:spLocks/>
                    </p:cNvSpPr>
                    <p:nvPr/>
                  </p:nvSpPr>
                  <p:spPr bwMode="auto">
                    <a:xfrm>
                      <a:off x="872" y="2880"/>
                      <a:ext cx="24" cy="24"/>
                    </a:xfrm>
                    <a:custGeom>
                      <a:avLst/>
                      <a:gdLst>
                        <a:gd name="T0" fmla="*/ 24 w 24"/>
                        <a:gd name="T1" fmla="*/ 0 h 24"/>
                        <a:gd name="T2" fmla="*/ 16 w 24"/>
                        <a:gd name="T3" fmla="*/ 0 h 24"/>
                        <a:gd name="T4" fmla="*/ 8 w 24"/>
                        <a:gd name="T5" fmla="*/ 8 h 24"/>
                        <a:gd name="T6" fmla="*/ 0 w 24"/>
                        <a:gd name="T7" fmla="*/ 16 h 24"/>
                        <a:gd name="T8" fmla="*/ 0 w 24"/>
                        <a:gd name="T9" fmla="*/ 24 h 24"/>
                        <a:gd name="T10" fmla="*/ 16 w 24"/>
                        <a:gd name="T11" fmla="*/ 24 h 24"/>
                        <a:gd name="T12" fmla="*/ 16 w 24"/>
                        <a:gd name="T13" fmla="*/ 16 h 24"/>
                        <a:gd name="T14" fmla="*/ 24 w 24"/>
                        <a:gd name="T15" fmla="*/ 0 h 2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4"/>
                        <a:gd name="T25" fmla="*/ 0 h 24"/>
                        <a:gd name="T26" fmla="*/ 24 w 24"/>
                        <a:gd name="T27" fmla="*/ 24 h 2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4" h="24">
                          <a:moveTo>
                            <a:pt x="24" y="0"/>
                          </a:moveTo>
                          <a:lnTo>
                            <a:pt x="16" y="0"/>
                          </a:lnTo>
                          <a:lnTo>
                            <a:pt x="8" y="8"/>
                          </a:lnTo>
                          <a:lnTo>
                            <a:pt x="0" y="16"/>
                          </a:lnTo>
                          <a:lnTo>
                            <a:pt x="0" y="24"/>
                          </a:lnTo>
                          <a:lnTo>
                            <a:pt x="16" y="24"/>
                          </a:lnTo>
                          <a:lnTo>
                            <a:pt x="16" y="16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rgbClr val="E6E6E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</p:grpSp>
            <p:grpSp>
              <p:nvGrpSpPr>
                <p:cNvPr id="26329" name="Group 494"/>
                <p:cNvGrpSpPr>
                  <a:grpSpLocks/>
                </p:cNvGrpSpPr>
                <p:nvPr/>
              </p:nvGrpSpPr>
              <p:grpSpPr bwMode="auto">
                <a:xfrm>
                  <a:off x="896" y="2672"/>
                  <a:ext cx="80" cy="104"/>
                  <a:chOff x="896" y="2672"/>
                  <a:chExt cx="80" cy="104"/>
                </a:xfrm>
              </p:grpSpPr>
              <p:sp>
                <p:nvSpPr>
                  <p:cNvPr id="26330" name="Freeform 495"/>
                  <p:cNvSpPr>
                    <a:spLocks/>
                  </p:cNvSpPr>
                  <p:nvPr/>
                </p:nvSpPr>
                <p:spPr bwMode="auto">
                  <a:xfrm>
                    <a:off x="904" y="2672"/>
                    <a:ext cx="72" cy="72"/>
                  </a:xfrm>
                  <a:custGeom>
                    <a:avLst/>
                    <a:gdLst>
                      <a:gd name="T0" fmla="*/ 0 w 72"/>
                      <a:gd name="T1" fmla="*/ 40 h 72"/>
                      <a:gd name="T2" fmla="*/ 0 w 72"/>
                      <a:gd name="T3" fmla="*/ 32 h 72"/>
                      <a:gd name="T4" fmla="*/ 8 w 72"/>
                      <a:gd name="T5" fmla="*/ 24 h 72"/>
                      <a:gd name="T6" fmla="*/ 8 w 72"/>
                      <a:gd name="T7" fmla="*/ 16 h 72"/>
                      <a:gd name="T8" fmla="*/ 8 w 72"/>
                      <a:gd name="T9" fmla="*/ 16 h 72"/>
                      <a:gd name="T10" fmla="*/ 16 w 72"/>
                      <a:gd name="T11" fmla="*/ 8 h 72"/>
                      <a:gd name="T12" fmla="*/ 24 w 72"/>
                      <a:gd name="T13" fmla="*/ 0 h 72"/>
                      <a:gd name="T14" fmla="*/ 40 w 72"/>
                      <a:gd name="T15" fmla="*/ 0 h 72"/>
                      <a:gd name="T16" fmla="*/ 48 w 72"/>
                      <a:gd name="T17" fmla="*/ 8 h 72"/>
                      <a:gd name="T18" fmla="*/ 64 w 72"/>
                      <a:gd name="T19" fmla="*/ 8 h 72"/>
                      <a:gd name="T20" fmla="*/ 64 w 72"/>
                      <a:gd name="T21" fmla="*/ 16 h 72"/>
                      <a:gd name="T22" fmla="*/ 64 w 72"/>
                      <a:gd name="T23" fmla="*/ 24 h 72"/>
                      <a:gd name="T24" fmla="*/ 72 w 72"/>
                      <a:gd name="T25" fmla="*/ 24 h 72"/>
                      <a:gd name="T26" fmla="*/ 72 w 72"/>
                      <a:gd name="T27" fmla="*/ 32 h 72"/>
                      <a:gd name="T28" fmla="*/ 72 w 72"/>
                      <a:gd name="T29" fmla="*/ 32 h 72"/>
                      <a:gd name="T30" fmla="*/ 72 w 72"/>
                      <a:gd name="T31" fmla="*/ 48 h 72"/>
                      <a:gd name="T32" fmla="*/ 72 w 72"/>
                      <a:gd name="T33" fmla="*/ 56 h 72"/>
                      <a:gd name="T34" fmla="*/ 64 w 72"/>
                      <a:gd name="T35" fmla="*/ 64 h 72"/>
                      <a:gd name="T36" fmla="*/ 24 w 72"/>
                      <a:gd name="T37" fmla="*/ 72 h 72"/>
                      <a:gd name="T38" fmla="*/ 8 w 72"/>
                      <a:gd name="T39" fmla="*/ 64 h 72"/>
                      <a:gd name="T40" fmla="*/ 0 w 72"/>
                      <a:gd name="T41" fmla="*/ 40 h 72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72"/>
                      <a:gd name="T64" fmla="*/ 0 h 72"/>
                      <a:gd name="T65" fmla="*/ 72 w 72"/>
                      <a:gd name="T66" fmla="*/ 72 h 72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72" h="72">
                        <a:moveTo>
                          <a:pt x="0" y="40"/>
                        </a:moveTo>
                        <a:lnTo>
                          <a:pt x="0" y="32"/>
                        </a:lnTo>
                        <a:lnTo>
                          <a:pt x="8" y="24"/>
                        </a:lnTo>
                        <a:lnTo>
                          <a:pt x="8" y="16"/>
                        </a:lnTo>
                        <a:lnTo>
                          <a:pt x="16" y="8"/>
                        </a:lnTo>
                        <a:lnTo>
                          <a:pt x="24" y="0"/>
                        </a:lnTo>
                        <a:lnTo>
                          <a:pt x="40" y="0"/>
                        </a:lnTo>
                        <a:lnTo>
                          <a:pt x="48" y="8"/>
                        </a:lnTo>
                        <a:lnTo>
                          <a:pt x="64" y="8"/>
                        </a:lnTo>
                        <a:lnTo>
                          <a:pt x="64" y="16"/>
                        </a:lnTo>
                        <a:lnTo>
                          <a:pt x="64" y="24"/>
                        </a:lnTo>
                        <a:lnTo>
                          <a:pt x="72" y="24"/>
                        </a:lnTo>
                        <a:lnTo>
                          <a:pt x="72" y="32"/>
                        </a:lnTo>
                        <a:lnTo>
                          <a:pt x="72" y="48"/>
                        </a:lnTo>
                        <a:lnTo>
                          <a:pt x="72" y="56"/>
                        </a:lnTo>
                        <a:lnTo>
                          <a:pt x="64" y="64"/>
                        </a:lnTo>
                        <a:lnTo>
                          <a:pt x="24" y="72"/>
                        </a:lnTo>
                        <a:lnTo>
                          <a:pt x="8" y="64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663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grpSp>
                <p:nvGrpSpPr>
                  <p:cNvPr id="26331" name="Group 496"/>
                  <p:cNvGrpSpPr>
                    <a:grpSpLocks/>
                  </p:cNvGrpSpPr>
                  <p:nvPr/>
                </p:nvGrpSpPr>
                <p:grpSpPr bwMode="auto">
                  <a:xfrm>
                    <a:off x="896" y="2680"/>
                    <a:ext cx="72" cy="96"/>
                    <a:chOff x="896" y="2680"/>
                    <a:chExt cx="72" cy="96"/>
                  </a:xfrm>
                </p:grpSpPr>
                <p:sp>
                  <p:nvSpPr>
                    <p:cNvPr id="26332" name="Freeform 497"/>
                    <p:cNvSpPr>
                      <a:spLocks/>
                    </p:cNvSpPr>
                    <p:nvPr/>
                  </p:nvSpPr>
                  <p:spPr bwMode="auto">
                    <a:xfrm>
                      <a:off x="904" y="2744"/>
                      <a:ext cx="40" cy="32"/>
                    </a:xfrm>
                    <a:custGeom>
                      <a:avLst/>
                      <a:gdLst>
                        <a:gd name="T0" fmla="*/ 0 w 40"/>
                        <a:gd name="T1" fmla="*/ 0 h 32"/>
                        <a:gd name="T2" fmla="*/ 0 w 40"/>
                        <a:gd name="T3" fmla="*/ 16 h 32"/>
                        <a:gd name="T4" fmla="*/ 8 w 40"/>
                        <a:gd name="T5" fmla="*/ 16 h 32"/>
                        <a:gd name="T6" fmla="*/ 8 w 40"/>
                        <a:gd name="T7" fmla="*/ 24 h 32"/>
                        <a:gd name="T8" fmla="*/ 16 w 40"/>
                        <a:gd name="T9" fmla="*/ 32 h 32"/>
                        <a:gd name="T10" fmla="*/ 24 w 40"/>
                        <a:gd name="T11" fmla="*/ 32 h 32"/>
                        <a:gd name="T12" fmla="*/ 32 w 40"/>
                        <a:gd name="T13" fmla="*/ 32 h 32"/>
                        <a:gd name="T14" fmla="*/ 40 w 40"/>
                        <a:gd name="T15" fmla="*/ 32 h 32"/>
                        <a:gd name="T16" fmla="*/ 40 w 40"/>
                        <a:gd name="T17" fmla="*/ 24 h 32"/>
                        <a:gd name="T18" fmla="*/ 40 w 40"/>
                        <a:gd name="T19" fmla="*/ 16 h 32"/>
                        <a:gd name="T20" fmla="*/ 0 w 40"/>
                        <a:gd name="T21" fmla="*/ 0 h 32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40"/>
                        <a:gd name="T34" fmla="*/ 0 h 32"/>
                        <a:gd name="T35" fmla="*/ 40 w 40"/>
                        <a:gd name="T36" fmla="*/ 32 h 32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40" h="32">
                          <a:moveTo>
                            <a:pt x="0" y="0"/>
                          </a:moveTo>
                          <a:lnTo>
                            <a:pt x="0" y="16"/>
                          </a:lnTo>
                          <a:lnTo>
                            <a:pt x="8" y="16"/>
                          </a:lnTo>
                          <a:lnTo>
                            <a:pt x="8" y="24"/>
                          </a:lnTo>
                          <a:lnTo>
                            <a:pt x="16" y="32"/>
                          </a:lnTo>
                          <a:lnTo>
                            <a:pt x="24" y="32"/>
                          </a:lnTo>
                          <a:lnTo>
                            <a:pt x="32" y="32"/>
                          </a:lnTo>
                          <a:lnTo>
                            <a:pt x="40" y="32"/>
                          </a:lnTo>
                          <a:lnTo>
                            <a:pt x="40" y="24"/>
                          </a:lnTo>
                          <a:lnTo>
                            <a:pt x="40" y="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CC99"/>
                    </a:solidFill>
                    <a:ln w="12700">
                      <a:solidFill>
                        <a:srgbClr val="66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333" name="Freeform 498"/>
                    <p:cNvSpPr>
                      <a:spLocks/>
                    </p:cNvSpPr>
                    <p:nvPr/>
                  </p:nvSpPr>
                  <p:spPr bwMode="auto">
                    <a:xfrm>
                      <a:off x="904" y="2744"/>
                      <a:ext cx="48" cy="32"/>
                    </a:xfrm>
                    <a:custGeom>
                      <a:avLst/>
                      <a:gdLst>
                        <a:gd name="T0" fmla="*/ 0 w 48"/>
                        <a:gd name="T1" fmla="*/ 0 h 32"/>
                        <a:gd name="T2" fmla="*/ 0 w 48"/>
                        <a:gd name="T3" fmla="*/ 16 h 32"/>
                        <a:gd name="T4" fmla="*/ 8 w 48"/>
                        <a:gd name="T5" fmla="*/ 16 h 32"/>
                        <a:gd name="T6" fmla="*/ 8 w 48"/>
                        <a:gd name="T7" fmla="*/ 24 h 32"/>
                        <a:gd name="T8" fmla="*/ 16 w 48"/>
                        <a:gd name="T9" fmla="*/ 32 h 32"/>
                        <a:gd name="T10" fmla="*/ 24 w 48"/>
                        <a:gd name="T11" fmla="*/ 32 h 32"/>
                        <a:gd name="T12" fmla="*/ 32 w 48"/>
                        <a:gd name="T13" fmla="*/ 32 h 32"/>
                        <a:gd name="T14" fmla="*/ 40 w 48"/>
                        <a:gd name="T15" fmla="*/ 32 h 32"/>
                        <a:gd name="T16" fmla="*/ 40 w 48"/>
                        <a:gd name="T17" fmla="*/ 24 h 32"/>
                        <a:gd name="T18" fmla="*/ 48 w 48"/>
                        <a:gd name="T19" fmla="*/ 16 h 32"/>
                        <a:gd name="T20" fmla="*/ 0 w 48"/>
                        <a:gd name="T21" fmla="*/ 0 h 32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48"/>
                        <a:gd name="T34" fmla="*/ 0 h 32"/>
                        <a:gd name="T35" fmla="*/ 48 w 48"/>
                        <a:gd name="T36" fmla="*/ 32 h 32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48" h="32">
                          <a:moveTo>
                            <a:pt x="0" y="0"/>
                          </a:moveTo>
                          <a:lnTo>
                            <a:pt x="0" y="16"/>
                          </a:lnTo>
                          <a:lnTo>
                            <a:pt x="8" y="16"/>
                          </a:lnTo>
                          <a:lnTo>
                            <a:pt x="8" y="24"/>
                          </a:lnTo>
                          <a:lnTo>
                            <a:pt x="16" y="32"/>
                          </a:lnTo>
                          <a:lnTo>
                            <a:pt x="24" y="32"/>
                          </a:lnTo>
                          <a:lnTo>
                            <a:pt x="32" y="32"/>
                          </a:lnTo>
                          <a:lnTo>
                            <a:pt x="40" y="32"/>
                          </a:lnTo>
                          <a:lnTo>
                            <a:pt x="40" y="24"/>
                          </a:lnTo>
                          <a:lnTo>
                            <a:pt x="48" y="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66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334" name="Freeform 499"/>
                    <p:cNvSpPr>
                      <a:spLocks/>
                    </p:cNvSpPr>
                    <p:nvPr/>
                  </p:nvSpPr>
                  <p:spPr bwMode="auto">
                    <a:xfrm>
                      <a:off x="896" y="2680"/>
                      <a:ext cx="72" cy="88"/>
                    </a:xfrm>
                    <a:custGeom>
                      <a:avLst/>
                      <a:gdLst>
                        <a:gd name="T0" fmla="*/ 24 w 72"/>
                        <a:gd name="T1" fmla="*/ 0 h 88"/>
                        <a:gd name="T2" fmla="*/ 16 w 72"/>
                        <a:gd name="T3" fmla="*/ 16 h 88"/>
                        <a:gd name="T4" fmla="*/ 16 w 72"/>
                        <a:gd name="T5" fmla="*/ 24 h 88"/>
                        <a:gd name="T6" fmla="*/ 8 w 72"/>
                        <a:gd name="T7" fmla="*/ 32 h 88"/>
                        <a:gd name="T8" fmla="*/ 8 w 72"/>
                        <a:gd name="T9" fmla="*/ 40 h 88"/>
                        <a:gd name="T10" fmla="*/ 8 w 72"/>
                        <a:gd name="T11" fmla="*/ 48 h 88"/>
                        <a:gd name="T12" fmla="*/ 8 w 72"/>
                        <a:gd name="T13" fmla="*/ 40 h 88"/>
                        <a:gd name="T14" fmla="*/ 8 w 72"/>
                        <a:gd name="T15" fmla="*/ 32 h 88"/>
                        <a:gd name="T16" fmla="*/ 0 w 72"/>
                        <a:gd name="T17" fmla="*/ 32 h 88"/>
                        <a:gd name="T18" fmla="*/ 0 w 72"/>
                        <a:gd name="T19" fmla="*/ 40 h 88"/>
                        <a:gd name="T20" fmla="*/ 0 w 72"/>
                        <a:gd name="T21" fmla="*/ 48 h 88"/>
                        <a:gd name="T22" fmla="*/ 0 w 72"/>
                        <a:gd name="T23" fmla="*/ 48 h 88"/>
                        <a:gd name="T24" fmla="*/ 8 w 72"/>
                        <a:gd name="T25" fmla="*/ 48 h 88"/>
                        <a:gd name="T26" fmla="*/ 8 w 72"/>
                        <a:gd name="T27" fmla="*/ 56 h 88"/>
                        <a:gd name="T28" fmla="*/ 8 w 72"/>
                        <a:gd name="T29" fmla="*/ 64 h 88"/>
                        <a:gd name="T30" fmla="*/ 8 w 72"/>
                        <a:gd name="T31" fmla="*/ 72 h 88"/>
                        <a:gd name="T32" fmla="*/ 16 w 72"/>
                        <a:gd name="T33" fmla="*/ 72 h 88"/>
                        <a:gd name="T34" fmla="*/ 24 w 72"/>
                        <a:gd name="T35" fmla="*/ 80 h 88"/>
                        <a:gd name="T36" fmla="*/ 24 w 72"/>
                        <a:gd name="T37" fmla="*/ 88 h 88"/>
                        <a:gd name="T38" fmla="*/ 32 w 72"/>
                        <a:gd name="T39" fmla="*/ 88 h 88"/>
                        <a:gd name="T40" fmla="*/ 40 w 72"/>
                        <a:gd name="T41" fmla="*/ 88 h 88"/>
                        <a:gd name="T42" fmla="*/ 48 w 72"/>
                        <a:gd name="T43" fmla="*/ 80 h 88"/>
                        <a:gd name="T44" fmla="*/ 48 w 72"/>
                        <a:gd name="T45" fmla="*/ 80 h 88"/>
                        <a:gd name="T46" fmla="*/ 48 w 72"/>
                        <a:gd name="T47" fmla="*/ 72 h 88"/>
                        <a:gd name="T48" fmla="*/ 56 w 72"/>
                        <a:gd name="T49" fmla="*/ 72 h 88"/>
                        <a:gd name="T50" fmla="*/ 56 w 72"/>
                        <a:gd name="T51" fmla="*/ 64 h 88"/>
                        <a:gd name="T52" fmla="*/ 56 w 72"/>
                        <a:gd name="T53" fmla="*/ 56 h 88"/>
                        <a:gd name="T54" fmla="*/ 64 w 72"/>
                        <a:gd name="T55" fmla="*/ 56 h 88"/>
                        <a:gd name="T56" fmla="*/ 72 w 72"/>
                        <a:gd name="T57" fmla="*/ 48 h 88"/>
                        <a:gd name="T58" fmla="*/ 72 w 72"/>
                        <a:gd name="T59" fmla="*/ 48 h 88"/>
                        <a:gd name="T60" fmla="*/ 64 w 72"/>
                        <a:gd name="T61" fmla="*/ 48 h 88"/>
                        <a:gd name="T62" fmla="*/ 64 w 72"/>
                        <a:gd name="T63" fmla="*/ 48 h 88"/>
                        <a:gd name="T64" fmla="*/ 64 w 72"/>
                        <a:gd name="T65" fmla="*/ 48 h 88"/>
                        <a:gd name="T66" fmla="*/ 64 w 72"/>
                        <a:gd name="T67" fmla="*/ 40 h 88"/>
                        <a:gd name="T68" fmla="*/ 64 w 72"/>
                        <a:gd name="T69" fmla="*/ 32 h 88"/>
                        <a:gd name="T70" fmla="*/ 64 w 72"/>
                        <a:gd name="T71" fmla="*/ 24 h 88"/>
                        <a:gd name="T72" fmla="*/ 64 w 72"/>
                        <a:gd name="T73" fmla="*/ 16 h 88"/>
                        <a:gd name="T74" fmla="*/ 64 w 72"/>
                        <a:gd name="T75" fmla="*/ 8 h 88"/>
                        <a:gd name="T76" fmla="*/ 56 w 72"/>
                        <a:gd name="T77" fmla="*/ 8 h 88"/>
                        <a:gd name="T78" fmla="*/ 48 w 72"/>
                        <a:gd name="T79" fmla="*/ 8 h 88"/>
                        <a:gd name="T80" fmla="*/ 48 w 72"/>
                        <a:gd name="T81" fmla="*/ 8 h 88"/>
                        <a:gd name="T82" fmla="*/ 40 w 72"/>
                        <a:gd name="T83" fmla="*/ 8 h 88"/>
                        <a:gd name="T84" fmla="*/ 32 w 72"/>
                        <a:gd name="T85" fmla="*/ 8 h 88"/>
                        <a:gd name="T86" fmla="*/ 24 w 72"/>
                        <a:gd name="T87" fmla="*/ 0 h 88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w 72"/>
                        <a:gd name="T133" fmla="*/ 0 h 88"/>
                        <a:gd name="T134" fmla="*/ 72 w 72"/>
                        <a:gd name="T135" fmla="*/ 88 h 88"/>
                      </a:gdLst>
                      <a:ahLst/>
                      <a:cxnLst>
                        <a:cxn ang="T88">
                          <a:pos x="T0" y="T1"/>
                        </a:cxn>
                        <a:cxn ang="T89">
                          <a:pos x="T2" y="T3"/>
                        </a:cxn>
                        <a:cxn ang="T90">
                          <a:pos x="T4" y="T5"/>
                        </a:cxn>
                        <a:cxn ang="T91">
                          <a:pos x="T6" y="T7"/>
                        </a:cxn>
                        <a:cxn ang="T92">
                          <a:pos x="T8" y="T9"/>
                        </a:cxn>
                        <a:cxn ang="T93">
                          <a:pos x="T10" y="T11"/>
                        </a:cxn>
                        <a:cxn ang="T94">
                          <a:pos x="T12" y="T13"/>
                        </a:cxn>
                        <a:cxn ang="T95">
                          <a:pos x="T14" y="T15"/>
                        </a:cxn>
                        <a:cxn ang="T96">
                          <a:pos x="T16" y="T17"/>
                        </a:cxn>
                        <a:cxn ang="T97">
                          <a:pos x="T18" y="T19"/>
                        </a:cxn>
                        <a:cxn ang="T98">
                          <a:pos x="T20" y="T21"/>
                        </a:cxn>
                        <a:cxn ang="T99">
                          <a:pos x="T22" y="T23"/>
                        </a:cxn>
                        <a:cxn ang="T100">
                          <a:pos x="T24" y="T25"/>
                        </a:cxn>
                        <a:cxn ang="T101">
                          <a:pos x="T26" y="T27"/>
                        </a:cxn>
                        <a:cxn ang="T102">
                          <a:pos x="T28" y="T29"/>
                        </a:cxn>
                        <a:cxn ang="T103">
                          <a:pos x="T30" y="T31"/>
                        </a:cxn>
                        <a:cxn ang="T104">
                          <a:pos x="T32" y="T33"/>
                        </a:cxn>
                        <a:cxn ang="T105">
                          <a:pos x="T34" y="T35"/>
                        </a:cxn>
                        <a:cxn ang="T106">
                          <a:pos x="T36" y="T37"/>
                        </a:cxn>
                        <a:cxn ang="T107">
                          <a:pos x="T38" y="T39"/>
                        </a:cxn>
                        <a:cxn ang="T108">
                          <a:pos x="T40" y="T41"/>
                        </a:cxn>
                        <a:cxn ang="T109">
                          <a:pos x="T42" y="T43"/>
                        </a:cxn>
                        <a:cxn ang="T110">
                          <a:pos x="T44" y="T45"/>
                        </a:cxn>
                        <a:cxn ang="T111">
                          <a:pos x="T46" y="T47"/>
                        </a:cxn>
                        <a:cxn ang="T112">
                          <a:pos x="T48" y="T49"/>
                        </a:cxn>
                        <a:cxn ang="T113">
                          <a:pos x="T50" y="T51"/>
                        </a:cxn>
                        <a:cxn ang="T114">
                          <a:pos x="T52" y="T53"/>
                        </a:cxn>
                        <a:cxn ang="T115">
                          <a:pos x="T54" y="T55"/>
                        </a:cxn>
                        <a:cxn ang="T116">
                          <a:pos x="T56" y="T57"/>
                        </a:cxn>
                        <a:cxn ang="T117">
                          <a:pos x="T58" y="T59"/>
                        </a:cxn>
                        <a:cxn ang="T118">
                          <a:pos x="T60" y="T61"/>
                        </a:cxn>
                        <a:cxn ang="T119">
                          <a:pos x="T62" y="T63"/>
                        </a:cxn>
                        <a:cxn ang="T120">
                          <a:pos x="T64" y="T65"/>
                        </a:cxn>
                        <a:cxn ang="T121">
                          <a:pos x="T66" y="T67"/>
                        </a:cxn>
                        <a:cxn ang="T122">
                          <a:pos x="T68" y="T69"/>
                        </a:cxn>
                        <a:cxn ang="T123">
                          <a:pos x="T70" y="T71"/>
                        </a:cxn>
                        <a:cxn ang="T124">
                          <a:pos x="T72" y="T73"/>
                        </a:cxn>
                        <a:cxn ang="T125">
                          <a:pos x="T74" y="T75"/>
                        </a:cxn>
                        <a:cxn ang="T126">
                          <a:pos x="T76" y="T77"/>
                        </a:cxn>
                        <a:cxn ang="T127">
                          <a:pos x="T78" y="T79"/>
                        </a:cxn>
                        <a:cxn ang="T128">
                          <a:pos x="T80" y="T81"/>
                        </a:cxn>
                        <a:cxn ang="T129">
                          <a:pos x="T82" y="T83"/>
                        </a:cxn>
                        <a:cxn ang="T130">
                          <a:pos x="T84" y="T85"/>
                        </a:cxn>
                        <a:cxn ang="T131">
                          <a:pos x="T86" y="T87"/>
                        </a:cxn>
                      </a:cxnLst>
                      <a:rect l="T132" t="T133" r="T134" b="T135"/>
                      <a:pathLst>
                        <a:path w="72" h="88">
                          <a:moveTo>
                            <a:pt x="24" y="0"/>
                          </a:moveTo>
                          <a:lnTo>
                            <a:pt x="16" y="16"/>
                          </a:lnTo>
                          <a:lnTo>
                            <a:pt x="16" y="24"/>
                          </a:lnTo>
                          <a:lnTo>
                            <a:pt x="8" y="32"/>
                          </a:lnTo>
                          <a:lnTo>
                            <a:pt x="8" y="40"/>
                          </a:lnTo>
                          <a:lnTo>
                            <a:pt x="8" y="48"/>
                          </a:lnTo>
                          <a:lnTo>
                            <a:pt x="8" y="40"/>
                          </a:lnTo>
                          <a:lnTo>
                            <a:pt x="8" y="32"/>
                          </a:lnTo>
                          <a:lnTo>
                            <a:pt x="0" y="32"/>
                          </a:lnTo>
                          <a:lnTo>
                            <a:pt x="0" y="40"/>
                          </a:lnTo>
                          <a:lnTo>
                            <a:pt x="0" y="48"/>
                          </a:lnTo>
                          <a:lnTo>
                            <a:pt x="8" y="48"/>
                          </a:lnTo>
                          <a:lnTo>
                            <a:pt x="8" y="56"/>
                          </a:lnTo>
                          <a:lnTo>
                            <a:pt x="8" y="64"/>
                          </a:lnTo>
                          <a:lnTo>
                            <a:pt x="8" y="72"/>
                          </a:lnTo>
                          <a:lnTo>
                            <a:pt x="16" y="72"/>
                          </a:lnTo>
                          <a:lnTo>
                            <a:pt x="24" y="80"/>
                          </a:lnTo>
                          <a:lnTo>
                            <a:pt x="24" y="88"/>
                          </a:lnTo>
                          <a:lnTo>
                            <a:pt x="32" y="88"/>
                          </a:lnTo>
                          <a:lnTo>
                            <a:pt x="40" y="88"/>
                          </a:lnTo>
                          <a:lnTo>
                            <a:pt x="48" y="80"/>
                          </a:lnTo>
                          <a:lnTo>
                            <a:pt x="48" y="72"/>
                          </a:lnTo>
                          <a:lnTo>
                            <a:pt x="56" y="72"/>
                          </a:lnTo>
                          <a:lnTo>
                            <a:pt x="56" y="64"/>
                          </a:lnTo>
                          <a:lnTo>
                            <a:pt x="56" y="56"/>
                          </a:lnTo>
                          <a:lnTo>
                            <a:pt x="64" y="56"/>
                          </a:lnTo>
                          <a:lnTo>
                            <a:pt x="72" y="48"/>
                          </a:lnTo>
                          <a:lnTo>
                            <a:pt x="64" y="48"/>
                          </a:lnTo>
                          <a:lnTo>
                            <a:pt x="64" y="40"/>
                          </a:lnTo>
                          <a:lnTo>
                            <a:pt x="64" y="32"/>
                          </a:lnTo>
                          <a:lnTo>
                            <a:pt x="64" y="24"/>
                          </a:lnTo>
                          <a:lnTo>
                            <a:pt x="64" y="16"/>
                          </a:lnTo>
                          <a:lnTo>
                            <a:pt x="64" y="8"/>
                          </a:lnTo>
                          <a:lnTo>
                            <a:pt x="56" y="8"/>
                          </a:lnTo>
                          <a:lnTo>
                            <a:pt x="48" y="8"/>
                          </a:lnTo>
                          <a:lnTo>
                            <a:pt x="40" y="8"/>
                          </a:lnTo>
                          <a:lnTo>
                            <a:pt x="32" y="8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rgbClr val="FFCC99"/>
                    </a:solidFill>
                    <a:ln w="12700">
                      <a:solidFill>
                        <a:srgbClr val="66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335" name="Freeform 500"/>
                    <p:cNvSpPr>
                      <a:spLocks/>
                    </p:cNvSpPr>
                    <p:nvPr/>
                  </p:nvSpPr>
                  <p:spPr bwMode="auto">
                    <a:xfrm>
                      <a:off x="896" y="2680"/>
                      <a:ext cx="72" cy="88"/>
                    </a:xfrm>
                    <a:custGeom>
                      <a:avLst/>
                      <a:gdLst>
                        <a:gd name="T0" fmla="*/ 24 w 72"/>
                        <a:gd name="T1" fmla="*/ 0 h 88"/>
                        <a:gd name="T2" fmla="*/ 16 w 72"/>
                        <a:gd name="T3" fmla="*/ 16 h 88"/>
                        <a:gd name="T4" fmla="*/ 16 w 72"/>
                        <a:gd name="T5" fmla="*/ 24 h 88"/>
                        <a:gd name="T6" fmla="*/ 8 w 72"/>
                        <a:gd name="T7" fmla="*/ 32 h 88"/>
                        <a:gd name="T8" fmla="*/ 8 w 72"/>
                        <a:gd name="T9" fmla="*/ 40 h 88"/>
                        <a:gd name="T10" fmla="*/ 8 w 72"/>
                        <a:gd name="T11" fmla="*/ 48 h 88"/>
                        <a:gd name="T12" fmla="*/ 8 w 72"/>
                        <a:gd name="T13" fmla="*/ 40 h 88"/>
                        <a:gd name="T14" fmla="*/ 8 w 72"/>
                        <a:gd name="T15" fmla="*/ 32 h 88"/>
                        <a:gd name="T16" fmla="*/ 0 w 72"/>
                        <a:gd name="T17" fmla="*/ 32 h 88"/>
                        <a:gd name="T18" fmla="*/ 0 w 72"/>
                        <a:gd name="T19" fmla="*/ 40 h 88"/>
                        <a:gd name="T20" fmla="*/ 0 w 72"/>
                        <a:gd name="T21" fmla="*/ 48 h 88"/>
                        <a:gd name="T22" fmla="*/ 0 w 72"/>
                        <a:gd name="T23" fmla="*/ 56 h 88"/>
                        <a:gd name="T24" fmla="*/ 8 w 72"/>
                        <a:gd name="T25" fmla="*/ 56 h 88"/>
                        <a:gd name="T26" fmla="*/ 8 w 72"/>
                        <a:gd name="T27" fmla="*/ 64 h 88"/>
                        <a:gd name="T28" fmla="*/ 8 w 72"/>
                        <a:gd name="T29" fmla="*/ 72 h 88"/>
                        <a:gd name="T30" fmla="*/ 16 w 72"/>
                        <a:gd name="T31" fmla="*/ 72 h 88"/>
                        <a:gd name="T32" fmla="*/ 24 w 72"/>
                        <a:gd name="T33" fmla="*/ 80 h 88"/>
                        <a:gd name="T34" fmla="*/ 24 w 72"/>
                        <a:gd name="T35" fmla="*/ 88 h 88"/>
                        <a:gd name="T36" fmla="*/ 32 w 72"/>
                        <a:gd name="T37" fmla="*/ 88 h 88"/>
                        <a:gd name="T38" fmla="*/ 40 w 72"/>
                        <a:gd name="T39" fmla="*/ 88 h 88"/>
                        <a:gd name="T40" fmla="*/ 48 w 72"/>
                        <a:gd name="T41" fmla="*/ 80 h 88"/>
                        <a:gd name="T42" fmla="*/ 56 w 72"/>
                        <a:gd name="T43" fmla="*/ 80 h 88"/>
                        <a:gd name="T44" fmla="*/ 56 w 72"/>
                        <a:gd name="T45" fmla="*/ 72 h 88"/>
                        <a:gd name="T46" fmla="*/ 64 w 72"/>
                        <a:gd name="T47" fmla="*/ 72 h 88"/>
                        <a:gd name="T48" fmla="*/ 64 w 72"/>
                        <a:gd name="T49" fmla="*/ 64 h 88"/>
                        <a:gd name="T50" fmla="*/ 72 w 72"/>
                        <a:gd name="T51" fmla="*/ 64 h 88"/>
                        <a:gd name="T52" fmla="*/ 72 w 72"/>
                        <a:gd name="T53" fmla="*/ 56 h 88"/>
                        <a:gd name="T54" fmla="*/ 72 w 72"/>
                        <a:gd name="T55" fmla="*/ 48 h 88"/>
                        <a:gd name="T56" fmla="*/ 72 w 72"/>
                        <a:gd name="T57" fmla="*/ 56 h 88"/>
                        <a:gd name="T58" fmla="*/ 72 w 72"/>
                        <a:gd name="T59" fmla="*/ 48 h 88"/>
                        <a:gd name="T60" fmla="*/ 72 w 72"/>
                        <a:gd name="T61" fmla="*/ 40 h 88"/>
                        <a:gd name="T62" fmla="*/ 72 w 72"/>
                        <a:gd name="T63" fmla="*/ 32 h 88"/>
                        <a:gd name="T64" fmla="*/ 72 w 72"/>
                        <a:gd name="T65" fmla="*/ 24 h 88"/>
                        <a:gd name="T66" fmla="*/ 72 w 72"/>
                        <a:gd name="T67" fmla="*/ 16 h 88"/>
                        <a:gd name="T68" fmla="*/ 72 w 72"/>
                        <a:gd name="T69" fmla="*/ 8 h 88"/>
                        <a:gd name="T70" fmla="*/ 64 w 72"/>
                        <a:gd name="T71" fmla="*/ 8 h 88"/>
                        <a:gd name="T72" fmla="*/ 56 w 72"/>
                        <a:gd name="T73" fmla="*/ 8 h 88"/>
                        <a:gd name="T74" fmla="*/ 48 w 72"/>
                        <a:gd name="T75" fmla="*/ 8 h 88"/>
                        <a:gd name="T76" fmla="*/ 40 w 72"/>
                        <a:gd name="T77" fmla="*/ 8 h 88"/>
                        <a:gd name="T78" fmla="*/ 32 w 72"/>
                        <a:gd name="T79" fmla="*/ 8 h 88"/>
                        <a:gd name="T80" fmla="*/ 24 w 72"/>
                        <a:gd name="T81" fmla="*/ 0 h 88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w 72"/>
                        <a:gd name="T124" fmla="*/ 0 h 88"/>
                        <a:gd name="T125" fmla="*/ 72 w 72"/>
                        <a:gd name="T126" fmla="*/ 88 h 88"/>
                      </a:gdLst>
                      <a:ahLst/>
                      <a:cxnLst>
                        <a:cxn ang="T82">
                          <a:pos x="T0" y="T1"/>
                        </a:cxn>
                        <a:cxn ang="T83">
                          <a:pos x="T2" y="T3"/>
                        </a:cxn>
                        <a:cxn ang="T84">
                          <a:pos x="T4" y="T5"/>
                        </a:cxn>
                        <a:cxn ang="T85">
                          <a:pos x="T6" y="T7"/>
                        </a:cxn>
                        <a:cxn ang="T86">
                          <a:pos x="T8" y="T9"/>
                        </a:cxn>
                        <a:cxn ang="T87">
                          <a:pos x="T10" y="T11"/>
                        </a:cxn>
                        <a:cxn ang="T88">
                          <a:pos x="T12" y="T13"/>
                        </a:cxn>
                        <a:cxn ang="T89">
                          <a:pos x="T14" y="T15"/>
                        </a:cxn>
                        <a:cxn ang="T90">
                          <a:pos x="T16" y="T17"/>
                        </a:cxn>
                        <a:cxn ang="T91">
                          <a:pos x="T18" y="T19"/>
                        </a:cxn>
                        <a:cxn ang="T92">
                          <a:pos x="T20" y="T21"/>
                        </a:cxn>
                        <a:cxn ang="T93">
                          <a:pos x="T22" y="T23"/>
                        </a:cxn>
                        <a:cxn ang="T94">
                          <a:pos x="T24" y="T25"/>
                        </a:cxn>
                        <a:cxn ang="T95">
                          <a:pos x="T26" y="T27"/>
                        </a:cxn>
                        <a:cxn ang="T96">
                          <a:pos x="T28" y="T29"/>
                        </a:cxn>
                        <a:cxn ang="T97">
                          <a:pos x="T30" y="T31"/>
                        </a:cxn>
                        <a:cxn ang="T98">
                          <a:pos x="T32" y="T33"/>
                        </a:cxn>
                        <a:cxn ang="T99">
                          <a:pos x="T34" y="T35"/>
                        </a:cxn>
                        <a:cxn ang="T100">
                          <a:pos x="T36" y="T37"/>
                        </a:cxn>
                        <a:cxn ang="T101">
                          <a:pos x="T38" y="T39"/>
                        </a:cxn>
                        <a:cxn ang="T102">
                          <a:pos x="T40" y="T41"/>
                        </a:cxn>
                        <a:cxn ang="T103">
                          <a:pos x="T42" y="T43"/>
                        </a:cxn>
                        <a:cxn ang="T104">
                          <a:pos x="T44" y="T45"/>
                        </a:cxn>
                        <a:cxn ang="T105">
                          <a:pos x="T46" y="T47"/>
                        </a:cxn>
                        <a:cxn ang="T106">
                          <a:pos x="T48" y="T49"/>
                        </a:cxn>
                        <a:cxn ang="T107">
                          <a:pos x="T50" y="T51"/>
                        </a:cxn>
                        <a:cxn ang="T108">
                          <a:pos x="T52" y="T53"/>
                        </a:cxn>
                        <a:cxn ang="T109">
                          <a:pos x="T54" y="T55"/>
                        </a:cxn>
                        <a:cxn ang="T110">
                          <a:pos x="T56" y="T57"/>
                        </a:cxn>
                        <a:cxn ang="T111">
                          <a:pos x="T58" y="T59"/>
                        </a:cxn>
                        <a:cxn ang="T112">
                          <a:pos x="T60" y="T61"/>
                        </a:cxn>
                        <a:cxn ang="T113">
                          <a:pos x="T62" y="T63"/>
                        </a:cxn>
                        <a:cxn ang="T114">
                          <a:pos x="T64" y="T65"/>
                        </a:cxn>
                        <a:cxn ang="T115">
                          <a:pos x="T66" y="T67"/>
                        </a:cxn>
                        <a:cxn ang="T116">
                          <a:pos x="T68" y="T69"/>
                        </a:cxn>
                        <a:cxn ang="T117">
                          <a:pos x="T70" y="T71"/>
                        </a:cxn>
                        <a:cxn ang="T118">
                          <a:pos x="T72" y="T73"/>
                        </a:cxn>
                        <a:cxn ang="T119">
                          <a:pos x="T74" y="T75"/>
                        </a:cxn>
                        <a:cxn ang="T120">
                          <a:pos x="T76" y="T77"/>
                        </a:cxn>
                        <a:cxn ang="T121">
                          <a:pos x="T78" y="T79"/>
                        </a:cxn>
                        <a:cxn ang="T122">
                          <a:pos x="T80" y="T81"/>
                        </a:cxn>
                      </a:cxnLst>
                      <a:rect l="T123" t="T124" r="T125" b="T126"/>
                      <a:pathLst>
                        <a:path w="72" h="88">
                          <a:moveTo>
                            <a:pt x="24" y="0"/>
                          </a:moveTo>
                          <a:lnTo>
                            <a:pt x="16" y="16"/>
                          </a:lnTo>
                          <a:lnTo>
                            <a:pt x="16" y="24"/>
                          </a:lnTo>
                          <a:lnTo>
                            <a:pt x="8" y="32"/>
                          </a:lnTo>
                          <a:lnTo>
                            <a:pt x="8" y="40"/>
                          </a:lnTo>
                          <a:lnTo>
                            <a:pt x="8" y="48"/>
                          </a:lnTo>
                          <a:lnTo>
                            <a:pt x="8" y="40"/>
                          </a:lnTo>
                          <a:lnTo>
                            <a:pt x="8" y="32"/>
                          </a:lnTo>
                          <a:lnTo>
                            <a:pt x="0" y="32"/>
                          </a:lnTo>
                          <a:lnTo>
                            <a:pt x="0" y="40"/>
                          </a:lnTo>
                          <a:lnTo>
                            <a:pt x="0" y="48"/>
                          </a:lnTo>
                          <a:lnTo>
                            <a:pt x="0" y="56"/>
                          </a:lnTo>
                          <a:lnTo>
                            <a:pt x="8" y="56"/>
                          </a:lnTo>
                          <a:lnTo>
                            <a:pt x="8" y="64"/>
                          </a:lnTo>
                          <a:lnTo>
                            <a:pt x="8" y="72"/>
                          </a:lnTo>
                          <a:lnTo>
                            <a:pt x="16" y="72"/>
                          </a:lnTo>
                          <a:lnTo>
                            <a:pt x="24" y="80"/>
                          </a:lnTo>
                          <a:lnTo>
                            <a:pt x="24" y="88"/>
                          </a:lnTo>
                          <a:lnTo>
                            <a:pt x="32" y="88"/>
                          </a:lnTo>
                          <a:lnTo>
                            <a:pt x="40" y="88"/>
                          </a:lnTo>
                          <a:lnTo>
                            <a:pt x="48" y="80"/>
                          </a:lnTo>
                          <a:lnTo>
                            <a:pt x="56" y="80"/>
                          </a:lnTo>
                          <a:lnTo>
                            <a:pt x="56" y="72"/>
                          </a:lnTo>
                          <a:lnTo>
                            <a:pt x="64" y="72"/>
                          </a:lnTo>
                          <a:lnTo>
                            <a:pt x="64" y="64"/>
                          </a:lnTo>
                          <a:lnTo>
                            <a:pt x="72" y="64"/>
                          </a:lnTo>
                          <a:lnTo>
                            <a:pt x="72" y="56"/>
                          </a:lnTo>
                          <a:lnTo>
                            <a:pt x="72" y="48"/>
                          </a:lnTo>
                          <a:lnTo>
                            <a:pt x="72" y="56"/>
                          </a:lnTo>
                          <a:lnTo>
                            <a:pt x="72" y="48"/>
                          </a:lnTo>
                          <a:lnTo>
                            <a:pt x="72" y="40"/>
                          </a:lnTo>
                          <a:lnTo>
                            <a:pt x="72" y="32"/>
                          </a:lnTo>
                          <a:lnTo>
                            <a:pt x="72" y="24"/>
                          </a:lnTo>
                          <a:lnTo>
                            <a:pt x="72" y="16"/>
                          </a:lnTo>
                          <a:lnTo>
                            <a:pt x="72" y="8"/>
                          </a:lnTo>
                          <a:lnTo>
                            <a:pt x="64" y="8"/>
                          </a:lnTo>
                          <a:lnTo>
                            <a:pt x="56" y="8"/>
                          </a:lnTo>
                          <a:lnTo>
                            <a:pt x="48" y="8"/>
                          </a:lnTo>
                          <a:lnTo>
                            <a:pt x="40" y="8"/>
                          </a:lnTo>
                          <a:lnTo>
                            <a:pt x="32" y="8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66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336" name="Freeform 501"/>
                    <p:cNvSpPr>
                      <a:spLocks/>
                    </p:cNvSpPr>
                    <p:nvPr/>
                  </p:nvSpPr>
                  <p:spPr bwMode="auto">
                    <a:xfrm>
                      <a:off x="912" y="2728"/>
                      <a:ext cx="48" cy="48"/>
                    </a:xfrm>
                    <a:custGeom>
                      <a:avLst/>
                      <a:gdLst>
                        <a:gd name="T0" fmla="*/ 32 w 48"/>
                        <a:gd name="T1" fmla="*/ 0 h 48"/>
                        <a:gd name="T2" fmla="*/ 24 w 48"/>
                        <a:gd name="T3" fmla="*/ 0 h 48"/>
                        <a:gd name="T4" fmla="*/ 24 w 48"/>
                        <a:gd name="T5" fmla="*/ 8 h 48"/>
                        <a:gd name="T6" fmla="*/ 24 w 48"/>
                        <a:gd name="T7" fmla="*/ 16 h 48"/>
                        <a:gd name="T8" fmla="*/ 24 w 48"/>
                        <a:gd name="T9" fmla="*/ 24 h 48"/>
                        <a:gd name="T10" fmla="*/ 16 w 48"/>
                        <a:gd name="T11" fmla="*/ 24 h 48"/>
                        <a:gd name="T12" fmla="*/ 16 w 48"/>
                        <a:gd name="T13" fmla="*/ 16 h 48"/>
                        <a:gd name="T14" fmla="*/ 8 w 48"/>
                        <a:gd name="T15" fmla="*/ 16 h 48"/>
                        <a:gd name="T16" fmla="*/ 16 w 48"/>
                        <a:gd name="T17" fmla="*/ 16 h 48"/>
                        <a:gd name="T18" fmla="*/ 8 w 48"/>
                        <a:gd name="T19" fmla="*/ 16 h 48"/>
                        <a:gd name="T20" fmla="*/ 8 w 48"/>
                        <a:gd name="T21" fmla="*/ 24 h 48"/>
                        <a:gd name="T22" fmla="*/ 0 w 48"/>
                        <a:gd name="T23" fmla="*/ 24 h 48"/>
                        <a:gd name="T24" fmla="*/ 0 w 48"/>
                        <a:gd name="T25" fmla="*/ 32 h 48"/>
                        <a:gd name="T26" fmla="*/ 8 w 48"/>
                        <a:gd name="T27" fmla="*/ 24 h 48"/>
                        <a:gd name="T28" fmla="*/ 8 w 48"/>
                        <a:gd name="T29" fmla="*/ 16 h 48"/>
                        <a:gd name="T30" fmla="*/ 16 w 48"/>
                        <a:gd name="T31" fmla="*/ 24 h 48"/>
                        <a:gd name="T32" fmla="*/ 16 w 48"/>
                        <a:gd name="T33" fmla="*/ 32 h 48"/>
                        <a:gd name="T34" fmla="*/ 16 w 48"/>
                        <a:gd name="T35" fmla="*/ 24 h 48"/>
                        <a:gd name="T36" fmla="*/ 24 w 48"/>
                        <a:gd name="T37" fmla="*/ 24 h 48"/>
                        <a:gd name="T38" fmla="*/ 24 w 48"/>
                        <a:gd name="T39" fmla="*/ 32 h 48"/>
                        <a:gd name="T40" fmla="*/ 32 w 48"/>
                        <a:gd name="T41" fmla="*/ 32 h 48"/>
                        <a:gd name="T42" fmla="*/ 32 w 48"/>
                        <a:gd name="T43" fmla="*/ 40 h 48"/>
                        <a:gd name="T44" fmla="*/ 24 w 48"/>
                        <a:gd name="T45" fmla="*/ 48 h 48"/>
                        <a:gd name="T46" fmla="*/ 16 w 48"/>
                        <a:gd name="T47" fmla="*/ 48 h 48"/>
                        <a:gd name="T48" fmla="*/ 24 w 48"/>
                        <a:gd name="T49" fmla="*/ 48 h 48"/>
                        <a:gd name="T50" fmla="*/ 32 w 48"/>
                        <a:gd name="T51" fmla="*/ 40 h 48"/>
                        <a:gd name="T52" fmla="*/ 40 w 48"/>
                        <a:gd name="T53" fmla="*/ 40 h 48"/>
                        <a:gd name="T54" fmla="*/ 48 w 48"/>
                        <a:gd name="T55" fmla="*/ 32 h 48"/>
                        <a:gd name="T56" fmla="*/ 48 w 48"/>
                        <a:gd name="T57" fmla="*/ 24 h 48"/>
                        <a:gd name="T58" fmla="*/ 48 w 48"/>
                        <a:gd name="T59" fmla="*/ 16 h 48"/>
                        <a:gd name="T60" fmla="*/ 48 w 48"/>
                        <a:gd name="T61" fmla="*/ 24 h 48"/>
                        <a:gd name="T62" fmla="*/ 40 w 48"/>
                        <a:gd name="T63" fmla="*/ 24 h 48"/>
                        <a:gd name="T64" fmla="*/ 32 w 48"/>
                        <a:gd name="T65" fmla="*/ 24 h 48"/>
                        <a:gd name="T66" fmla="*/ 32 w 48"/>
                        <a:gd name="T67" fmla="*/ 16 h 48"/>
                        <a:gd name="T68" fmla="*/ 32 w 48"/>
                        <a:gd name="T69" fmla="*/ 8 h 48"/>
                        <a:gd name="T70" fmla="*/ 32 w 48"/>
                        <a:gd name="T71" fmla="*/ 0 h 48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48"/>
                        <a:gd name="T109" fmla="*/ 0 h 48"/>
                        <a:gd name="T110" fmla="*/ 48 w 48"/>
                        <a:gd name="T111" fmla="*/ 48 h 48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48" h="48">
                          <a:moveTo>
                            <a:pt x="32" y="0"/>
                          </a:moveTo>
                          <a:lnTo>
                            <a:pt x="24" y="0"/>
                          </a:lnTo>
                          <a:lnTo>
                            <a:pt x="24" y="8"/>
                          </a:lnTo>
                          <a:lnTo>
                            <a:pt x="24" y="16"/>
                          </a:lnTo>
                          <a:lnTo>
                            <a:pt x="24" y="24"/>
                          </a:lnTo>
                          <a:lnTo>
                            <a:pt x="16" y="24"/>
                          </a:lnTo>
                          <a:lnTo>
                            <a:pt x="16" y="16"/>
                          </a:lnTo>
                          <a:lnTo>
                            <a:pt x="8" y="16"/>
                          </a:lnTo>
                          <a:lnTo>
                            <a:pt x="16" y="16"/>
                          </a:lnTo>
                          <a:lnTo>
                            <a:pt x="8" y="16"/>
                          </a:lnTo>
                          <a:lnTo>
                            <a:pt x="8" y="24"/>
                          </a:lnTo>
                          <a:lnTo>
                            <a:pt x="0" y="24"/>
                          </a:lnTo>
                          <a:lnTo>
                            <a:pt x="0" y="32"/>
                          </a:lnTo>
                          <a:lnTo>
                            <a:pt x="8" y="24"/>
                          </a:lnTo>
                          <a:lnTo>
                            <a:pt x="8" y="16"/>
                          </a:lnTo>
                          <a:lnTo>
                            <a:pt x="16" y="24"/>
                          </a:lnTo>
                          <a:lnTo>
                            <a:pt x="16" y="32"/>
                          </a:lnTo>
                          <a:lnTo>
                            <a:pt x="16" y="24"/>
                          </a:lnTo>
                          <a:lnTo>
                            <a:pt x="24" y="24"/>
                          </a:lnTo>
                          <a:lnTo>
                            <a:pt x="24" y="32"/>
                          </a:lnTo>
                          <a:lnTo>
                            <a:pt x="32" y="32"/>
                          </a:lnTo>
                          <a:lnTo>
                            <a:pt x="32" y="40"/>
                          </a:lnTo>
                          <a:lnTo>
                            <a:pt x="24" y="48"/>
                          </a:lnTo>
                          <a:lnTo>
                            <a:pt x="16" y="48"/>
                          </a:lnTo>
                          <a:lnTo>
                            <a:pt x="24" y="48"/>
                          </a:lnTo>
                          <a:lnTo>
                            <a:pt x="32" y="40"/>
                          </a:lnTo>
                          <a:lnTo>
                            <a:pt x="40" y="40"/>
                          </a:lnTo>
                          <a:lnTo>
                            <a:pt x="48" y="32"/>
                          </a:lnTo>
                          <a:lnTo>
                            <a:pt x="48" y="24"/>
                          </a:lnTo>
                          <a:lnTo>
                            <a:pt x="48" y="16"/>
                          </a:lnTo>
                          <a:lnTo>
                            <a:pt x="48" y="24"/>
                          </a:lnTo>
                          <a:lnTo>
                            <a:pt x="40" y="24"/>
                          </a:lnTo>
                          <a:lnTo>
                            <a:pt x="32" y="24"/>
                          </a:lnTo>
                          <a:lnTo>
                            <a:pt x="32" y="16"/>
                          </a:lnTo>
                          <a:lnTo>
                            <a:pt x="32" y="8"/>
                          </a:lnTo>
                          <a:lnTo>
                            <a:pt x="32" y="0"/>
                          </a:lnTo>
                          <a:close/>
                        </a:path>
                      </a:pathLst>
                    </a:custGeom>
                    <a:solidFill>
                      <a:srgbClr val="6633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337" name="Freeform 502"/>
                    <p:cNvSpPr>
                      <a:spLocks/>
                    </p:cNvSpPr>
                    <p:nvPr/>
                  </p:nvSpPr>
                  <p:spPr bwMode="auto">
                    <a:xfrm>
                      <a:off x="944" y="2728"/>
                      <a:ext cx="8" cy="8"/>
                    </a:xfrm>
                    <a:custGeom>
                      <a:avLst/>
                      <a:gdLst>
                        <a:gd name="T0" fmla="*/ 0 w 8"/>
                        <a:gd name="T1" fmla="*/ 0 h 8"/>
                        <a:gd name="T2" fmla="*/ 8 w 8"/>
                        <a:gd name="T3" fmla="*/ 0 h 8"/>
                        <a:gd name="T4" fmla="*/ 8 w 8"/>
                        <a:gd name="T5" fmla="*/ 8 h 8"/>
                        <a:gd name="T6" fmla="*/ 0 w 8"/>
                        <a:gd name="T7" fmla="*/ 0 h 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"/>
                        <a:gd name="T13" fmla="*/ 0 h 8"/>
                        <a:gd name="T14" fmla="*/ 8 w 8"/>
                        <a:gd name="T15" fmla="*/ 8 h 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" h="8">
                          <a:moveTo>
                            <a:pt x="0" y="0"/>
                          </a:moveTo>
                          <a:lnTo>
                            <a:pt x="8" y="0"/>
                          </a:lnTo>
                          <a:lnTo>
                            <a:pt x="8" y="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633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338" name="Freeform 503"/>
                    <p:cNvSpPr>
                      <a:spLocks/>
                    </p:cNvSpPr>
                    <p:nvPr/>
                  </p:nvSpPr>
                  <p:spPr bwMode="auto">
                    <a:xfrm>
                      <a:off x="912" y="2720"/>
                      <a:ext cx="16" cy="8"/>
                    </a:xfrm>
                    <a:custGeom>
                      <a:avLst/>
                      <a:gdLst>
                        <a:gd name="T0" fmla="*/ 0 w 16"/>
                        <a:gd name="T1" fmla="*/ 8 h 8"/>
                        <a:gd name="T2" fmla="*/ 8 w 16"/>
                        <a:gd name="T3" fmla="*/ 0 h 8"/>
                        <a:gd name="T4" fmla="*/ 16 w 16"/>
                        <a:gd name="T5" fmla="*/ 8 h 8"/>
                        <a:gd name="T6" fmla="*/ 8 w 16"/>
                        <a:gd name="T7" fmla="*/ 8 h 8"/>
                        <a:gd name="T8" fmla="*/ 0 w 16"/>
                        <a:gd name="T9" fmla="*/ 8 h 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"/>
                        <a:gd name="T16" fmla="*/ 0 h 8"/>
                        <a:gd name="T17" fmla="*/ 16 w 16"/>
                        <a:gd name="T18" fmla="*/ 8 h 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" h="8">
                          <a:moveTo>
                            <a:pt x="0" y="8"/>
                          </a:moveTo>
                          <a:lnTo>
                            <a:pt x="8" y="0"/>
                          </a:lnTo>
                          <a:lnTo>
                            <a:pt x="16" y="8"/>
                          </a:lnTo>
                          <a:lnTo>
                            <a:pt x="8" y="8"/>
                          </a:lnTo>
                          <a:lnTo>
                            <a:pt x="0" y="8"/>
                          </a:lnTo>
                          <a:close/>
                        </a:path>
                      </a:pathLst>
                    </a:custGeom>
                    <a:solidFill>
                      <a:srgbClr val="6633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339" name="Freeform 504"/>
                    <p:cNvSpPr>
                      <a:spLocks/>
                    </p:cNvSpPr>
                    <p:nvPr/>
                  </p:nvSpPr>
                  <p:spPr bwMode="auto">
                    <a:xfrm>
                      <a:off x="912" y="2720"/>
                      <a:ext cx="16" cy="1"/>
                    </a:xfrm>
                    <a:custGeom>
                      <a:avLst/>
                      <a:gdLst>
                        <a:gd name="T0" fmla="*/ 0 w 16"/>
                        <a:gd name="T1" fmla="*/ 0 h 1"/>
                        <a:gd name="T2" fmla="*/ 8 w 16"/>
                        <a:gd name="T3" fmla="*/ 0 h 1"/>
                        <a:gd name="T4" fmla="*/ 16 w 16"/>
                        <a:gd name="T5" fmla="*/ 0 h 1"/>
                        <a:gd name="T6" fmla="*/ 8 w 16"/>
                        <a:gd name="T7" fmla="*/ 0 h 1"/>
                        <a:gd name="T8" fmla="*/ 0 w 16"/>
                        <a:gd name="T9" fmla="*/ 0 h 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"/>
                        <a:gd name="T16" fmla="*/ 0 h 1"/>
                        <a:gd name="T17" fmla="*/ 16 w 16"/>
                        <a:gd name="T18" fmla="*/ 1 h 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" h="1">
                          <a:moveTo>
                            <a:pt x="0" y="0"/>
                          </a:moveTo>
                          <a:lnTo>
                            <a:pt x="8" y="0"/>
                          </a:lnTo>
                          <a:lnTo>
                            <a:pt x="16" y="0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633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340" name="Freeform 505"/>
                    <p:cNvSpPr>
                      <a:spLocks/>
                    </p:cNvSpPr>
                    <p:nvPr/>
                  </p:nvSpPr>
                  <p:spPr bwMode="auto">
                    <a:xfrm>
                      <a:off x="936" y="2720"/>
                      <a:ext cx="24" cy="8"/>
                    </a:xfrm>
                    <a:custGeom>
                      <a:avLst/>
                      <a:gdLst>
                        <a:gd name="T0" fmla="*/ 0 w 24"/>
                        <a:gd name="T1" fmla="*/ 8 h 8"/>
                        <a:gd name="T2" fmla="*/ 8 w 24"/>
                        <a:gd name="T3" fmla="*/ 8 h 8"/>
                        <a:gd name="T4" fmla="*/ 16 w 24"/>
                        <a:gd name="T5" fmla="*/ 8 h 8"/>
                        <a:gd name="T6" fmla="*/ 24 w 24"/>
                        <a:gd name="T7" fmla="*/ 8 h 8"/>
                        <a:gd name="T8" fmla="*/ 16 w 24"/>
                        <a:gd name="T9" fmla="*/ 8 h 8"/>
                        <a:gd name="T10" fmla="*/ 16 w 24"/>
                        <a:gd name="T11" fmla="*/ 0 h 8"/>
                        <a:gd name="T12" fmla="*/ 8 w 24"/>
                        <a:gd name="T13" fmla="*/ 0 h 8"/>
                        <a:gd name="T14" fmla="*/ 0 w 24"/>
                        <a:gd name="T15" fmla="*/ 8 h 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4"/>
                        <a:gd name="T25" fmla="*/ 0 h 8"/>
                        <a:gd name="T26" fmla="*/ 24 w 24"/>
                        <a:gd name="T27" fmla="*/ 8 h 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4" h="8">
                          <a:moveTo>
                            <a:pt x="0" y="8"/>
                          </a:moveTo>
                          <a:lnTo>
                            <a:pt x="8" y="8"/>
                          </a:lnTo>
                          <a:lnTo>
                            <a:pt x="16" y="8"/>
                          </a:lnTo>
                          <a:lnTo>
                            <a:pt x="24" y="8"/>
                          </a:lnTo>
                          <a:lnTo>
                            <a:pt x="16" y="8"/>
                          </a:lnTo>
                          <a:lnTo>
                            <a:pt x="16" y="0"/>
                          </a:lnTo>
                          <a:lnTo>
                            <a:pt x="8" y="0"/>
                          </a:lnTo>
                          <a:lnTo>
                            <a:pt x="0" y="8"/>
                          </a:lnTo>
                          <a:close/>
                        </a:path>
                      </a:pathLst>
                    </a:custGeom>
                    <a:solidFill>
                      <a:srgbClr val="6633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341" name="Freeform 506"/>
                    <p:cNvSpPr>
                      <a:spLocks/>
                    </p:cNvSpPr>
                    <p:nvPr/>
                  </p:nvSpPr>
                  <p:spPr bwMode="auto">
                    <a:xfrm>
                      <a:off x="912" y="2720"/>
                      <a:ext cx="16" cy="8"/>
                    </a:xfrm>
                    <a:custGeom>
                      <a:avLst/>
                      <a:gdLst>
                        <a:gd name="T0" fmla="*/ 0 w 16"/>
                        <a:gd name="T1" fmla="*/ 8 h 8"/>
                        <a:gd name="T2" fmla="*/ 0 w 16"/>
                        <a:gd name="T3" fmla="*/ 0 h 8"/>
                        <a:gd name="T4" fmla="*/ 8 w 16"/>
                        <a:gd name="T5" fmla="*/ 0 h 8"/>
                        <a:gd name="T6" fmla="*/ 16 w 16"/>
                        <a:gd name="T7" fmla="*/ 0 h 8"/>
                        <a:gd name="T8" fmla="*/ 16 w 16"/>
                        <a:gd name="T9" fmla="*/ 8 h 8"/>
                        <a:gd name="T10" fmla="*/ 8 w 16"/>
                        <a:gd name="T11" fmla="*/ 0 h 8"/>
                        <a:gd name="T12" fmla="*/ 0 w 16"/>
                        <a:gd name="T13" fmla="*/ 8 h 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6"/>
                        <a:gd name="T22" fmla="*/ 0 h 8"/>
                        <a:gd name="T23" fmla="*/ 16 w 16"/>
                        <a:gd name="T24" fmla="*/ 8 h 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6" h="8">
                          <a:moveTo>
                            <a:pt x="0" y="8"/>
                          </a:moveTo>
                          <a:lnTo>
                            <a:pt x="0" y="0"/>
                          </a:lnTo>
                          <a:lnTo>
                            <a:pt x="8" y="0"/>
                          </a:lnTo>
                          <a:lnTo>
                            <a:pt x="16" y="0"/>
                          </a:lnTo>
                          <a:lnTo>
                            <a:pt x="16" y="8"/>
                          </a:lnTo>
                          <a:lnTo>
                            <a:pt x="8" y="0"/>
                          </a:lnTo>
                          <a:lnTo>
                            <a:pt x="0" y="8"/>
                          </a:lnTo>
                          <a:close/>
                        </a:path>
                      </a:pathLst>
                    </a:custGeom>
                    <a:solidFill>
                      <a:srgbClr val="6633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342" name="Freeform 507"/>
                    <p:cNvSpPr>
                      <a:spLocks/>
                    </p:cNvSpPr>
                    <p:nvPr/>
                  </p:nvSpPr>
                  <p:spPr bwMode="auto">
                    <a:xfrm>
                      <a:off x="944" y="2728"/>
                      <a:ext cx="16" cy="8"/>
                    </a:xfrm>
                    <a:custGeom>
                      <a:avLst/>
                      <a:gdLst>
                        <a:gd name="T0" fmla="*/ 0 w 16"/>
                        <a:gd name="T1" fmla="*/ 0 h 8"/>
                        <a:gd name="T2" fmla="*/ 8 w 16"/>
                        <a:gd name="T3" fmla="*/ 0 h 8"/>
                        <a:gd name="T4" fmla="*/ 8 w 16"/>
                        <a:gd name="T5" fmla="*/ 8 h 8"/>
                        <a:gd name="T6" fmla="*/ 16 w 16"/>
                        <a:gd name="T7" fmla="*/ 8 h 8"/>
                        <a:gd name="T8" fmla="*/ 16 w 16"/>
                        <a:gd name="T9" fmla="*/ 0 h 8"/>
                        <a:gd name="T10" fmla="*/ 8 w 16"/>
                        <a:gd name="T11" fmla="*/ 0 h 8"/>
                        <a:gd name="T12" fmla="*/ 0 w 16"/>
                        <a:gd name="T13" fmla="*/ 0 h 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6"/>
                        <a:gd name="T22" fmla="*/ 0 h 8"/>
                        <a:gd name="T23" fmla="*/ 16 w 16"/>
                        <a:gd name="T24" fmla="*/ 8 h 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6" h="8">
                          <a:moveTo>
                            <a:pt x="0" y="0"/>
                          </a:moveTo>
                          <a:lnTo>
                            <a:pt x="8" y="0"/>
                          </a:lnTo>
                          <a:lnTo>
                            <a:pt x="8" y="8"/>
                          </a:lnTo>
                          <a:lnTo>
                            <a:pt x="16" y="8"/>
                          </a:lnTo>
                          <a:lnTo>
                            <a:pt x="16" y="0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633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343" name="Freeform 508"/>
                    <p:cNvSpPr>
                      <a:spLocks/>
                    </p:cNvSpPr>
                    <p:nvPr/>
                  </p:nvSpPr>
                  <p:spPr bwMode="auto">
                    <a:xfrm>
                      <a:off x="920" y="2712"/>
                      <a:ext cx="40" cy="1"/>
                    </a:xfrm>
                    <a:custGeom>
                      <a:avLst/>
                      <a:gdLst>
                        <a:gd name="T0" fmla="*/ 0 w 40"/>
                        <a:gd name="T1" fmla="*/ 0 h 1"/>
                        <a:gd name="T2" fmla="*/ 8 w 40"/>
                        <a:gd name="T3" fmla="*/ 0 h 1"/>
                        <a:gd name="T4" fmla="*/ 16 w 40"/>
                        <a:gd name="T5" fmla="*/ 0 h 1"/>
                        <a:gd name="T6" fmla="*/ 24 w 40"/>
                        <a:gd name="T7" fmla="*/ 0 h 1"/>
                        <a:gd name="T8" fmla="*/ 32 w 40"/>
                        <a:gd name="T9" fmla="*/ 0 h 1"/>
                        <a:gd name="T10" fmla="*/ 40 w 40"/>
                        <a:gd name="T11" fmla="*/ 0 h 1"/>
                        <a:gd name="T12" fmla="*/ 32 w 40"/>
                        <a:gd name="T13" fmla="*/ 0 h 1"/>
                        <a:gd name="T14" fmla="*/ 24 w 40"/>
                        <a:gd name="T15" fmla="*/ 0 h 1"/>
                        <a:gd name="T16" fmla="*/ 16 w 40"/>
                        <a:gd name="T17" fmla="*/ 0 h 1"/>
                        <a:gd name="T18" fmla="*/ 8 w 40"/>
                        <a:gd name="T19" fmla="*/ 0 h 1"/>
                        <a:gd name="T20" fmla="*/ 0 w 40"/>
                        <a:gd name="T21" fmla="*/ 0 h 1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40"/>
                        <a:gd name="T34" fmla="*/ 0 h 1"/>
                        <a:gd name="T35" fmla="*/ 40 w 40"/>
                        <a:gd name="T36" fmla="*/ 1 h 1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40" h="1">
                          <a:moveTo>
                            <a:pt x="0" y="0"/>
                          </a:moveTo>
                          <a:lnTo>
                            <a:pt x="8" y="0"/>
                          </a:lnTo>
                          <a:lnTo>
                            <a:pt x="16" y="0"/>
                          </a:lnTo>
                          <a:lnTo>
                            <a:pt x="24" y="0"/>
                          </a:lnTo>
                          <a:lnTo>
                            <a:pt x="32" y="0"/>
                          </a:lnTo>
                          <a:lnTo>
                            <a:pt x="40" y="0"/>
                          </a:lnTo>
                          <a:lnTo>
                            <a:pt x="32" y="0"/>
                          </a:lnTo>
                          <a:lnTo>
                            <a:pt x="24" y="0"/>
                          </a:lnTo>
                          <a:lnTo>
                            <a:pt x="16" y="0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633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344" name="Freeform 509"/>
                    <p:cNvSpPr>
                      <a:spLocks/>
                    </p:cNvSpPr>
                    <p:nvPr/>
                  </p:nvSpPr>
                  <p:spPr bwMode="auto">
                    <a:xfrm>
                      <a:off x="928" y="2704"/>
                      <a:ext cx="32" cy="1"/>
                    </a:xfrm>
                    <a:custGeom>
                      <a:avLst/>
                      <a:gdLst>
                        <a:gd name="T0" fmla="*/ 0 w 32"/>
                        <a:gd name="T1" fmla="*/ 0 h 1"/>
                        <a:gd name="T2" fmla="*/ 8 w 32"/>
                        <a:gd name="T3" fmla="*/ 0 h 1"/>
                        <a:gd name="T4" fmla="*/ 16 w 32"/>
                        <a:gd name="T5" fmla="*/ 0 h 1"/>
                        <a:gd name="T6" fmla="*/ 24 w 32"/>
                        <a:gd name="T7" fmla="*/ 0 h 1"/>
                        <a:gd name="T8" fmla="*/ 32 w 32"/>
                        <a:gd name="T9" fmla="*/ 0 h 1"/>
                        <a:gd name="T10" fmla="*/ 24 w 32"/>
                        <a:gd name="T11" fmla="*/ 0 h 1"/>
                        <a:gd name="T12" fmla="*/ 16 w 32"/>
                        <a:gd name="T13" fmla="*/ 0 h 1"/>
                        <a:gd name="T14" fmla="*/ 8 w 32"/>
                        <a:gd name="T15" fmla="*/ 0 h 1"/>
                        <a:gd name="T16" fmla="*/ 0 w 32"/>
                        <a:gd name="T17" fmla="*/ 0 h 1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32"/>
                        <a:gd name="T28" fmla="*/ 0 h 1"/>
                        <a:gd name="T29" fmla="*/ 32 w 32"/>
                        <a:gd name="T30" fmla="*/ 1 h 1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32" h="1">
                          <a:moveTo>
                            <a:pt x="0" y="0"/>
                          </a:moveTo>
                          <a:lnTo>
                            <a:pt x="8" y="0"/>
                          </a:lnTo>
                          <a:lnTo>
                            <a:pt x="16" y="0"/>
                          </a:lnTo>
                          <a:lnTo>
                            <a:pt x="24" y="0"/>
                          </a:lnTo>
                          <a:lnTo>
                            <a:pt x="32" y="0"/>
                          </a:lnTo>
                          <a:lnTo>
                            <a:pt x="24" y="0"/>
                          </a:lnTo>
                          <a:lnTo>
                            <a:pt x="16" y="0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633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345" name="Freeform 510"/>
                    <p:cNvSpPr>
                      <a:spLocks/>
                    </p:cNvSpPr>
                    <p:nvPr/>
                  </p:nvSpPr>
                  <p:spPr bwMode="auto">
                    <a:xfrm>
                      <a:off x="920" y="2752"/>
                      <a:ext cx="24" cy="8"/>
                    </a:xfrm>
                    <a:custGeom>
                      <a:avLst/>
                      <a:gdLst>
                        <a:gd name="T0" fmla="*/ 0 w 24"/>
                        <a:gd name="T1" fmla="*/ 0 h 8"/>
                        <a:gd name="T2" fmla="*/ 0 w 24"/>
                        <a:gd name="T3" fmla="*/ 8 h 8"/>
                        <a:gd name="T4" fmla="*/ 8 w 24"/>
                        <a:gd name="T5" fmla="*/ 8 h 8"/>
                        <a:gd name="T6" fmla="*/ 16 w 24"/>
                        <a:gd name="T7" fmla="*/ 8 h 8"/>
                        <a:gd name="T8" fmla="*/ 24 w 24"/>
                        <a:gd name="T9" fmla="*/ 8 h 8"/>
                        <a:gd name="T10" fmla="*/ 16 w 24"/>
                        <a:gd name="T11" fmla="*/ 8 h 8"/>
                        <a:gd name="T12" fmla="*/ 8 w 24"/>
                        <a:gd name="T13" fmla="*/ 8 h 8"/>
                        <a:gd name="T14" fmla="*/ 0 w 24"/>
                        <a:gd name="T15" fmla="*/ 0 h 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4"/>
                        <a:gd name="T25" fmla="*/ 0 h 8"/>
                        <a:gd name="T26" fmla="*/ 24 w 24"/>
                        <a:gd name="T27" fmla="*/ 8 h 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4" h="8">
                          <a:moveTo>
                            <a:pt x="0" y="0"/>
                          </a:moveTo>
                          <a:lnTo>
                            <a:pt x="0" y="8"/>
                          </a:lnTo>
                          <a:lnTo>
                            <a:pt x="8" y="8"/>
                          </a:lnTo>
                          <a:lnTo>
                            <a:pt x="16" y="8"/>
                          </a:lnTo>
                          <a:lnTo>
                            <a:pt x="24" y="8"/>
                          </a:lnTo>
                          <a:lnTo>
                            <a:pt x="16" y="8"/>
                          </a:lnTo>
                          <a:lnTo>
                            <a:pt x="8" y="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633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346" name="Freeform 511"/>
                    <p:cNvSpPr>
                      <a:spLocks/>
                    </p:cNvSpPr>
                    <p:nvPr/>
                  </p:nvSpPr>
                  <p:spPr bwMode="auto">
                    <a:xfrm>
                      <a:off x="920" y="2760"/>
                      <a:ext cx="24" cy="8"/>
                    </a:xfrm>
                    <a:custGeom>
                      <a:avLst/>
                      <a:gdLst>
                        <a:gd name="T0" fmla="*/ 0 w 24"/>
                        <a:gd name="T1" fmla="*/ 0 h 8"/>
                        <a:gd name="T2" fmla="*/ 8 w 24"/>
                        <a:gd name="T3" fmla="*/ 0 h 8"/>
                        <a:gd name="T4" fmla="*/ 8 w 24"/>
                        <a:gd name="T5" fmla="*/ 8 h 8"/>
                        <a:gd name="T6" fmla="*/ 16 w 24"/>
                        <a:gd name="T7" fmla="*/ 8 h 8"/>
                        <a:gd name="T8" fmla="*/ 16 w 24"/>
                        <a:gd name="T9" fmla="*/ 0 h 8"/>
                        <a:gd name="T10" fmla="*/ 24 w 24"/>
                        <a:gd name="T11" fmla="*/ 0 h 8"/>
                        <a:gd name="T12" fmla="*/ 16 w 24"/>
                        <a:gd name="T13" fmla="*/ 8 h 8"/>
                        <a:gd name="T14" fmla="*/ 8 w 24"/>
                        <a:gd name="T15" fmla="*/ 8 h 8"/>
                        <a:gd name="T16" fmla="*/ 0 w 24"/>
                        <a:gd name="T17" fmla="*/ 0 h 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4"/>
                        <a:gd name="T28" fmla="*/ 0 h 8"/>
                        <a:gd name="T29" fmla="*/ 24 w 24"/>
                        <a:gd name="T30" fmla="*/ 8 h 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4" h="8">
                          <a:moveTo>
                            <a:pt x="0" y="0"/>
                          </a:moveTo>
                          <a:lnTo>
                            <a:pt x="8" y="0"/>
                          </a:lnTo>
                          <a:lnTo>
                            <a:pt x="8" y="8"/>
                          </a:lnTo>
                          <a:lnTo>
                            <a:pt x="16" y="8"/>
                          </a:lnTo>
                          <a:lnTo>
                            <a:pt x="16" y="0"/>
                          </a:lnTo>
                          <a:lnTo>
                            <a:pt x="24" y="0"/>
                          </a:lnTo>
                          <a:lnTo>
                            <a:pt x="16" y="8"/>
                          </a:lnTo>
                          <a:lnTo>
                            <a:pt x="8" y="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633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347" name="Freeform 512"/>
                    <p:cNvSpPr>
                      <a:spLocks/>
                    </p:cNvSpPr>
                    <p:nvPr/>
                  </p:nvSpPr>
                  <p:spPr bwMode="auto">
                    <a:xfrm>
                      <a:off x="920" y="2728"/>
                      <a:ext cx="8" cy="1"/>
                    </a:xfrm>
                    <a:custGeom>
                      <a:avLst/>
                      <a:gdLst>
                        <a:gd name="T0" fmla="*/ 0 w 8"/>
                        <a:gd name="T1" fmla="*/ 0 h 1"/>
                        <a:gd name="T2" fmla="*/ 8 w 8"/>
                        <a:gd name="T3" fmla="*/ 0 h 1"/>
                        <a:gd name="T4" fmla="*/ 0 w 8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8"/>
                        <a:gd name="T10" fmla="*/ 0 h 1"/>
                        <a:gd name="T11" fmla="*/ 8 w 8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" h="1">
                          <a:moveTo>
                            <a:pt x="0" y="0"/>
                          </a:moveTo>
                          <a:lnTo>
                            <a:pt x="8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CC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</p:grpSp>
          </p:grpSp>
        </p:grpSp>
        <p:grpSp>
          <p:nvGrpSpPr>
            <p:cNvPr id="25620" name="Group 513"/>
            <p:cNvGrpSpPr>
              <a:grpSpLocks/>
            </p:cNvGrpSpPr>
            <p:nvPr/>
          </p:nvGrpSpPr>
          <p:grpSpPr bwMode="auto">
            <a:xfrm>
              <a:off x="2107" y="1238"/>
              <a:ext cx="316" cy="255"/>
              <a:chOff x="1736" y="2752"/>
              <a:chExt cx="520" cy="408"/>
            </a:xfrm>
          </p:grpSpPr>
          <p:sp>
            <p:nvSpPr>
              <p:cNvPr id="26109" name="Freeform 514"/>
              <p:cNvSpPr>
                <a:spLocks/>
              </p:cNvSpPr>
              <p:nvPr/>
            </p:nvSpPr>
            <p:spPr bwMode="auto">
              <a:xfrm>
                <a:off x="1736" y="3056"/>
                <a:ext cx="48" cy="32"/>
              </a:xfrm>
              <a:custGeom>
                <a:avLst/>
                <a:gdLst>
                  <a:gd name="T0" fmla="*/ 48 w 48"/>
                  <a:gd name="T1" fmla="*/ 0 h 32"/>
                  <a:gd name="T2" fmla="*/ 32 w 48"/>
                  <a:gd name="T3" fmla="*/ 0 h 32"/>
                  <a:gd name="T4" fmla="*/ 24 w 48"/>
                  <a:gd name="T5" fmla="*/ 0 h 32"/>
                  <a:gd name="T6" fmla="*/ 16 w 48"/>
                  <a:gd name="T7" fmla="*/ 0 h 32"/>
                  <a:gd name="T8" fmla="*/ 8 w 48"/>
                  <a:gd name="T9" fmla="*/ 8 h 32"/>
                  <a:gd name="T10" fmla="*/ 0 w 48"/>
                  <a:gd name="T11" fmla="*/ 8 h 32"/>
                  <a:gd name="T12" fmla="*/ 0 w 48"/>
                  <a:gd name="T13" fmla="*/ 8 h 32"/>
                  <a:gd name="T14" fmla="*/ 0 w 48"/>
                  <a:gd name="T15" fmla="*/ 16 h 32"/>
                  <a:gd name="T16" fmla="*/ 0 w 48"/>
                  <a:gd name="T17" fmla="*/ 24 h 32"/>
                  <a:gd name="T18" fmla="*/ 8 w 48"/>
                  <a:gd name="T19" fmla="*/ 24 h 32"/>
                  <a:gd name="T20" fmla="*/ 16 w 48"/>
                  <a:gd name="T21" fmla="*/ 24 h 32"/>
                  <a:gd name="T22" fmla="*/ 24 w 48"/>
                  <a:gd name="T23" fmla="*/ 24 h 32"/>
                  <a:gd name="T24" fmla="*/ 32 w 48"/>
                  <a:gd name="T25" fmla="*/ 24 h 32"/>
                  <a:gd name="T26" fmla="*/ 40 w 48"/>
                  <a:gd name="T27" fmla="*/ 24 h 32"/>
                  <a:gd name="T28" fmla="*/ 48 w 48"/>
                  <a:gd name="T29" fmla="*/ 32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8"/>
                  <a:gd name="T46" fmla="*/ 0 h 32"/>
                  <a:gd name="T47" fmla="*/ 48 w 48"/>
                  <a:gd name="T48" fmla="*/ 32 h 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8" h="32">
                    <a:moveTo>
                      <a:pt x="48" y="0"/>
                    </a:moveTo>
                    <a:lnTo>
                      <a:pt x="32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8" y="24"/>
                    </a:lnTo>
                    <a:lnTo>
                      <a:pt x="16" y="24"/>
                    </a:lnTo>
                    <a:lnTo>
                      <a:pt x="24" y="24"/>
                    </a:lnTo>
                    <a:lnTo>
                      <a:pt x="32" y="24"/>
                    </a:lnTo>
                    <a:lnTo>
                      <a:pt x="40" y="24"/>
                    </a:lnTo>
                    <a:lnTo>
                      <a:pt x="48" y="32"/>
                    </a:lnTo>
                  </a:path>
                </a:pathLst>
              </a:cu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110" name="Freeform 515"/>
              <p:cNvSpPr>
                <a:spLocks/>
              </p:cNvSpPr>
              <p:nvPr/>
            </p:nvSpPr>
            <p:spPr bwMode="auto">
              <a:xfrm>
                <a:off x="1736" y="3056"/>
                <a:ext cx="56" cy="32"/>
              </a:xfrm>
              <a:custGeom>
                <a:avLst/>
                <a:gdLst>
                  <a:gd name="T0" fmla="*/ 56 w 56"/>
                  <a:gd name="T1" fmla="*/ 0 h 32"/>
                  <a:gd name="T2" fmla="*/ 40 w 56"/>
                  <a:gd name="T3" fmla="*/ 0 h 32"/>
                  <a:gd name="T4" fmla="*/ 32 w 56"/>
                  <a:gd name="T5" fmla="*/ 0 h 32"/>
                  <a:gd name="T6" fmla="*/ 24 w 56"/>
                  <a:gd name="T7" fmla="*/ 0 h 32"/>
                  <a:gd name="T8" fmla="*/ 16 w 56"/>
                  <a:gd name="T9" fmla="*/ 8 h 32"/>
                  <a:gd name="T10" fmla="*/ 8 w 56"/>
                  <a:gd name="T11" fmla="*/ 8 h 32"/>
                  <a:gd name="T12" fmla="*/ 0 w 56"/>
                  <a:gd name="T13" fmla="*/ 8 h 32"/>
                  <a:gd name="T14" fmla="*/ 0 w 56"/>
                  <a:gd name="T15" fmla="*/ 16 h 32"/>
                  <a:gd name="T16" fmla="*/ 8 w 56"/>
                  <a:gd name="T17" fmla="*/ 24 h 32"/>
                  <a:gd name="T18" fmla="*/ 16 w 56"/>
                  <a:gd name="T19" fmla="*/ 24 h 32"/>
                  <a:gd name="T20" fmla="*/ 24 w 56"/>
                  <a:gd name="T21" fmla="*/ 24 h 32"/>
                  <a:gd name="T22" fmla="*/ 32 w 56"/>
                  <a:gd name="T23" fmla="*/ 24 h 32"/>
                  <a:gd name="T24" fmla="*/ 40 w 56"/>
                  <a:gd name="T25" fmla="*/ 24 h 32"/>
                  <a:gd name="T26" fmla="*/ 48 w 56"/>
                  <a:gd name="T27" fmla="*/ 24 h 32"/>
                  <a:gd name="T28" fmla="*/ 56 w 56"/>
                  <a:gd name="T29" fmla="*/ 32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6"/>
                  <a:gd name="T46" fmla="*/ 0 h 32"/>
                  <a:gd name="T47" fmla="*/ 56 w 56"/>
                  <a:gd name="T48" fmla="*/ 32 h 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6" h="32">
                    <a:moveTo>
                      <a:pt x="56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8" y="24"/>
                    </a:lnTo>
                    <a:lnTo>
                      <a:pt x="16" y="24"/>
                    </a:lnTo>
                    <a:lnTo>
                      <a:pt x="24" y="24"/>
                    </a:lnTo>
                    <a:lnTo>
                      <a:pt x="32" y="24"/>
                    </a:lnTo>
                    <a:lnTo>
                      <a:pt x="40" y="24"/>
                    </a:lnTo>
                    <a:lnTo>
                      <a:pt x="48" y="24"/>
                    </a:lnTo>
                    <a:lnTo>
                      <a:pt x="56" y="32"/>
                    </a:lnTo>
                  </a:path>
                </a:pathLst>
              </a:cu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26111" name="Group 516"/>
              <p:cNvGrpSpPr>
                <a:grpSpLocks/>
              </p:cNvGrpSpPr>
              <p:nvPr/>
            </p:nvGrpSpPr>
            <p:grpSpPr bwMode="auto">
              <a:xfrm>
                <a:off x="1784" y="2976"/>
                <a:ext cx="408" cy="144"/>
                <a:chOff x="1784" y="2976"/>
                <a:chExt cx="408" cy="144"/>
              </a:xfrm>
            </p:grpSpPr>
            <p:sp>
              <p:nvSpPr>
                <p:cNvPr id="26314" name="Freeform 517"/>
                <p:cNvSpPr>
                  <a:spLocks/>
                </p:cNvSpPr>
                <p:nvPr/>
              </p:nvSpPr>
              <p:spPr bwMode="auto">
                <a:xfrm>
                  <a:off x="1784" y="3048"/>
                  <a:ext cx="408" cy="72"/>
                </a:xfrm>
                <a:custGeom>
                  <a:avLst/>
                  <a:gdLst>
                    <a:gd name="T0" fmla="*/ 0 w 408"/>
                    <a:gd name="T1" fmla="*/ 8 h 72"/>
                    <a:gd name="T2" fmla="*/ 0 w 408"/>
                    <a:gd name="T3" fmla="*/ 32 h 72"/>
                    <a:gd name="T4" fmla="*/ 328 w 408"/>
                    <a:gd name="T5" fmla="*/ 72 h 72"/>
                    <a:gd name="T6" fmla="*/ 408 w 408"/>
                    <a:gd name="T7" fmla="*/ 24 h 72"/>
                    <a:gd name="T8" fmla="*/ 408 w 408"/>
                    <a:gd name="T9" fmla="*/ 0 h 72"/>
                    <a:gd name="T10" fmla="*/ 328 w 408"/>
                    <a:gd name="T11" fmla="*/ 32 h 72"/>
                    <a:gd name="T12" fmla="*/ 0 w 408"/>
                    <a:gd name="T13" fmla="*/ 8 h 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8"/>
                    <a:gd name="T22" fmla="*/ 0 h 72"/>
                    <a:gd name="T23" fmla="*/ 408 w 408"/>
                    <a:gd name="T24" fmla="*/ 72 h 7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8" h="72">
                      <a:moveTo>
                        <a:pt x="0" y="8"/>
                      </a:moveTo>
                      <a:lnTo>
                        <a:pt x="0" y="32"/>
                      </a:lnTo>
                      <a:lnTo>
                        <a:pt x="328" y="72"/>
                      </a:lnTo>
                      <a:lnTo>
                        <a:pt x="408" y="24"/>
                      </a:lnTo>
                      <a:lnTo>
                        <a:pt x="408" y="0"/>
                      </a:lnTo>
                      <a:lnTo>
                        <a:pt x="328" y="32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315" name="Freeform 518"/>
                <p:cNvSpPr>
                  <a:spLocks/>
                </p:cNvSpPr>
                <p:nvPr/>
              </p:nvSpPr>
              <p:spPr bwMode="auto">
                <a:xfrm>
                  <a:off x="1784" y="2976"/>
                  <a:ext cx="328" cy="104"/>
                </a:xfrm>
                <a:custGeom>
                  <a:avLst/>
                  <a:gdLst>
                    <a:gd name="T0" fmla="*/ 0 w 328"/>
                    <a:gd name="T1" fmla="*/ 0 h 104"/>
                    <a:gd name="T2" fmla="*/ 328 w 328"/>
                    <a:gd name="T3" fmla="*/ 24 h 104"/>
                    <a:gd name="T4" fmla="*/ 328 w 328"/>
                    <a:gd name="T5" fmla="*/ 104 h 104"/>
                    <a:gd name="T6" fmla="*/ 0 w 328"/>
                    <a:gd name="T7" fmla="*/ 80 h 104"/>
                    <a:gd name="T8" fmla="*/ 0 w 328"/>
                    <a:gd name="T9" fmla="*/ 0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104"/>
                    <a:gd name="T17" fmla="*/ 328 w 328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104">
                      <a:moveTo>
                        <a:pt x="0" y="0"/>
                      </a:moveTo>
                      <a:lnTo>
                        <a:pt x="328" y="24"/>
                      </a:lnTo>
                      <a:lnTo>
                        <a:pt x="328" y="104"/>
                      </a:lnTo>
                      <a:lnTo>
                        <a:pt x="0" y="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grpSp>
              <p:nvGrpSpPr>
                <p:cNvPr id="26316" name="Group 519"/>
                <p:cNvGrpSpPr>
                  <a:grpSpLocks/>
                </p:cNvGrpSpPr>
                <p:nvPr/>
              </p:nvGrpSpPr>
              <p:grpSpPr bwMode="auto">
                <a:xfrm>
                  <a:off x="1784" y="2992"/>
                  <a:ext cx="328" cy="48"/>
                  <a:chOff x="1784" y="2992"/>
                  <a:chExt cx="328" cy="48"/>
                </a:xfrm>
              </p:grpSpPr>
              <p:sp>
                <p:nvSpPr>
                  <p:cNvPr id="26317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1784" y="2992"/>
                    <a:ext cx="320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318" name="Line 521"/>
                  <p:cNvSpPr>
                    <a:spLocks noChangeShapeType="1"/>
                  </p:cNvSpPr>
                  <p:nvPr/>
                </p:nvSpPr>
                <p:spPr bwMode="auto">
                  <a:xfrm>
                    <a:off x="1784" y="2992"/>
                    <a:ext cx="328" cy="3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319" name="Line 522"/>
                  <p:cNvSpPr>
                    <a:spLocks noChangeShapeType="1"/>
                  </p:cNvSpPr>
                  <p:nvPr/>
                </p:nvSpPr>
                <p:spPr bwMode="auto">
                  <a:xfrm>
                    <a:off x="2024" y="3016"/>
                    <a:ext cx="64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320" name="Line 523"/>
                  <p:cNvSpPr>
                    <a:spLocks noChangeShapeType="1"/>
                  </p:cNvSpPr>
                  <p:nvPr/>
                </p:nvSpPr>
                <p:spPr bwMode="auto">
                  <a:xfrm>
                    <a:off x="2024" y="3016"/>
                    <a:ext cx="72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321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1944" y="3008"/>
                    <a:ext cx="64" cy="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322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1944" y="3008"/>
                    <a:ext cx="72" cy="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323" name="Line 526"/>
                  <p:cNvSpPr>
                    <a:spLocks noChangeShapeType="1"/>
                  </p:cNvSpPr>
                  <p:nvPr/>
                </p:nvSpPr>
                <p:spPr bwMode="auto">
                  <a:xfrm>
                    <a:off x="1784" y="3008"/>
                    <a:ext cx="320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324" name="Line 527"/>
                  <p:cNvSpPr>
                    <a:spLocks noChangeShapeType="1"/>
                  </p:cNvSpPr>
                  <p:nvPr/>
                </p:nvSpPr>
                <p:spPr bwMode="auto">
                  <a:xfrm>
                    <a:off x="1784" y="3008"/>
                    <a:ext cx="328" cy="3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</p:grpSp>
          <p:grpSp>
            <p:nvGrpSpPr>
              <p:cNvPr id="26112" name="Group 528"/>
              <p:cNvGrpSpPr>
                <a:grpSpLocks/>
              </p:cNvGrpSpPr>
              <p:nvPr/>
            </p:nvGrpSpPr>
            <p:grpSpPr bwMode="auto">
              <a:xfrm>
                <a:off x="1784" y="2960"/>
                <a:ext cx="408" cy="40"/>
                <a:chOff x="1784" y="2960"/>
                <a:chExt cx="408" cy="40"/>
              </a:xfrm>
            </p:grpSpPr>
            <p:sp>
              <p:nvSpPr>
                <p:cNvPr id="26312" name="Freeform 529"/>
                <p:cNvSpPr>
                  <a:spLocks/>
                </p:cNvSpPr>
                <p:nvPr/>
              </p:nvSpPr>
              <p:spPr bwMode="auto">
                <a:xfrm>
                  <a:off x="1784" y="2960"/>
                  <a:ext cx="408" cy="40"/>
                </a:xfrm>
                <a:custGeom>
                  <a:avLst/>
                  <a:gdLst>
                    <a:gd name="T0" fmla="*/ 0 w 408"/>
                    <a:gd name="T1" fmla="*/ 16 h 40"/>
                    <a:gd name="T2" fmla="*/ 328 w 408"/>
                    <a:gd name="T3" fmla="*/ 40 h 40"/>
                    <a:gd name="T4" fmla="*/ 408 w 408"/>
                    <a:gd name="T5" fmla="*/ 24 h 40"/>
                    <a:gd name="T6" fmla="*/ 376 w 408"/>
                    <a:gd name="T7" fmla="*/ 16 h 40"/>
                    <a:gd name="T8" fmla="*/ 128 w 408"/>
                    <a:gd name="T9" fmla="*/ 0 h 40"/>
                    <a:gd name="T10" fmla="*/ 0 w 408"/>
                    <a:gd name="T11" fmla="*/ 16 h 4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8"/>
                    <a:gd name="T19" fmla="*/ 0 h 40"/>
                    <a:gd name="T20" fmla="*/ 408 w 408"/>
                    <a:gd name="T21" fmla="*/ 40 h 4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8" h="40">
                      <a:moveTo>
                        <a:pt x="0" y="16"/>
                      </a:moveTo>
                      <a:lnTo>
                        <a:pt x="328" y="40"/>
                      </a:lnTo>
                      <a:lnTo>
                        <a:pt x="408" y="24"/>
                      </a:lnTo>
                      <a:lnTo>
                        <a:pt x="376" y="16"/>
                      </a:lnTo>
                      <a:lnTo>
                        <a:pt x="128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313" name="Freeform 530"/>
                <p:cNvSpPr>
                  <a:spLocks/>
                </p:cNvSpPr>
                <p:nvPr/>
              </p:nvSpPr>
              <p:spPr bwMode="auto">
                <a:xfrm>
                  <a:off x="1872" y="2976"/>
                  <a:ext cx="304" cy="16"/>
                </a:xfrm>
                <a:custGeom>
                  <a:avLst/>
                  <a:gdLst>
                    <a:gd name="T0" fmla="*/ 32 w 304"/>
                    <a:gd name="T1" fmla="*/ 0 h 16"/>
                    <a:gd name="T2" fmla="*/ 0 w 304"/>
                    <a:gd name="T3" fmla="*/ 8 h 16"/>
                    <a:gd name="T4" fmla="*/ 248 w 304"/>
                    <a:gd name="T5" fmla="*/ 16 h 16"/>
                    <a:gd name="T6" fmla="*/ 280 w 304"/>
                    <a:gd name="T7" fmla="*/ 8 h 16"/>
                    <a:gd name="T8" fmla="*/ 304 w 304"/>
                    <a:gd name="T9" fmla="*/ 0 h 16"/>
                    <a:gd name="T10" fmla="*/ 288 w 304"/>
                    <a:gd name="T11" fmla="*/ 0 h 16"/>
                    <a:gd name="T12" fmla="*/ 32 w 304"/>
                    <a:gd name="T13" fmla="*/ 0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4"/>
                    <a:gd name="T22" fmla="*/ 0 h 16"/>
                    <a:gd name="T23" fmla="*/ 304 w 304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4" h="16">
                      <a:moveTo>
                        <a:pt x="32" y="0"/>
                      </a:moveTo>
                      <a:lnTo>
                        <a:pt x="0" y="8"/>
                      </a:lnTo>
                      <a:lnTo>
                        <a:pt x="248" y="16"/>
                      </a:lnTo>
                      <a:lnTo>
                        <a:pt x="280" y="8"/>
                      </a:lnTo>
                      <a:lnTo>
                        <a:pt x="304" y="0"/>
                      </a:lnTo>
                      <a:lnTo>
                        <a:pt x="288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26113" name="Group 531"/>
              <p:cNvGrpSpPr>
                <a:grpSpLocks/>
              </p:cNvGrpSpPr>
              <p:nvPr/>
            </p:nvGrpSpPr>
            <p:grpSpPr bwMode="auto">
              <a:xfrm>
                <a:off x="2120" y="2760"/>
                <a:ext cx="72" cy="232"/>
                <a:chOff x="2120" y="2760"/>
                <a:chExt cx="72" cy="232"/>
              </a:xfrm>
            </p:grpSpPr>
            <p:grpSp>
              <p:nvGrpSpPr>
                <p:cNvPr id="26264" name="Group 532"/>
                <p:cNvGrpSpPr>
                  <a:grpSpLocks/>
                </p:cNvGrpSpPr>
                <p:nvPr/>
              </p:nvGrpSpPr>
              <p:grpSpPr bwMode="auto">
                <a:xfrm>
                  <a:off x="2144" y="2784"/>
                  <a:ext cx="48" cy="200"/>
                  <a:chOff x="2144" y="2784"/>
                  <a:chExt cx="48" cy="200"/>
                </a:xfrm>
              </p:grpSpPr>
              <p:sp>
                <p:nvSpPr>
                  <p:cNvPr id="26266" name="Freeform 533"/>
                  <p:cNvSpPr>
                    <a:spLocks/>
                  </p:cNvSpPr>
                  <p:nvPr/>
                </p:nvSpPr>
                <p:spPr bwMode="auto">
                  <a:xfrm>
                    <a:off x="2144" y="2784"/>
                    <a:ext cx="48" cy="200"/>
                  </a:xfrm>
                  <a:custGeom>
                    <a:avLst/>
                    <a:gdLst>
                      <a:gd name="T0" fmla="*/ 0 w 48"/>
                      <a:gd name="T1" fmla="*/ 0 h 200"/>
                      <a:gd name="T2" fmla="*/ 48 w 48"/>
                      <a:gd name="T3" fmla="*/ 16 h 200"/>
                      <a:gd name="T4" fmla="*/ 40 w 48"/>
                      <a:gd name="T5" fmla="*/ 96 h 200"/>
                      <a:gd name="T6" fmla="*/ 40 w 48"/>
                      <a:gd name="T7" fmla="*/ 192 h 200"/>
                      <a:gd name="T8" fmla="*/ 0 w 48"/>
                      <a:gd name="T9" fmla="*/ 200 h 200"/>
                      <a:gd name="T10" fmla="*/ 0 w 48"/>
                      <a:gd name="T11" fmla="*/ 0 h 2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8"/>
                      <a:gd name="T19" fmla="*/ 0 h 200"/>
                      <a:gd name="T20" fmla="*/ 48 w 48"/>
                      <a:gd name="T21" fmla="*/ 200 h 2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8" h="200">
                        <a:moveTo>
                          <a:pt x="0" y="0"/>
                        </a:moveTo>
                        <a:lnTo>
                          <a:pt x="48" y="16"/>
                        </a:lnTo>
                        <a:lnTo>
                          <a:pt x="40" y="96"/>
                        </a:lnTo>
                        <a:lnTo>
                          <a:pt x="40" y="192"/>
                        </a:lnTo>
                        <a:lnTo>
                          <a:pt x="0" y="2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999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grpSp>
                <p:nvGrpSpPr>
                  <p:cNvPr id="26267" name="Group 534"/>
                  <p:cNvGrpSpPr>
                    <a:grpSpLocks/>
                  </p:cNvGrpSpPr>
                  <p:nvPr/>
                </p:nvGrpSpPr>
                <p:grpSpPr bwMode="auto">
                  <a:xfrm>
                    <a:off x="2144" y="2792"/>
                    <a:ext cx="48" cy="160"/>
                    <a:chOff x="2144" y="2792"/>
                    <a:chExt cx="48" cy="160"/>
                  </a:xfrm>
                </p:grpSpPr>
                <p:grpSp>
                  <p:nvGrpSpPr>
                    <p:cNvPr id="26268" name="Group 5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44" y="2792"/>
                      <a:ext cx="48" cy="160"/>
                      <a:chOff x="2144" y="2792"/>
                      <a:chExt cx="48" cy="160"/>
                    </a:xfrm>
                  </p:grpSpPr>
                  <p:grpSp>
                    <p:nvGrpSpPr>
                      <p:cNvPr id="26271" name="Group 53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44" y="2792"/>
                        <a:ext cx="48" cy="96"/>
                        <a:chOff x="2144" y="2792"/>
                        <a:chExt cx="48" cy="96"/>
                      </a:xfrm>
                    </p:grpSpPr>
                    <p:grpSp>
                      <p:nvGrpSpPr>
                        <p:cNvPr id="26289" name="Group 53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144" y="2792"/>
                          <a:ext cx="48" cy="48"/>
                          <a:chOff x="2144" y="2792"/>
                          <a:chExt cx="48" cy="48"/>
                        </a:xfrm>
                      </p:grpSpPr>
                      <p:sp>
                        <p:nvSpPr>
                          <p:cNvPr id="26300" name="Line 53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144" y="2792"/>
                            <a:ext cx="40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301" name="Line 53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144" y="2792"/>
                            <a:ext cx="48" cy="1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302" name="Line 54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144" y="2800"/>
                            <a:ext cx="40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303" name="Line 54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144" y="2800"/>
                            <a:ext cx="48" cy="1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304" name="Line 54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144" y="2808"/>
                            <a:ext cx="40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305" name="Line 54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144" y="2808"/>
                            <a:ext cx="48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306" name="Line 54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144" y="2816"/>
                            <a:ext cx="40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307" name="Line 54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144" y="2816"/>
                            <a:ext cx="48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308" name="Line 54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144" y="2824"/>
                            <a:ext cx="40" cy="1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309" name="Line 54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144" y="2824"/>
                            <a:ext cx="48" cy="1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310" name="Line 54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144" y="2832"/>
                            <a:ext cx="32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311" name="Line 54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144" y="2832"/>
                            <a:ext cx="40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  <p:sp>
                      <p:nvSpPr>
                        <p:cNvPr id="26290" name="Line 55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144" y="2856"/>
                          <a:ext cx="32" cy="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291" name="Line 5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144" y="2856"/>
                          <a:ext cx="40" cy="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292" name="Line 5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144" y="2864"/>
                          <a:ext cx="32" cy="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293" name="Line 55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144" y="2864"/>
                          <a:ext cx="40" cy="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294" name="Line 55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144" y="2872"/>
                          <a:ext cx="32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295" name="Line 5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144" y="2872"/>
                          <a:ext cx="40" cy="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296" name="Line 5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144" y="2872"/>
                          <a:ext cx="32" cy="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297" name="Line 55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144" y="2872"/>
                          <a:ext cx="40" cy="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298" name="Line 55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144" y="2880"/>
                          <a:ext cx="32" cy="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299" name="Line 55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144" y="2880"/>
                          <a:ext cx="40" cy="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</p:grpSp>
                  <p:grpSp>
                    <p:nvGrpSpPr>
                      <p:cNvPr id="26272" name="Group 56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44" y="2896"/>
                        <a:ext cx="40" cy="56"/>
                        <a:chOff x="2144" y="2896"/>
                        <a:chExt cx="40" cy="56"/>
                      </a:xfrm>
                    </p:grpSpPr>
                    <p:sp>
                      <p:nvSpPr>
                        <p:cNvPr id="26273" name="Line 56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144" y="2896"/>
                          <a:ext cx="32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274" name="Line 56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144" y="2896"/>
                          <a:ext cx="40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275" name="Line 56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144" y="2904"/>
                          <a:ext cx="32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276" name="Line 5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144" y="2904"/>
                          <a:ext cx="40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277" name="Line 5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144" y="2912"/>
                          <a:ext cx="32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278" name="Line 56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144" y="2912"/>
                          <a:ext cx="40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279" name="Line 5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144" y="2920"/>
                          <a:ext cx="32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280" name="Line 5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144" y="2920"/>
                          <a:ext cx="40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281" name="Line 5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144" y="2928"/>
                          <a:ext cx="32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282" name="Line 57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144" y="2928"/>
                          <a:ext cx="40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283" name="Line 57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144" y="2936"/>
                          <a:ext cx="32" cy="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284" name="Line 57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144" y="2936"/>
                          <a:ext cx="40" cy="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285" name="Line 5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144" y="2944"/>
                          <a:ext cx="32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286" name="Line 57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144" y="2944"/>
                          <a:ext cx="40" cy="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287" name="Line 57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144" y="2944"/>
                          <a:ext cx="32" cy="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288" name="Line 5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144" y="2944"/>
                          <a:ext cx="40" cy="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</p:grpSp>
                </p:grpSp>
                <p:sp>
                  <p:nvSpPr>
                    <p:cNvPr id="26269" name="Line 5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44" y="2840"/>
                      <a:ext cx="32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270" name="Line 5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44" y="2840"/>
                      <a:ext cx="40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</p:grpSp>
            <p:sp>
              <p:nvSpPr>
                <p:cNvPr id="26265" name="Freeform 579"/>
                <p:cNvSpPr>
                  <a:spLocks/>
                </p:cNvSpPr>
                <p:nvPr/>
              </p:nvSpPr>
              <p:spPr bwMode="auto">
                <a:xfrm>
                  <a:off x="2120" y="2760"/>
                  <a:ext cx="32" cy="232"/>
                </a:xfrm>
                <a:custGeom>
                  <a:avLst/>
                  <a:gdLst>
                    <a:gd name="T0" fmla="*/ 8 w 32"/>
                    <a:gd name="T1" fmla="*/ 0 h 232"/>
                    <a:gd name="T2" fmla="*/ 32 w 32"/>
                    <a:gd name="T3" fmla="*/ 16 h 232"/>
                    <a:gd name="T4" fmla="*/ 24 w 32"/>
                    <a:gd name="T5" fmla="*/ 224 h 232"/>
                    <a:gd name="T6" fmla="*/ 24 w 32"/>
                    <a:gd name="T7" fmla="*/ 224 h 232"/>
                    <a:gd name="T8" fmla="*/ 0 w 32"/>
                    <a:gd name="T9" fmla="*/ 232 h 232"/>
                    <a:gd name="T10" fmla="*/ 0 w 32"/>
                    <a:gd name="T11" fmla="*/ 224 h 232"/>
                    <a:gd name="T12" fmla="*/ 8 w 32"/>
                    <a:gd name="T13" fmla="*/ 0 h 2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2"/>
                    <a:gd name="T22" fmla="*/ 0 h 232"/>
                    <a:gd name="T23" fmla="*/ 32 w 32"/>
                    <a:gd name="T24" fmla="*/ 232 h 2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2" h="232">
                      <a:moveTo>
                        <a:pt x="8" y="0"/>
                      </a:moveTo>
                      <a:lnTo>
                        <a:pt x="32" y="16"/>
                      </a:lnTo>
                      <a:lnTo>
                        <a:pt x="24" y="224"/>
                      </a:lnTo>
                      <a:lnTo>
                        <a:pt x="0" y="232"/>
                      </a:lnTo>
                      <a:lnTo>
                        <a:pt x="0" y="22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26114" name="Group 580"/>
              <p:cNvGrpSpPr>
                <a:grpSpLocks/>
              </p:cNvGrpSpPr>
              <p:nvPr/>
            </p:nvGrpSpPr>
            <p:grpSpPr bwMode="auto">
              <a:xfrm>
                <a:off x="2120" y="3096"/>
                <a:ext cx="136" cy="64"/>
                <a:chOff x="2120" y="3096"/>
                <a:chExt cx="136" cy="64"/>
              </a:xfrm>
            </p:grpSpPr>
            <p:sp>
              <p:nvSpPr>
                <p:cNvPr id="26249" name="Freeform 581"/>
                <p:cNvSpPr>
                  <a:spLocks/>
                </p:cNvSpPr>
                <p:nvPr/>
              </p:nvSpPr>
              <p:spPr bwMode="auto">
                <a:xfrm>
                  <a:off x="2120" y="3096"/>
                  <a:ext cx="128" cy="40"/>
                </a:xfrm>
                <a:custGeom>
                  <a:avLst/>
                  <a:gdLst>
                    <a:gd name="T0" fmla="*/ 0 w 128"/>
                    <a:gd name="T1" fmla="*/ 0 h 40"/>
                    <a:gd name="T2" fmla="*/ 32 w 128"/>
                    <a:gd name="T3" fmla="*/ 8 h 40"/>
                    <a:gd name="T4" fmla="*/ 48 w 128"/>
                    <a:gd name="T5" fmla="*/ 8 h 40"/>
                    <a:gd name="T6" fmla="*/ 56 w 128"/>
                    <a:gd name="T7" fmla="*/ 8 h 40"/>
                    <a:gd name="T8" fmla="*/ 72 w 128"/>
                    <a:gd name="T9" fmla="*/ 8 h 40"/>
                    <a:gd name="T10" fmla="*/ 88 w 128"/>
                    <a:gd name="T11" fmla="*/ 8 h 40"/>
                    <a:gd name="T12" fmla="*/ 104 w 128"/>
                    <a:gd name="T13" fmla="*/ 16 h 40"/>
                    <a:gd name="T14" fmla="*/ 112 w 128"/>
                    <a:gd name="T15" fmla="*/ 16 h 40"/>
                    <a:gd name="T16" fmla="*/ 120 w 128"/>
                    <a:gd name="T17" fmla="*/ 16 h 40"/>
                    <a:gd name="T18" fmla="*/ 120 w 128"/>
                    <a:gd name="T19" fmla="*/ 24 h 40"/>
                    <a:gd name="T20" fmla="*/ 128 w 128"/>
                    <a:gd name="T21" fmla="*/ 24 h 40"/>
                    <a:gd name="T22" fmla="*/ 128 w 128"/>
                    <a:gd name="T23" fmla="*/ 32 h 40"/>
                    <a:gd name="T24" fmla="*/ 120 w 128"/>
                    <a:gd name="T25" fmla="*/ 32 h 40"/>
                    <a:gd name="T26" fmla="*/ 120 w 128"/>
                    <a:gd name="T27" fmla="*/ 40 h 40"/>
                    <a:gd name="T28" fmla="*/ 120 w 128"/>
                    <a:gd name="T29" fmla="*/ 40 h 40"/>
                    <a:gd name="T30" fmla="*/ 112 w 128"/>
                    <a:gd name="T31" fmla="*/ 40 h 40"/>
                    <a:gd name="T32" fmla="*/ 104 w 128"/>
                    <a:gd name="T33" fmla="*/ 40 h 40"/>
                    <a:gd name="T34" fmla="*/ 96 w 128"/>
                    <a:gd name="T35" fmla="*/ 40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8"/>
                    <a:gd name="T55" fmla="*/ 0 h 40"/>
                    <a:gd name="T56" fmla="*/ 128 w 128"/>
                    <a:gd name="T57" fmla="*/ 40 h 4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8" h="40">
                      <a:moveTo>
                        <a:pt x="0" y="0"/>
                      </a:moveTo>
                      <a:lnTo>
                        <a:pt x="32" y="8"/>
                      </a:lnTo>
                      <a:lnTo>
                        <a:pt x="48" y="8"/>
                      </a:lnTo>
                      <a:lnTo>
                        <a:pt x="56" y="8"/>
                      </a:lnTo>
                      <a:lnTo>
                        <a:pt x="72" y="8"/>
                      </a:lnTo>
                      <a:lnTo>
                        <a:pt x="88" y="8"/>
                      </a:lnTo>
                      <a:lnTo>
                        <a:pt x="104" y="16"/>
                      </a:lnTo>
                      <a:lnTo>
                        <a:pt x="112" y="16"/>
                      </a:lnTo>
                      <a:lnTo>
                        <a:pt x="120" y="16"/>
                      </a:lnTo>
                      <a:lnTo>
                        <a:pt x="120" y="24"/>
                      </a:lnTo>
                      <a:lnTo>
                        <a:pt x="128" y="24"/>
                      </a:lnTo>
                      <a:lnTo>
                        <a:pt x="128" y="32"/>
                      </a:lnTo>
                      <a:lnTo>
                        <a:pt x="120" y="32"/>
                      </a:lnTo>
                      <a:lnTo>
                        <a:pt x="120" y="40"/>
                      </a:lnTo>
                      <a:lnTo>
                        <a:pt x="112" y="40"/>
                      </a:lnTo>
                      <a:lnTo>
                        <a:pt x="104" y="40"/>
                      </a:lnTo>
                      <a:lnTo>
                        <a:pt x="96" y="40"/>
                      </a:lnTo>
                    </a:path>
                  </a:pathLst>
                </a:custGeom>
                <a:noFill/>
                <a:ln w="12700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250" name="Freeform 582"/>
                <p:cNvSpPr>
                  <a:spLocks/>
                </p:cNvSpPr>
                <p:nvPr/>
              </p:nvSpPr>
              <p:spPr bwMode="auto">
                <a:xfrm>
                  <a:off x="2120" y="3096"/>
                  <a:ext cx="136" cy="40"/>
                </a:xfrm>
                <a:custGeom>
                  <a:avLst/>
                  <a:gdLst>
                    <a:gd name="T0" fmla="*/ 0 w 136"/>
                    <a:gd name="T1" fmla="*/ 0 h 40"/>
                    <a:gd name="T2" fmla="*/ 32 w 136"/>
                    <a:gd name="T3" fmla="*/ 8 h 40"/>
                    <a:gd name="T4" fmla="*/ 48 w 136"/>
                    <a:gd name="T5" fmla="*/ 8 h 40"/>
                    <a:gd name="T6" fmla="*/ 64 w 136"/>
                    <a:gd name="T7" fmla="*/ 8 h 40"/>
                    <a:gd name="T8" fmla="*/ 72 w 136"/>
                    <a:gd name="T9" fmla="*/ 8 h 40"/>
                    <a:gd name="T10" fmla="*/ 88 w 136"/>
                    <a:gd name="T11" fmla="*/ 8 h 40"/>
                    <a:gd name="T12" fmla="*/ 104 w 136"/>
                    <a:gd name="T13" fmla="*/ 16 h 40"/>
                    <a:gd name="T14" fmla="*/ 112 w 136"/>
                    <a:gd name="T15" fmla="*/ 16 h 40"/>
                    <a:gd name="T16" fmla="*/ 120 w 136"/>
                    <a:gd name="T17" fmla="*/ 16 h 40"/>
                    <a:gd name="T18" fmla="*/ 128 w 136"/>
                    <a:gd name="T19" fmla="*/ 24 h 40"/>
                    <a:gd name="T20" fmla="*/ 136 w 136"/>
                    <a:gd name="T21" fmla="*/ 24 h 40"/>
                    <a:gd name="T22" fmla="*/ 136 w 136"/>
                    <a:gd name="T23" fmla="*/ 32 h 40"/>
                    <a:gd name="T24" fmla="*/ 128 w 136"/>
                    <a:gd name="T25" fmla="*/ 32 h 40"/>
                    <a:gd name="T26" fmla="*/ 128 w 136"/>
                    <a:gd name="T27" fmla="*/ 40 h 40"/>
                    <a:gd name="T28" fmla="*/ 120 w 136"/>
                    <a:gd name="T29" fmla="*/ 40 h 40"/>
                    <a:gd name="T30" fmla="*/ 112 w 136"/>
                    <a:gd name="T31" fmla="*/ 40 h 40"/>
                    <a:gd name="T32" fmla="*/ 104 w 136"/>
                    <a:gd name="T33" fmla="*/ 40 h 40"/>
                    <a:gd name="T34" fmla="*/ 96 w 136"/>
                    <a:gd name="T35" fmla="*/ 40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6"/>
                    <a:gd name="T55" fmla="*/ 0 h 40"/>
                    <a:gd name="T56" fmla="*/ 136 w 136"/>
                    <a:gd name="T57" fmla="*/ 40 h 4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6" h="40">
                      <a:moveTo>
                        <a:pt x="0" y="0"/>
                      </a:moveTo>
                      <a:lnTo>
                        <a:pt x="32" y="8"/>
                      </a:lnTo>
                      <a:lnTo>
                        <a:pt x="48" y="8"/>
                      </a:lnTo>
                      <a:lnTo>
                        <a:pt x="64" y="8"/>
                      </a:lnTo>
                      <a:lnTo>
                        <a:pt x="72" y="8"/>
                      </a:lnTo>
                      <a:lnTo>
                        <a:pt x="88" y="8"/>
                      </a:lnTo>
                      <a:lnTo>
                        <a:pt x="104" y="16"/>
                      </a:lnTo>
                      <a:lnTo>
                        <a:pt x="112" y="16"/>
                      </a:lnTo>
                      <a:lnTo>
                        <a:pt x="120" y="16"/>
                      </a:lnTo>
                      <a:lnTo>
                        <a:pt x="128" y="24"/>
                      </a:lnTo>
                      <a:lnTo>
                        <a:pt x="136" y="24"/>
                      </a:lnTo>
                      <a:lnTo>
                        <a:pt x="136" y="32"/>
                      </a:lnTo>
                      <a:lnTo>
                        <a:pt x="128" y="32"/>
                      </a:lnTo>
                      <a:lnTo>
                        <a:pt x="128" y="40"/>
                      </a:lnTo>
                      <a:lnTo>
                        <a:pt x="120" y="40"/>
                      </a:lnTo>
                      <a:lnTo>
                        <a:pt x="112" y="40"/>
                      </a:lnTo>
                      <a:lnTo>
                        <a:pt x="104" y="40"/>
                      </a:lnTo>
                      <a:lnTo>
                        <a:pt x="96" y="40"/>
                      </a:lnTo>
                    </a:path>
                  </a:pathLst>
                </a:custGeom>
                <a:noFill/>
                <a:ln w="12700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grpSp>
              <p:nvGrpSpPr>
                <p:cNvPr id="26251" name="Group 583"/>
                <p:cNvGrpSpPr>
                  <a:grpSpLocks/>
                </p:cNvGrpSpPr>
                <p:nvPr/>
              </p:nvGrpSpPr>
              <p:grpSpPr bwMode="auto">
                <a:xfrm>
                  <a:off x="2136" y="3128"/>
                  <a:ext cx="88" cy="32"/>
                  <a:chOff x="2136" y="3128"/>
                  <a:chExt cx="88" cy="32"/>
                </a:xfrm>
              </p:grpSpPr>
              <p:grpSp>
                <p:nvGrpSpPr>
                  <p:cNvPr id="26252" name="Group 584"/>
                  <p:cNvGrpSpPr>
                    <a:grpSpLocks/>
                  </p:cNvGrpSpPr>
                  <p:nvPr/>
                </p:nvGrpSpPr>
                <p:grpSpPr bwMode="auto">
                  <a:xfrm>
                    <a:off x="2136" y="3128"/>
                    <a:ext cx="88" cy="32"/>
                    <a:chOff x="2136" y="3128"/>
                    <a:chExt cx="88" cy="32"/>
                  </a:xfrm>
                </p:grpSpPr>
                <p:sp>
                  <p:nvSpPr>
                    <p:cNvPr id="26260" name="Freeform 585"/>
                    <p:cNvSpPr>
                      <a:spLocks/>
                    </p:cNvSpPr>
                    <p:nvPr/>
                  </p:nvSpPr>
                  <p:spPr bwMode="auto">
                    <a:xfrm>
                      <a:off x="2136" y="3128"/>
                      <a:ext cx="56" cy="16"/>
                    </a:xfrm>
                    <a:custGeom>
                      <a:avLst/>
                      <a:gdLst>
                        <a:gd name="T0" fmla="*/ 0 w 56"/>
                        <a:gd name="T1" fmla="*/ 8 h 16"/>
                        <a:gd name="T2" fmla="*/ 16 w 56"/>
                        <a:gd name="T3" fmla="*/ 0 h 16"/>
                        <a:gd name="T4" fmla="*/ 56 w 56"/>
                        <a:gd name="T5" fmla="*/ 8 h 16"/>
                        <a:gd name="T6" fmla="*/ 40 w 56"/>
                        <a:gd name="T7" fmla="*/ 16 h 16"/>
                        <a:gd name="T8" fmla="*/ 0 w 56"/>
                        <a:gd name="T9" fmla="*/ 8 h 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6"/>
                        <a:gd name="T16" fmla="*/ 0 h 16"/>
                        <a:gd name="T17" fmla="*/ 56 w 56"/>
                        <a:gd name="T18" fmla="*/ 16 h 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6" h="16">
                          <a:moveTo>
                            <a:pt x="0" y="8"/>
                          </a:moveTo>
                          <a:lnTo>
                            <a:pt x="16" y="0"/>
                          </a:lnTo>
                          <a:lnTo>
                            <a:pt x="56" y="8"/>
                          </a:lnTo>
                          <a:lnTo>
                            <a:pt x="40" y="16"/>
                          </a:lnTo>
                          <a:lnTo>
                            <a:pt x="0" y="8"/>
                          </a:lnTo>
                          <a:close/>
                        </a:path>
                      </a:pathLst>
                    </a:custGeom>
                    <a:solidFill>
                      <a:srgbClr val="D9D9D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261" name="Freeform 586"/>
                    <p:cNvSpPr>
                      <a:spLocks/>
                    </p:cNvSpPr>
                    <p:nvPr/>
                  </p:nvSpPr>
                  <p:spPr bwMode="auto">
                    <a:xfrm>
                      <a:off x="2136" y="3136"/>
                      <a:ext cx="40" cy="24"/>
                    </a:xfrm>
                    <a:custGeom>
                      <a:avLst/>
                      <a:gdLst>
                        <a:gd name="T0" fmla="*/ 0 w 40"/>
                        <a:gd name="T1" fmla="*/ 0 h 24"/>
                        <a:gd name="T2" fmla="*/ 0 w 40"/>
                        <a:gd name="T3" fmla="*/ 8 h 24"/>
                        <a:gd name="T4" fmla="*/ 40 w 40"/>
                        <a:gd name="T5" fmla="*/ 24 h 24"/>
                        <a:gd name="T6" fmla="*/ 40 w 40"/>
                        <a:gd name="T7" fmla="*/ 8 h 24"/>
                        <a:gd name="T8" fmla="*/ 0 w 40"/>
                        <a:gd name="T9" fmla="*/ 0 h 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0"/>
                        <a:gd name="T16" fmla="*/ 0 h 24"/>
                        <a:gd name="T17" fmla="*/ 40 w 40"/>
                        <a:gd name="T18" fmla="*/ 24 h 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0" h="24">
                          <a:moveTo>
                            <a:pt x="0" y="0"/>
                          </a:moveTo>
                          <a:lnTo>
                            <a:pt x="0" y="8"/>
                          </a:lnTo>
                          <a:lnTo>
                            <a:pt x="40" y="24"/>
                          </a:lnTo>
                          <a:lnTo>
                            <a:pt x="40" y="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262" name="Freeform 587"/>
                    <p:cNvSpPr>
                      <a:spLocks/>
                    </p:cNvSpPr>
                    <p:nvPr/>
                  </p:nvSpPr>
                  <p:spPr bwMode="auto">
                    <a:xfrm>
                      <a:off x="2176" y="3136"/>
                      <a:ext cx="48" cy="24"/>
                    </a:xfrm>
                    <a:custGeom>
                      <a:avLst/>
                      <a:gdLst>
                        <a:gd name="T0" fmla="*/ 0 w 48"/>
                        <a:gd name="T1" fmla="*/ 8 h 24"/>
                        <a:gd name="T2" fmla="*/ 16 w 48"/>
                        <a:gd name="T3" fmla="*/ 0 h 24"/>
                        <a:gd name="T4" fmla="*/ 48 w 48"/>
                        <a:gd name="T5" fmla="*/ 0 h 24"/>
                        <a:gd name="T6" fmla="*/ 48 w 48"/>
                        <a:gd name="T7" fmla="*/ 8 h 24"/>
                        <a:gd name="T8" fmla="*/ 0 w 48"/>
                        <a:gd name="T9" fmla="*/ 24 h 24"/>
                        <a:gd name="T10" fmla="*/ 0 w 48"/>
                        <a:gd name="T11" fmla="*/ 8 h 2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8"/>
                        <a:gd name="T19" fmla="*/ 0 h 24"/>
                        <a:gd name="T20" fmla="*/ 48 w 48"/>
                        <a:gd name="T21" fmla="*/ 24 h 2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8" h="24">
                          <a:moveTo>
                            <a:pt x="0" y="8"/>
                          </a:moveTo>
                          <a:lnTo>
                            <a:pt x="16" y="0"/>
                          </a:lnTo>
                          <a:lnTo>
                            <a:pt x="48" y="0"/>
                          </a:lnTo>
                          <a:lnTo>
                            <a:pt x="48" y="8"/>
                          </a:lnTo>
                          <a:lnTo>
                            <a:pt x="0" y="24"/>
                          </a:lnTo>
                          <a:lnTo>
                            <a:pt x="0" y="8"/>
                          </a:lnTo>
                          <a:close/>
                        </a:path>
                      </a:pathLst>
                    </a:custGeom>
                    <a:solidFill>
                      <a:srgbClr val="9999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263" name="Freeform 588"/>
                    <p:cNvSpPr>
                      <a:spLocks/>
                    </p:cNvSpPr>
                    <p:nvPr/>
                  </p:nvSpPr>
                  <p:spPr bwMode="auto">
                    <a:xfrm>
                      <a:off x="2152" y="3128"/>
                      <a:ext cx="72" cy="8"/>
                    </a:xfrm>
                    <a:custGeom>
                      <a:avLst/>
                      <a:gdLst>
                        <a:gd name="T0" fmla="*/ 0 w 72"/>
                        <a:gd name="T1" fmla="*/ 0 h 8"/>
                        <a:gd name="T2" fmla="*/ 40 w 72"/>
                        <a:gd name="T3" fmla="*/ 0 h 8"/>
                        <a:gd name="T4" fmla="*/ 72 w 72"/>
                        <a:gd name="T5" fmla="*/ 8 h 8"/>
                        <a:gd name="T6" fmla="*/ 40 w 72"/>
                        <a:gd name="T7" fmla="*/ 8 h 8"/>
                        <a:gd name="T8" fmla="*/ 0 w 72"/>
                        <a:gd name="T9" fmla="*/ 0 h 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"/>
                        <a:gd name="T16" fmla="*/ 0 h 8"/>
                        <a:gd name="T17" fmla="*/ 72 w 72"/>
                        <a:gd name="T18" fmla="*/ 8 h 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" h="8">
                          <a:moveTo>
                            <a:pt x="0" y="0"/>
                          </a:moveTo>
                          <a:lnTo>
                            <a:pt x="40" y="0"/>
                          </a:lnTo>
                          <a:lnTo>
                            <a:pt x="72" y="8"/>
                          </a:lnTo>
                          <a:lnTo>
                            <a:pt x="40" y="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  <p:grpSp>
                <p:nvGrpSpPr>
                  <p:cNvPr id="26253" name="Group 589"/>
                  <p:cNvGrpSpPr>
                    <a:grpSpLocks/>
                  </p:cNvGrpSpPr>
                  <p:nvPr/>
                </p:nvGrpSpPr>
                <p:grpSpPr bwMode="auto">
                  <a:xfrm>
                    <a:off x="2136" y="3128"/>
                    <a:ext cx="88" cy="16"/>
                    <a:chOff x="2136" y="3128"/>
                    <a:chExt cx="88" cy="16"/>
                  </a:xfrm>
                </p:grpSpPr>
                <p:sp>
                  <p:nvSpPr>
                    <p:cNvPr id="26254" name="Line 5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36" y="3136"/>
                      <a:ext cx="32" cy="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255" name="Line 5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36" y="3136"/>
                      <a:ext cx="40" cy="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256" name="Line 59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68" y="3128"/>
                      <a:ext cx="16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59595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257" name="Line 59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68" y="3128"/>
                      <a:ext cx="16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59595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258" name="Line 5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84" y="3128"/>
                      <a:ext cx="40" cy="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59595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259" name="Line 5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84" y="3128"/>
                      <a:ext cx="40" cy="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59595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</p:grpSp>
          </p:grpSp>
          <p:sp>
            <p:nvSpPr>
              <p:cNvPr id="26115" name="Freeform 596"/>
              <p:cNvSpPr>
                <a:spLocks/>
              </p:cNvSpPr>
              <p:nvPr/>
            </p:nvSpPr>
            <p:spPr bwMode="auto">
              <a:xfrm>
                <a:off x="2112" y="3048"/>
                <a:ext cx="80" cy="72"/>
              </a:xfrm>
              <a:custGeom>
                <a:avLst/>
                <a:gdLst>
                  <a:gd name="T0" fmla="*/ 0 w 80"/>
                  <a:gd name="T1" fmla="*/ 32 h 72"/>
                  <a:gd name="T2" fmla="*/ 80 w 80"/>
                  <a:gd name="T3" fmla="*/ 0 h 72"/>
                  <a:gd name="T4" fmla="*/ 80 w 80"/>
                  <a:gd name="T5" fmla="*/ 24 h 72"/>
                  <a:gd name="T6" fmla="*/ 0 w 80"/>
                  <a:gd name="T7" fmla="*/ 72 h 72"/>
                  <a:gd name="T8" fmla="*/ 0 w 80"/>
                  <a:gd name="T9" fmla="*/ 32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72"/>
                  <a:gd name="T17" fmla="*/ 80 w 80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72">
                    <a:moveTo>
                      <a:pt x="0" y="32"/>
                    </a:moveTo>
                    <a:lnTo>
                      <a:pt x="80" y="0"/>
                    </a:lnTo>
                    <a:lnTo>
                      <a:pt x="80" y="24"/>
                    </a:lnTo>
                    <a:lnTo>
                      <a:pt x="0" y="7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116" name="Freeform 597"/>
              <p:cNvSpPr>
                <a:spLocks/>
              </p:cNvSpPr>
              <p:nvPr/>
            </p:nvSpPr>
            <p:spPr bwMode="auto">
              <a:xfrm>
                <a:off x="2112" y="2984"/>
                <a:ext cx="80" cy="96"/>
              </a:xfrm>
              <a:custGeom>
                <a:avLst/>
                <a:gdLst>
                  <a:gd name="T0" fmla="*/ 0 w 80"/>
                  <a:gd name="T1" fmla="*/ 16 h 96"/>
                  <a:gd name="T2" fmla="*/ 80 w 80"/>
                  <a:gd name="T3" fmla="*/ 0 h 96"/>
                  <a:gd name="T4" fmla="*/ 80 w 80"/>
                  <a:gd name="T5" fmla="*/ 64 h 96"/>
                  <a:gd name="T6" fmla="*/ 0 w 80"/>
                  <a:gd name="T7" fmla="*/ 96 h 96"/>
                  <a:gd name="T8" fmla="*/ 0 w 80"/>
                  <a:gd name="T9" fmla="*/ 1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96"/>
                  <a:gd name="T17" fmla="*/ 80 w 80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96">
                    <a:moveTo>
                      <a:pt x="0" y="16"/>
                    </a:moveTo>
                    <a:lnTo>
                      <a:pt x="80" y="0"/>
                    </a:lnTo>
                    <a:lnTo>
                      <a:pt x="80" y="64"/>
                    </a:lnTo>
                    <a:lnTo>
                      <a:pt x="0" y="9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117" name="Freeform 598"/>
              <p:cNvSpPr>
                <a:spLocks/>
              </p:cNvSpPr>
              <p:nvPr/>
            </p:nvSpPr>
            <p:spPr bwMode="auto">
              <a:xfrm>
                <a:off x="1904" y="2784"/>
                <a:ext cx="192" cy="168"/>
              </a:xfrm>
              <a:custGeom>
                <a:avLst/>
                <a:gdLst>
                  <a:gd name="T0" fmla="*/ 8 w 192"/>
                  <a:gd name="T1" fmla="*/ 0 h 168"/>
                  <a:gd name="T2" fmla="*/ 192 w 192"/>
                  <a:gd name="T3" fmla="*/ 0 h 168"/>
                  <a:gd name="T4" fmla="*/ 176 w 192"/>
                  <a:gd name="T5" fmla="*/ 168 h 168"/>
                  <a:gd name="T6" fmla="*/ 0 w 192"/>
                  <a:gd name="T7" fmla="*/ 160 h 168"/>
                  <a:gd name="T8" fmla="*/ 8 w 192"/>
                  <a:gd name="T9" fmla="*/ 0 h 1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168"/>
                  <a:gd name="T17" fmla="*/ 192 w 192"/>
                  <a:gd name="T18" fmla="*/ 168 h 1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168">
                    <a:moveTo>
                      <a:pt x="8" y="0"/>
                    </a:moveTo>
                    <a:lnTo>
                      <a:pt x="192" y="0"/>
                    </a:lnTo>
                    <a:lnTo>
                      <a:pt x="176" y="168"/>
                    </a:lnTo>
                    <a:lnTo>
                      <a:pt x="0" y="16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118" name="Freeform 599"/>
              <p:cNvSpPr>
                <a:spLocks/>
              </p:cNvSpPr>
              <p:nvPr/>
            </p:nvSpPr>
            <p:spPr bwMode="auto">
              <a:xfrm>
                <a:off x="1776" y="3064"/>
                <a:ext cx="360" cy="72"/>
              </a:xfrm>
              <a:custGeom>
                <a:avLst/>
                <a:gdLst>
                  <a:gd name="T0" fmla="*/ 56 w 360"/>
                  <a:gd name="T1" fmla="*/ 0 h 72"/>
                  <a:gd name="T2" fmla="*/ 360 w 360"/>
                  <a:gd name="T3" fmla="*/ 24 h 72"/>
                  <a:gd name="T4" fmla="*/ 336 w 360"/>
                  <a:gd name="T5" fmla="*/ 56 h 72"/>
                  <a:gd name="T6" fmla="*/ 312 w 360"/>
                  <a:gd name="T7" fmla="*/ 72 h 72"/>
                  <a:gd name="T8" fmla="*/ 0 w 360"/>
                  <a:gd name="T9" fmla="*/ 32 h 72"/>
                  <a:gd name="T10" fmla="*/ 16 w 360"/>
                  <a:gd name="T11" fmla="*/ 24 h 72"/>
                  <a:gd name="T12" fmla="*/ 56 w 360"/>
                  <a:gd name="T13" fmla="*/ 0 h 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0"/>
                  <a:gd name="T22" fmla="*/ 0 h 72"/>
                  <a:gd name="T23" fmla="*/ 360 w 360"/>
                  <a:gd name="T24" fmla="*/ 72 h 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0" h="72">
                    <a:moveTo>
                      <a:pt x="56" y="0"/>
                    </a:moveTo>
                    <a:lnTo>
                      <a:pt x="360" y="24"/>
                    </a:lnTo>
                    <a:lnTo>
                      <a:pt x="336" y="56"/>
                    </a:lnTo>
                    <a:lnTo>
                      <a:pt x="312" y="72"/>
                    </a:lnTo>
                    <a:lnTo>
                      <a:pt x="0" y="32"/>
                    </a:lnTo>
                    <a:lnTo>
                      <a:pt x="16" y="24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26119" name="Group 600"/>
              <p:cNvGrpSpPr>
                <a:grpSpLocks/>
              </p:cNvGrpSpPr>
              <p:nvPr/>
            </p:nvGrpSpPr>
            <p:grpSpPr bwMode="auto">
              <a:xfrm>
                <a:off x="2104" y="2984"/>
                <a:ext cx="88" cy="96"/>
                <a:chOff x="2104" y="2984"/>
                <a:chExt cx="88" cy="96"/>
              </a:xfrm>
            </p:grpSpPr>
            <p:sp>
              <p:nvSpPr>
                <p:cNvPr id="26231" name="Line 601"/>
                <p:cNvSpPr>
                  <a:spLocks noChangeShapeType="1"/>
                </p:cNvSpPr>
                <p:nvPr/>
              </p:nvSpPr>
              <p:spPr bwMode="auto">
                <a:xfrm flipV="1">
                  <a:off x="2104" y="3008"/>
                  <a:ext cx="80" cy="24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232" name="Line 602"/>
                <p:cNvSpPr>
                  <a:spLocks noChangeShapeType="1"/>
                </p:cNvSpPr>
                <p:nvPr/>
              </p:nvSpPr>
              <p:spPr bwMode="auto">
                <a:xfrm flipV="1">
                  <a:off x="2104" y="3008"/>
                  <a:ext cx="80" cy="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233" name="Line 603"/>
                <p:cNvSpPr>
                  <a:spLocks noChangeShapeType="1"/>
                </p:cNvSpPr>
                <p:nvPr/>
              </p:nvSpPr>
              <p:spPr bwMode="auto">
                <a:xfrm flipV="1">
                  <a:off x="2120" y="3016"/>
                  <a:ext cx="64" cy="24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234" name="Line 604"/>
                <p:cNvSpPr>
                  <a:spLocks noChangeShapeType="1"/>
                </p:cNvSpPr>
                <p:nvPr/>
              </p:nvSpPr>
              <p:spPr bwMode="auto">
                <a:xfrm flipV="1">
                  <a:off x="2120" y="3016"/>
                  <a:ext cx="72" cy="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235" name="Line 605"/>
                <p:cNvSpPr>
                  <a:spLocks noChangeShapeType="1"/>
                </p:cNvSpPr>
                <p:nvPr/>
              </p:nvSpPr>
              <p:spPr bwMode="auto">
                <a:xfrm flipV="1">
                  <a:off x="2120" y="3016"/>
                  <a:ext cx="64" cy="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236" name="Line 606"/>
                <p:cNvSpPr>
                  <a:spLocks noChangeShapeType="1"/>
                </p:cNvSpPr>
                <p:nvPr/>
              </p:nvSpPr>
              <p:spPr bwMode="auto">
                <a:xfrm flipV="1">
                  <a:off x="2120" y="3016"/>
                  <a:ext cx="72" cy="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237" name="Line 607"/>
                <p:cNvSpPr>
                  <a:spLocks noChangeShapeType="1"/>
                </p:cNvSpPr>
                <p:nvPr/>
              </p:nvSpPr>
              <p:spPr bwMode="auto">
                <a:xfrm flipV="1">
                  <a:off x="2120" y="3032"/>
                  <a:ext cx="64" cy="24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238" name="Line 608"/>
                <p:cNvSpPr>
                  <a:spLocks noChangeShapeType="1"/>
                </p:cNvSpPr>
                <p:nvPr/>
              </p:nvSpPr>
              <p:spPr bwMode="auto">
                <a:xfrm flipV="1">
                  <a:off x="2120" y="3032"/>
                  <a:ext cx="72" cy="24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239" name="Line 609"/>
                <p:cNvSpPr>
                  <a:spLocks noChangeShapeType="1"/>
                </p:cNvSpPr>
                <p:nvPr/>
              </p:nvSpPr>
              <p:spPr bwMode="auto">
                <a:xfrm flipV="1">
                  <a:off x="2120" y="3032"/>
                  <a:ext cx="64" cy="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240" name="Line 610"/>
                <p:cNvSpPr>
                  <a:spLocks noChangeShapeType="1"/>
                </p:cNvSpPr>
                <p:nvPr/>
              </p:nvSpPr>
              <p:spPr bwMode="auto">
                <a:xfrm flipV="1">
                  <a:off x="2120" y="3032"/>
                  <a:ext cx="72" cy="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241" name="Line 611"/>
                <p:cNvSpPr>
                  <a:spLocks noChangeShapeType="1"/>
                </p:cNvSpPr>
                <p:nvPr/>
              </p:nvSpPr>
              <p:spPr bwMode="auto">
                <a:xfrm flipV="1">
                  <a:off x="2120" y="3000"/>
                  <a:ext cx="64" cy="16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242" name="Line 612"/>
                <p:cNvSpPr>
                  <a:spLocks noChangeShapeType="1"/>
                </p:cNvSpPr>
                <p:nvPr/>
              </p:nvSpPr>
              <p:spPr bwMode="auto">
                <a:xfrm flipV="1">
                  <a:off x="2120" y="3000"/>
                  <a:ext cx="72" cy="24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243" name="Line 613"/>
                <p:cNvSpPr>
                  <a:spLocks noChangeShapeType="1"/>
                </p:cNvSpPr>
                <p:nvPr/>
              </p:nvSpPr>
              <p:spPr bwMode="auto">
                <a:xfrm flipV="1">
                  <a:off x="2120" y="2992"/>
                  <a:ext cx="64" cy="24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244" name="Line 614"/>
                <p:cNvSpPr>
                  <a:spLocks noChangeShapeType="1"/>
                </p:cNvSpPr>
                <p:nvPr/>
              </p:nvSpPr>
              <p:spPr bwMode="auto">
                <a:xfrm flipV="1">
                  <a:off x="2120" y="2992"/>
                  <a:ext cx="72" cy="24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245" name="Line 615"/>
                <p:cNvSpPr>
                  <a:spLocks noChangeShapeType="1"/>
                </p:cNvSpPr>
                <p:nvPr/>
              </p:nvSpPr>
              <p:spPr bwMode="auto">
                <a:xfrm flipV="1">
                  <a:off x="2120" y="2984"/>
                  <a:ext cx="64" cy="16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246" name="Line 616"/>
                <p:cNvSpPr>
                  <a:spLocks noChangeShapeType="1"/>
                </p:cNvSpPr>
                <p:nvPr/>
              </p:nvSpPr>
              <p:spPr bwMode="auto">
                <a:xfrm flipV="1">
                  <a:off x="2120" y="2984"/>
                  <a:ext cx="72" cy="16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247" name="Line 617"/>
                <p:cNvSpPr>
                  <a:spLocks noChangeShapeType="1"/>
                </p:cNvSpPr>
                <p:nvPr/>
              </p:nvSpPr>
              <p:spPr bwMode="auto">
                <a:xfrm>
                  <a:off x="2120" y="2992"/>
                  <a:ext cx="1" cy="88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6248" name="Line 618"/>
                <p:cNvSpPr>
                  <a:spLocks noChangeShapeType="1"/>
                </p:cNvSpPr>
                <p:nvPr/>
              </p:nvSpPr>
              <p:spPr bwMode="auto">
                <a:xfrm>
                  <a:off x="2120" y="2992"/>
                  <a:ext cx="1" cy="88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26120" name="Group 619"/>
              <p:cNvGrpSpPr>
                <a:grpSpLocks/>
              </p:cNvGrpSpPr>
              <p:nvPr/>
            </p:nvGrpSpPr>
            <p:grpSpPr bwMode="auto">
              <a:xfrm>
                <a:off x="1872" y="2752"/>
                <a:ext cx="256" cy="240"/>
                <a:chOff x="1872" y="2752"/>
                <a:chExt cx="256" cy="240"/>
              </a:xfrm>
            </p:grpSpPr>
            <p:grpSp>
              <p:nvGrpSpPr>
                <p:cNvPr id="26214" name="Group 620"/>
                <p:cNvGrpSpPr>
                  <a:grpSpLocks/>
                </p:cNvGrpSpPr>
                <p:nvPr/>
              </p:nvGrpSpPr>
              <p:grpSpPr bwMode="auto">
                <a:xfrm>
                  <a:off x="1872" y="2752"/>
                  <a:ext cx="256" cy="240"/>
                  <a:chOff x="1872" y="2752"/>
                  <a:chExt cx="256" cy="240"/>
                </a:xfrm>
              </p:grpSpPr>
              <p:grpSp>
                <p:nvGrpSpPr>
                  <p:cNvPr id="26216" name="Group 621"/>
                  <p:cNvGrpSpPr>
                    <a:grpSpLocks/>
                  </p:cNvGrpSpPr>
                  <p:nvPr/>
                </p:nvGrpSpPr>
                <p:grpSpPr bwMode="auto">
                  <a:xfrm>
                    <a:off x="1872" y="2752"/>
                    <a:ext cx="256" cy="240"/>
                    <a:chOff x="1872" y="2752"/>
                    <a:chExt cx="256" cy="240"/>
                  </a:xfrm>
                </p:grpSpPr>
                <p:sp>
                  <p:nvSpPr>
                    <p:cNvPr id="26227" name="Freeform 622"/>
                    <p:cNvSpPr>
                      <a:spLocks/>
                    </p:cNvSpPr>
                    <p:nvPr/>
                  </p:nvSpPr>
                  <p:spPr bwMode="auto">
                    <a:xfrm>
                      <a:off x="1872" y="2752"/>
                      <a:ext cx="256" cy="240"/>
                    </a:xfrm>
                    <a:custGeom>
                      <a:avLst/>
                      <a:gdLst>
                        <a:gd name="T0" fmla="*/ 24 w 256"/>
                        <a:gd name="T1" fmla="*/ 8 h 240"/>
                        <a:gd name="T2" fmla="*/ 48 w 256"/>
                        <a:gd name="T3" fmla="*/ 8 h 240"/>
                        <a:gd name="T4" fmla="*/ 72 w 256"/>
                        <a:gd name="T5" fmla="*/ 0 h 240"/>
                        <a:gd name="T6" fmla="*/ 104 w 256"/>
                        <a:gd name="T7" fmla="*/ 0 h 240"/>
                        <a:gd name="T8" fmla="*/ 136 w 256"/>
                        <a:gd name="T9" fmla="*/ 0 h 240"/>
                        <a:gd name="T10" fmla="*/ 168 w 256"/>
                        <a:gd name="T11" fmla="*/ 0 h 240"/>
                        <a:gd name="T12" fmla="*/ 200 w 256"/>
                        <a:gd name="T13" fmla="*/ 8 h 240"/>
                        <a:gd name="T14" fmla="*/ 240 w 256"/>
                        <a:gd name="T15" fmla="*/ 8 h 240"/>
                        <a:gd name="T16" fmla="*/ 256 w 256"/>
                        <a:gd name="T17" fmla="*/ 8 h 240"/>
                        <a:gd name="T18" fmla="*/ 256 w 256"/>
                        <a:gd name="T19" fmla="*/ 16 h 240"/>
                        <a:gd name="T20" fmla="*/ 248 w 256"/>
                        <a:gd name="T21" fmla="*/ 240 h 240"/>
                        <a:gd name="T22" fmla="*/ 240 w 256"/>
                        <a:gd name="T23" fmla="*/ 240 h 240"/>
                        <a:gd name="T24" fmla="*/ 160 w 256"/>
                        <a:gd name="T25" fmla="*/ 240 h 240"/>
                        <a:gd name="T26" fmla="*/ 80 w 256"/>
                        <a:gd name="T27" fmla="*/ 232 h 240"/>
                        <a:gd name="T28" fmla="*/ 0 w 256"/>
                        <a:gd name="T29" fmla="*/ 224 h 240"/>
                        <a:gd name="T30" fmla="*/ 0 w 256"/>
                        <a:gd name="T31" fmla="*/ 216 h 240"/>
                        <a:gd name="T32" fmla="*/ 8 w 256"/>
                        <a:gd name="T33" fmla="*/ 16 h 240"/>
                        <a:gd name="T34" fmla="*/ 24 w 256"/>
                        <a:gd name="T35" fmla="*/ 8 h 240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256"/>
                        <a:gd name="T55" fmla="*/ 0 h 240"/>
                        <a:gd name="T56" fmla="*/ 256 w 256"/>
                        <a:gd name="T57" fmla="*/ 240 h 240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256" h="240">
                          <a:moveTo>
                            <a:pt x="24" y="8"/>
                          </a:moveTo>
                          <a:lnTo>
                            <a:pt x="48" y="8"/>
                          </a:lnTo>
                          <a:lnTo>
                            <a:pt x="72" y="0"/>
                          </a:lnTo>
                          <a:lnTo>
                            <a:pt x="104" y="0"/>
                          </a:lnTo>
                          <a:lnTo>
                            <a:pt x="136" y="0"/>
                          </a:lnTo>
                          <a:lnTo>
                            <a:pt x="168" y="0"/>
                          </a:lnTo>
                          <a:lnTo>
                            <a:pt x="200" y="8"/>
                          </a:lnTo>
                          <a:lnTo>
                            <a:pt x="240" y="8"/>
                          </a:lnTo>
                          <a:lnTo>
                            <a:pt x="256" y="8"/>
                          </a:lnTo>
                          <a:lnTo>
                            <a:pt x="256" y="16"/>
                          </a:lnTo>
                          <a:lnTo>
                            <a:pt x="248" y="240"/>
                          </a:lnTo>
                          <a:lnTo>
                            <a:pt x="240" y="240"/>
                          </a:lnTo>
                          <a:lnTo>
                            <a:pt x="160" y="240"/>
                          </a:lnTo>
                          <a:lnTo>
                            <a:pt x="80" y="232"/>
                          </a:lnTo>
                          <a:lnTo>
                            <a:pt x="0" y="224"/>
                          </a:lnTo>
                          <a:lnTo>
                            <a:pt x="0" y="216"/>
                          </a:lnTo>
                          <a:lnTo>
                            <a:pt x="8" y="16"/>
                          </a:lnTo>
                          <a:lnTo>
                            <a:pt x="24" y="8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228" name="Arc 623"/>
                    <p:cNvSpPr>
                      <a:spLocks/>
                    </p:cNvSpPr>
                    <p:nvPr/>
                  </p:nvSpPr>
                  <p:spPr bwMode="auto">
                    <a:xfrm>
                      <a:off x="2124" y="2760"/>
                      <a:ext cx="4" cy="4"/>
                    </a:xfrm>
                    <a:custGeom>
                      <a:avLst/>
                      <a:gdLst>
                        <a:gd name="T0" fmla="*/ 0 w 21707"/>
                        <a:gd name="T1" fmla="*/ 0 h 21600"/>
                        <a:gd name="T2" fmla="*/ 0 w 21707"/>
                        <a:gd name="T3" fmla="*/ 0 h 21600"/>
                        <a:gd name="T4" fmla="*/ 0 w 21707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707"/>
                        <a:gd name="T10" fmla="*/ 0 h 21600"/>
                        <a:gd name="T11" fmla="*/ 21707 w 21707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707" h="21600" fill="none" extrusionOk="0">
                          <a:moveTo>
                            <a:pt x="0" y="0"/>
                          </a:moveTo>
                          <a:cubicBezTo>
                            <a:pt x="35" y="0"/>
                            <a:pt x="71" y="-1"/>
                            <a:pt x="107" y="0"/>
                          </a:cubicBezTo>
                          <a:cubicBezTo>
                            <a:pt x="11993" y="0"/>
                            <a:pt x="21646" y="9603"/>
                            <a:pt x="21706" y="21490"/>
                          </a:cubicBezTo>
                        </a:path>
                        <a:path w="21707" h="21600" stroke="0" extrusionOk="0">
                          <a:moveTo>
                            <a:pt x="0" y="0"/>
                          </a:moveTo>
                          <a:cubicBezTo>
                            <a:pt x="35" y="0"/>
                            <a:pt x="71" y="-1"/>
                            <a:pt x="107" y="0"/>
                          </a:cubicBezTo>
                          <a:cubicBezTo>
                            <a:pt x="11993" y="0"/>
                            <a:pt x="21646" y="9603"/>
                            <a:pt x="21706" y="21490"/>
                          </a:cubicBezTo>
                          <a:lnTo>
                            <a:pt x="107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229" name="Arc 624"/>
                    <p:cNvSpPr>
                      <a:spLocks/>
                    </p:cNvSpPr>
                    <p:nvPr/>
                  </p:nvSpPr>
                  <p:spPr bwMode="auto">
                    <a:xfrm>
                      <a:off x="1880" y="2760"/>
                      <a:ext cx="16" cy="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0" y="21600"/>
                          </a:moveTo>
                          <a:cubicBezTo>
                            <a:pt x="0" y="9670"/>
                            <a:pt x="9670" y="0"/>
                            <a:pt x="21599" y="0"/>
                          </a:cubicBezTo>
                        </a:path>
                        <a:path w="21600" h="21600" stroke="0" extrusionOk="0">
                          <a:moveTo>
                            <a:pt x="0" y="21600"/>
                          </a:moveTo>
                          <a:cubicBezTo>
                            <a:pt x="0" y="9670"/>
                            <a:pt x="9670" y="0"/>
                            <a:pt x="21599" y="0"/>
                          </a:cubicBez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230" name="Arc 625"/>
                    <p:cNvSpPr>
                      <a:spLocks/>
                    </p:cNvSpPr>
                    <p:nvPr/>
                  </p:nvSpPr>
                  <p:spPr bwMode="auto">
                    <a:xfrm>
                      <a:off x="1872" y="2968"/>
                      <a:ext cx="4" cy="8"/>
                    </a:xfrm>
                    <a:custGeom>
                      <a:avLst/>
                      <a:gdLst>
                        <a:gd name="T0" fmla="*/ 0 w 21600"/>
                        <a:gd name="T1" fmla="*/ 0 h 21599"/>
                        <a:gd name="T2" fmla="*/ 0 w 21600"/>
                        <a:gd name="T3" fmla="*/ 0 h 21599"/>
                        <a:gd name="T4" fmla="*/ 0 w 21600"/>
                        <a:gd name="T5" fmla="*/ 0 h 21599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599"/>
                        <a:gd name="T11" fmla="*/ 21600 w 21600"/>
                        <a:gd name="T12" fmla="*/ 21599 h 2159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599" fill="none" extrusionOk="0">
                          <a:moveTo>
                            <a:pt x="21382" y="21598"/>
                          </a:moveTo>
                          <a:cubicBezTo>
                            <a:pt x="9538" y="21479"/>
                            <a:pt x="0" y="11844"/>
                            <a:pt x="0" y="0"/>
                          </a:cubicBezTo>
                        </a:path>
                        <a:path w="21600" h="21599" stroke="0" extrusionOk="0">
                          <a:moveTo>
                            <a:pt x="21382" y="21598"/>
                          </a:moveTo>
                          <a:cubicBezTo>
                            <a:pt x="9538" y="21479"/>
                            <a:pt x="0" y="11844"/>
                            <a:pt x="0" y="0"/>
                          </a:cubicBezTo>
                          <a:lnTo>
                            <a:pt x="21600" y="0"/>
                          </a:lnTo>
                          <a:lnTo>
                            <a:pt x="21382" y="21598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  <p:grpSp>
                <p:nvGrpSpPr>
                  <p:cNvPr id="26217" name="Group 626"/>
                  <p:cNvGrpSpPr>
                    <a:grpSpLocks/>
                  </p:cNvGrpSpPr>
                  <p:nvPr/>
                </p:nvGrpSpPr>
                <p:grpSpPr bwMode="auto">
                  <a:xfrm>
                    <a:off x="1904" y="2784"/>
                    <a:ext cx="192" cy="168"/>
                    <a:chOff x="1904" y="2784"/>
                    <a:chExt cx="192" cy="168"/>
                  </a:xfrm>
                </p:grpSpPr>
                <p:grpSp>
                  <p:nvGrpSpPr>
                    <p:cNvPr id="26218" name="Group 6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04" y="2784"/>
                      <a:ext cx="192" cy="168"/>
                      <a:chOff x="1904" y="2784"/>
                      <a:chExt cx="192" cy="168"/>
                    </a:xfrm>
                  </p:grpSpPr>
                  <p:sp>
                    <p:nvSpPr>
                      <p:cNvPr id="26223" name="Freeform 6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12" y="2784"/>
                        <a:ext cx="184" cy="8"/>
                      </a:xfrm>
                      <a:custGeom>
                        <a:avLst/>
                        <a:gdLst>
                          <a:gd name="T0" fmla="*/ 0 w 184"/>
                          <a:gd name="T1" fmla="*/ 0 h 8"/>
                          <a:gd name="T2" fmla="*/ 184 w 184"/>
                          <a:gd name="T3" fmla="*/ 0 h 8"/>
                          <a:gd name="T4" fmla="*/ 176 w 184"/>
                          <a:gd name="T5" fmla="*/ 8 h 8"/>
                          <a:gd name="T6" fmla="*/ 0 w 184"/>
                          <a:gd name="T7" fmla="*/ 8 h 8"/>
                          <a:gd name="T8" fmla="*/ 0 w 184"/>
                          <a:gd name="T9" fmla="*/ 0 h 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84"/>
                          <a:gd name="T16" fmla="*/ 0 h 8"/>
                          <a:gd name="T17" fmla="*/ 184 w 184"/>
                          <a:gd name="T18" fmla="*/ 8 h 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84" h="8">
                            <a:moveTo>
                              <a:pt x="0" y="0"/>
                            </a:moveTo>
                            <a:lnTo>
                              <a:pt x="184" y="0"/>
                            </a:lnTo>
                            <a:lnTo>
                              <a:pt x="176" y="8"/>
                            </a:lnTo>
                            <a:lnTo>
                              <a:pt x="0" y="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6224" name="Freeform 6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80" y="2784"/>
                        <a:ext cx="16" cy="168"/>
                      </a:xfrm>
                      <a:custGeom>
                        <a:avLst/>
                        <a:gdLst>
                          <a:gd name="T0" fmla="*/ 8 w 16"/>
                          <a:gd name="T1" fmla="*/ 8 h 168"/>
                          <a:gd name="T2" fmla="*/ 16 w 16"/>
                          <a:gd name="T3" fmla="*/ 0 h 168"/>
                          <a:gd name="T4" fmla="*/ 8 w 16"/>
                          <a:gd name="T5" fmla="*/ 96 h 168"/>
                          <a:gd name="T6" fmla="*/ 0 w 16"/>
                          <a:gd name="T7" fmla="*/ 168 h 168"/>
                          <a:gd name="T8" fmla="*/ 0 w 16"/>
                          <a:gd name="T9" fmla="*/ 160 h 168"/>
                          <a:gd name="T10" fmla="*/ 8 w 16"/>
                          <a:gd name="T11" fmla="*/ 8 h 168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16"/>
                          <a:gd name="T19" fmla="*/ 0 h 168"/>
                          <a:gd name="T20" fmla="*/ 16 w 16"/>
                          <a:gd name="T21" fmla="*/ 168 h 168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16" h="168">
                            <a:moveTo>
                              <a:pt x="8" y="8"/>
                            </a:moveTo>
                            <a:lnTo>
                              <a:pt x="16" y="0"/>
                            </a:lnTo>
                            <a:lnTo>
                              <a:pt x="8" y="96"/>
                            </a:lnTo>
                            <a:lnTo>
                              <a:pt x="0" y="168"/>
                            </a:lnTo>
                            <a:lnTo>
                              <a:pt x="0" y="160"/>
                            </a:lnTo>
                            <a:lnTo>
                              <a:pt x="8" y="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6225" name="Freeform 6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04" y="2936"/>
                        <a:ext cx="176" cy="16"/>
                      </a:xfrm>
                      <a:custGeom>
                        <a:avLst/>
                        <a:gdLst>
                          <a:gd name="T0" fmla="*/ 0 w 176"/>
                          <a:gd name="T1" fmla="*/ 0 h 16"/>
                          <a:gd name="T2" fmla="*/ 0 w 176"/>
                          <a:gd name="T3" fmla="*/ 8 h 16"/>
                          <a:gd name="T4" fmla="*/ 176 w 176"/>
                          <a:gd name="T5" fmla="*/ 16 h 16"/>
                          <a:gd name="T6" fmla="*/ 176 w 176"/>
                          <a:gd name="T7" fmla="*/ 8 h 16"/>
                          <a:gd name="T8" fmla="*/ 0 w 176"/>
                          <a:gd name="T9" fmla="*/ 0 h 1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6"/>
                          <a:gd name="T16" fmla="*/ 0 h 16"/>
                          <a:gd name="T17" fmla="*/ 176 w 176"/>
                          <a:gd name="T18" fmla="*/ 16 h 1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6" h="16">
                            <a:moveTo>
                              <a:pt x="0" y="0"/>
                            </a:moveTo>
                            <a:lnTo>
                              <a:pt x="0" y="8"/>
                            </a:lnTo>
                            <a:lnTo>
                              <a:pt x="176" y="16"/>
                            </a:lnTo>
                            <a:lnTo>
                              <a:pt x="176" y="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D9D9D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6226" name="Freeform 6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04" y="2784"/>
                        <a:ext cx="8" cy="160"/>
                      </a:xfrm>
                      <a:custGeom>
                        <a:avLst/>
                        <a:gdLst>
                          <a:gd name="T0" fmla="*/ 8 w 8"/>
                          <a:gd name="T1" fmla="*/ 0 h 160"/>
                          <a:gd name="T2" fmla="*/ 8 w 8"/>
                          <a:gd name="T3" fmla="*/ 8 h 160"/>
                          <a:gd name="T4" fmla="*/ 0 w 8"/>
                          <a:gd name="T5" fmla="*/ 152 h 160"/>
                          <a:gd name="T6" fmla="*/ 0 w 8"/>
                          <a:gd name="T7" fmla="*/ 160 h 160"/>
                          <a:gd name="T8" fmla="*/ 8 w 8"/>
                          <a:gd name="T9" fmla="*/ 0 h 16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"/>
                          <a:gd name="T16" fmla="*/ 0 h 160"/>
                          <a:gd name="T17" fmla="*/ 8 w 8"/>
                          <a:gd name="T18" fmla="*/ 160 h 16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" h="160">
                            <a:moveTo>
                              <a:pt x="8" y="0"/>
                            </a:moveTo>
                            <a:lnTo>
                              <a:pt x="8" y="8"/>
                            </a:lnTo>
                            <a:lnTo>
                              <a:pt x="0" y="152"/>
                            </a:lnTo>
                            <a:lnTo>
                              <a:pt x="0" y="160"/>
                            </a:lnTo>
                            <a:lnTo>
                              <a:pt x="8" y="0"/>
                            </a:lnTo>
                            <a:close/>
                          </a:path>
                        </a:pathLst>
                      </a:custGeom>
                      <a:solidFill>
                        <a:srgbClr val="BFBF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</p:grpSp>
                <p:grpSp>
                  <p:nvGrpSpPr>
                    <p:cNvPr id="26219" name="Group 6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04" y="2792"/>
                      <a:ext cx="184" cy="152"/>
                      <a:chOff x="1904" y="2792"/>
                      <a:chExt cx="184" cy="152"/>
                    </a:xfrm>
                  </p:grpSpPr>
                  <p:sp>
                    <p:nvSpPr>
                      <p:cNvPr id="26220" name="Freeform 6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04" y="2792"/>
                        <a:ext cx="184" cy="152"/>
                      </a:xfrm>
                      <a:custGeom>
                        <a:avLst/>
                        <a:gdLst>
                          <a:gd name="T0" fmla="*/ 8 w 184"/>
                          <a:gd name="T1" fmla="*/ 0 h 152"/>
                          <a:gd name="T2" fmla="*/ 184 w 184"/>
                          <a:gd name="T3" fmla="*/ 0 h 152"/>
                          <a:gd name="T4" fmla="*/ 176 w 184"/>
                          <a:gd name="T5" fmla="*/ 152 h 152"/>
                          <a:gd name="T6" fmla="*/ 0 w 184"/>
                          <a:gd name="T7" fmla="*/ 144 h 152"/>
                          <a:gd name="T8" fmla="*/ 8 w 184"/>
                          <a:gd name="T9" fmla="*/ 0 h 15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84"/>
                          <a:gd name="T16" fmla="*/ 0 h 152"/>
                          <a:gd name="T17" fmla="*/ 184 w 184"/>
                          <a:gd name="T18" fmla="*/ 152 h 15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84" h="152">
                            <a:moveTo>
                              <a:pt x="8" y="0"/>
                            </a:moveTo>
                            <a:lnTo>
                              <a:pt x="184" y="0"/>
                            </a:lnTo>
                            <a:lnTo>
                              <a:pt x="176" y="152"/>
                            </a:lnTo>
                            <a:lnTo>
                              <a:pt x="0" y="144"/>
                            </a:lnTo>
                            <a:lnTo>
                              <a:pt x="8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6221" name="Freeform 6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12" y="2800"/>
                        <a:ext cx="168" cy="136"/>
                      </a:xfrm>
                      <a:custGeom>
                        <a:avLst/>
                        <a:gdLst>
                          <a:gd name="T0" fmla="*/ 8 w 168"/>
                          <a:gd name="T1" fmla="*/ 0 h 136"/>
                          <a:gd name="T2" fmla="*/ 168 w 168"/>
                          <a:gd name="T3" fmla="*/ 0 h 136"/>
                          <a:gd name="T4" fmla="*/ 160 w 168"/>
                          <a:gd name="T5" fmla="*/ 136 h 136"/>
                          <a:gd name="T6" fmla="*/ 0 w 168"/>
                          <a:gd name="T7" fmla="*/ 128 h 136"/>
                          <a:gd name="T8" fmla="*/ 8 w 168"/>
                          <a:gd name="T9" fmla="*/ 0 h 13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68"/>
                          <a:gd name="T16" fmla="*/ 0 h 136"/>
                          <a:gd name="T17" fmla="*/ 168 w 168"/>
                          <a:gd name="T18" fmla="*/ 136 h 1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68" h="136">
                            <a:moveTo>
                              <a:pt x="8" y="0"/>
                            </a:moveTo>
                            <a:lnTo>
                              <a:pt x="168" y="0"/>
                            </a:lnTo>
                            <a:lnTo>
                              <a:pt x="160" y="136"/>
                            </a:lnTo>
                            <a:lnTo>
                              <a:pt x="0" y="128"/>
                            </a:lnTo>
                            <a:lnTo>
                              <a:pt x="8" y="0"/>
                            </a:lnTo>
                            <a:close/>
                          </a:path>
                        </a:pathLst>
                      </a:custGeom>
                      <a:solidFill>
                        <a:srgbClr val="BFBF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6222" name="Freeform 6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12" y="2808"/>
                        <a:ext cx="160" cy="128"/>
                      </a:xfrm>
                      <a:custGeom>
                        <a:avLst/>
                        <a:gdLst>
                          <a:gd name="T0" fmla="*/ 8 w 160"/>
                          <a:gd name="T1" fmla="*/ 0 h 128"/>
                          <a:gd name="T2" fmla="*/ 160 w 160"/>
                          <a:gd name="T3" fmla="*/ 0 h 128"/>
                          <a:gd name="T4" fmla="*/ 160 w 160"/>
                          <a:gd name="T5" fmla="*/ 128 h 128"/>
                          <a:gd name="T6" fmla="*/ 0 w 160"/>
                          <a:gd name="T7" fmla="*/ 120 h 128"/>
                          <a:gd name="T8" fmla="*/ 8 w 160"/>
                          <a:gd name="T9" fmla="*/ 0 h 12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60"/>
                          <a:gd name="T16" fmla="*/ 0 h 128"/>
                          <a:gd name="T17" fmla="*/ 160 w 160"/>
                          <a:gd name="T18" fmla="*/ 128 h 12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60" h="128">
                            <a:moveTo>
                              <a:pt x="8" y="0"/>
                            </a:moveTo>
                            <a:lnTo>
                              <a:pt x="160" y="0"/>
                            </a:lnTo>
                            <a:lnTo>
                              <a:pt x="160" y="128"/>
                            </a:lnTo>
                            <a:lnTo>
                              <a:pt x="0" y="120"/>
                            </a:lnTo>
                            <a:lnTo>
                              <a:pt x="8" y="0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</p:grpSp>
              </p:grpSp>
            </p:grpSp>
            <p:sp>
              <p:nvSpPr>
                <p:cNvPr id="26215" name="Freeform 636"/>
                <p:cNvSpPr>
                  <a:spLocks/>
                </p:cNvSpPr>
                <p:nvPr/>
              </p:nvSpPr>
              <p:spPr bwMode="auto">
                <a:xfrm>
                  <a:off x="2072" y="2976"/>
                  <a:ext cx="16" cy="1"/>
                </a:xfrm>
                <a:custGeom>
                  <a:avLst/>
                  <a:gdLst>
                    <a:gd name="T0" fmla="*/ 0 w 16"/>
                    <a:gd name="T1" fmla="*/ 0 h 1"/>
                    <a:gd name="T2" fmla="*/ 16 w 16"/>
                    <a:gd name="T3" fmla="*/ 0 h 1"/>
                    <a:gd name="T4" fmla="*/ 0 w 16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1"/>
                    <a:gd name="T11" fmla="*/ 16 w 16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26121" name="Group 637"/>
              <p:cNvGrpSpPr>
                <a:grpSpLocks/>
              </p:cNvGrpSpPr>
              <p:nvPr/>
            </p:nvGrpSpPr>
            <p:grpSpPr bwMode="auto">
              <a:xfrm>
                <a:off x="1768" y="3064"/>
                <a:ext cx="368" cy="80"/>
                <a:chOff x="1768" y="3064"/>
                <a:chExt cx="368" cy="80"/>
              </a:xfrm>
            </p:grpSpPr>
            <p:sp>
              <p:nvSpPr>
                <p:cNvPr id="26122" name="Freeform 638"/>
                <p:cNvSpPr>
                  <a:spLocks/>
                </p:cNvSpPr>
                <p:nvPr/>
              </p:nvSpPr>
              <p:spPr bwMode="auto">
                <a:xfrm>
                  <a:off x="2024" y="3088"/>
                  <a:ext cx="88" cy="40"/>
                </a:xfrm>
                <a:custGeom>
                  <a:avLst/>
                  <a:gdLst>
                    <a:gd name="T0" fmla="*/ 32 w 88"/>
                    <a:gd name="T1" fmla="*/ 0 h 40"/>
                    <a:gd name="T2" fmla="*/ 16 w 88"/>
                    <a:gd name="T3" fmla="*/ 24 h 40"/>
                    <a:gd name="T4" fmla="*/ 0 w 88"/>
                    <a:gd name="T5" fmla="*/ 32 h 40"/>
                    <a:gd name="T6" fmla="*/ 56 w 88"/>
                    <a:gd name="T7" fmla="*/ 40 h 40"/>
                    <a:gd name="T8" fmla="*/ 64 w 88"/>
                    <a:gd name="T9" fmla="*/ 32 h 40"/>
                    <a:gd name="T10" fmla="*/ 88 w 88"/>
                    <a:gd name="T11" fmla="*/ 8 h 40"/>
                    <a:gd name="T12" fmla="*/ 32 w 88"/>
                    <a:gd name="T13" fmla="*/ 0 h 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8"/>
                    <a:gd name="T22" fmla="*/ 0 h 40"/>
                    <a:gd name="T23" fmla="*/ 88 w 88"/>
                    <a:gd name="T24" fmla="*/ 40 h 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8" h="40">
                      <a:moveTo>
                        <a:pt x="32" y="0"/>
                      </a:moveTo>
                      <a:lnTo>
                        <a:pt x="16" y="24"/>
                      </a:lnTo>
                      <a:lnTo>
                        <a:pt x="0" y="32"/>
                      </a:lnTo>
                      <a:lnTo>
                        <a:pt x="56" y="40"/>
                      </a:lnTo>
                      <a:lnTo>
                        <a:pt x="64" y="32"/>
                      </a:lnTo>
                      <a:lnTo>
                        <a:pt x="88" y="8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grpSp>
              <p:nvGrpSpPr>
                <p:cNvPr id="26123" name="Group 639"/>
                <p:cNvGrpSpPr>
                  <a:grpSpLocks/>
                </p:cNvGrpSpPr>
                <p:nvPr/>
              </p:nvGrpSpPr>
              <p:grpSpPr bwMode="auto">
                <a:xfrm>
                  <a:off x="1768" y="3064"/>
                  <a:ext cx="368" cy="80"/>
                  <a:chOff x="1768" y="3064"/>
                  <a:chExt cx="368" cy="80"/>
                </a:xfrm>
              </p:grpSpPr>
              <p:sp>
                <p:nvSpPr>
                  <p:cNvPr id="26124" name="Freeform 640"/>
                  <p:cNvSpPr>
                    <a:spLocks/>
                  </p:cNvSpPr>
                  <p:nvPr/>
                </p:nvSpPr>
                <p:spPr bwMode="auto">
                  <a:xfrm>
                    <a:off x="1776" y="3096"/>
                    <a:ext cx="312" cy="48"/>
                  </a:xfrm>
                  <a:custGeom>
                    <a:avLst/>
                    <a:gdLst>
                      <a:gd name="T0" fmla="*/ 0 w 312"/>
                      <a:gd name="T1" fmla="*/ 0 h 48"/>
                      <a:gd name="T2" fmla="*/ 0 w 312"/>
                      <a:gd name="T3" fmla="*/ 16 h 48"/>
                      <a:gd name="T4" fmla="*/ 312 w 312"/>
                      <a:gd name="T5" fmla="*/ 48 h 48"/>
                      <a:gd name="T6" fmla="*/ 312 w 312"/>
                      <a:gd name="T7" fmla="*/ 40 h 48"/>
                      <a:gd name="T8" fmla="*/ 0 w 312"/>
                      <a:gd name="T9" fmla="*/ 0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2"/>
                      <a:gd name="T16" fmla="*/ 0 h 48"/>
                      <a:gd name="T17" fmla="*/ 312 w 312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2" h="48">
                        <a:moveTo>
                          <a:pt x="0" y="0"/>
                        </a:moveTo>
                        <a:lnTo>
                          <a:pt x="0" y="16"/>
                        </a:lnTo>
                        <a:lnTo>
                          <a:pt x="312" y="48"/>
                        </a:lnTo>
                        <a:lnTo>
                          <a:pt x="312" y="4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125" name="Freeform 641"/>
                  <p:cNvSpPr>
                    <a:spLocks/>
                  </p:cNvSpPr>
                  <p:nvPr/>
                </p:nvSpPr>
                <p:spPr bwMode="auto">
                  <a:xfrm>
                    <a:off x="2088" y="3088"/>
                    <a:ext cx="48" cy="56"/>
                  </a:xfrm>
                  <a:custGeom>
                    <a:avLst/>
                    <a:gdLst>
                      <a:gd name="T0" fmla="*/ 0 w 48"/>
                      <a:gd name="T1" fmla="*/ 48 h 56"/>
                      <a:gd name="T2" fmla="*/ 0 w 48"/>
                      <a:gd name="T3" fmla="*/ 56 h 56"/>
                      <a:gd name="T4" fmla="*/ 24 w 48"/>
                      <a:gd name="T5" fmla="*/ 48 h 56"/>
                      <a:gd name="T6" fmla="*/ 32 w 48"/>
                      <a:gd name="T7" fmla="*/ 40 h 56"/>
                      <a:gd name="T8" fmla="*/ 48 w 48"/>
                      <a:gd name="T9" fmla="*/ 24 h 56"/>
                      <a:gd name="T10" fmla="*/ 48 w 48"/>
                      <a:gd name="T11" fmla="*/ 0 h 56"/>
                      <a:gd name="T12" fmla="*/ 24 w 48"/>
                      <a:gd name="T13" fmla="*/ 32 h 56"/>
                      <a:gd name="T14" fmla="*/ 0 w 48"/>
                      <a:gd name="T15" fmla="*/ 48 h 5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8"/>
                      <a:gd name="T25" fmla="*/ 0 h 56"/>
                      <a:gd name="T26" fmla="*/ 48 w 48"/>
                      <a:gd name="T27" fmla="*/ 56 h 5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8" h="56">
                        <a:moveTo>
                          <a:pt x="0" y="48"/>
                        </a:moveTo>
                        <a:lnTo>
                          <a:pt x="0" y="56"/>
                        </a:lnTo>
                        <a:lnTo>
                          <a:pt x="24" y="48"/>
                        </a:lnTo>
                        <a:lnTo>
                          <a:pt x="32" y="40"/>
                        </a:lnTo>
                        <a:lnTo>
                          <a:pt x="48" y="24"/>
                        </a:lnTo>
                        <a:lnTo>
                          <a:pt x="48" y="0"/>
                        </a:lnTo>
                        <a:lnTo>
                          <a:pt x="24" y="32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5959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126" name="Line 642"/>
                  <p:cNvSpPr>
                    <a:spLocks noChangeShapeType="1"/>
                  </p:cNvSpPr>
                  <p:nvPr/>
                </p:nvSpPr>
                <p:spPr bwMode="auto">
                  <a:xfrm>
                    <a:off x="1768" y="3096"/>
                    <a:ext cx="328" cy="4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127" name="Line 643"/>
                  <p:cNvSpPr>
                    <a:spLocks noChangeShapeType="1"/>
                  </p:cNvSpPr>
                  <p:nvPr/>
                </p:nvSpPr>
                <p:spPr bwMode="auto">
                  <a:xfrm>
                    <a:off x="1768" y="3096"/>
                    <a:ext cx="328" cy="4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grpSp>
                <p:nvGrpSpPr>
                  <p:cNvPr id="26128" name="Group 644"/>
                  <p:cNvGrpSpPr>
                    <a:grpSpLocks/>
                  </p:cNvGrpSpPr>
                  <p:nvPr/>
                </p:nvGrpSpPr>
                <p:grpSpPr bwMode="auto">
                  <a:xfrm>
                    <a:off x="1792" y="3064"/>
                    <a:ext cx="312" cy="56"/>
                    <a:chOff x="1792" y="3064"/>
                    <a:chExt cx="312" cy="56"/>
                  </a:xfrm>
                </p:grpSpPr>
                <p:sp>
                  <p:nvSpPr>
                    <p:cNvPr id="26134" name="Freeform 645"/>
                    <p:cNvSpPr>
                      <a:spLocks/>
                    </p:cNvSpPr>
                    <p:nvPr/>
                  </p:nvSpPr>
                  <p:spPr bwMode="auto">
                    <a:xfrm>
                      <a:off x="1792" y="3064"/>
                      <a:ext cx="240" cy="56"/>
                    </a:xfrm>
                    <a:custGeom>
                      <a:avLst/>
                      <a:gdLst>
                        <a:gd name="T0" fmla="*/ 48 w 240"/>
                        <a:gd name="T1" fmla="*/ 0 h 56"/>
                        <a:gd name="T2" fmla="*/ 16 w 240"/>
                        <a:gd name="T3" fmla="*/ 24 h 56"/>
                        <a:gd name="T4" fmla="*/ 0 w 240"/>
                        <a:gd name="T5" fmla="*/ 32 h 56"/>
                        <a:gd name="T6" fmla="*/ 208 w 240"/>
                        <a:gd name="T7" fmla="*/ 56 h 56"/>
                        <a:gd name="T8" fmla="*/ 216 w 240"/>
                        <a:gd name="T9" fmla="*/ 48 h 56"/>
                        <a:gd name="T10" fmla="*/ 240 w 240"/>
                        <a:gd name="T11" fmla="*/ 24 h 56"/>
                        <a:gd name="T12" fmla="*/ 48 w 240"/>
                        <a:gd name="T13" fmla="*/ 0 h 5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40"/>
                        <a:gd name="T22" fmla="*/ 0 h 56"/>
                        <a:gd name="T23" fmla="*/ 240 w 240"/>
                        <a:gd name="T24" fmla="*/ 56 h 5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40" h="56">
                          <a:moveTo>
                            <a:pt x="48" y="0"/>
                          </a:moveTo>
                          <a:lnTo>
                            <a:pt x="16" y="24"/>
                          </a:lnTo>
                          <a:lnTo>
                            <a:pt x="0" y="32"/>
                          </a:lnTo>
                          <a:lnTo>
                            <a:pt x="208" y="56"/>
                          </a:lnTo>
                          <a:lnTo>
                            <a:pt x="216" y="48"/>
                          </a:lnTo>
                          <a:lnTo>
                            <a:pt x="240" y="24"/>
                          </a:lnTo>
                          <a:lnTo>
                            <a:pt x="48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grpSp>
                  <p:nvGrpSpPr>
                    <p:cNvPr id="26135" name="Group 6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92" y="3064"/>
                      <a:ext cx="312" cy="56"/>
                      <a:chOff x="1792" y="3064"/>
                      <a:chExt cx="312" cy="56"/>
                    </a:xfrm>
                  </p:grpSpPr>
                  <p:grpSp>
                    <p:nvGrpSpPr>
                      <p:cNvPr id="26136" name="Group 64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00" y="3064"/>
                        <a:ext cx="224" cy="48"/>
                        <a:chOff x="1800" y="3064"/>
                        <a:chExt cx="224" cy="48"/>
                      </a:xfrm>
                    </p:grpSpPr>
                    <p:grpSp>
                      <p:nvGrpSpPr>
                        <p:cNvPr id="26159" name="Group 64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00" y="3064"/>
                          <a:ext cx="48" cy="32"/>
                          <a:chOff x="1800" y="3064"/>
                          <a:chExt cx="48" cy="32"/>
                        </a:xfrm>
                      </p:grpSpPr>
                      <p:sp>
                        <p:nvSpPr>
                          <p:cNvPr id="26210" name="Line 64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800" y="3088"/>
                            <a:ext cx="1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211" name="Line 65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00" y="3088"/>
                            <a:ext cx="24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212" name="Line 65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16" y="3064"/>
                            <a:ext cx="32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213" name="Line 65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16" y="3064"/>
                            <a:ext cx="32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26160" name="Group 65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16" y="3064"/>
                          <a:ext cx="48" cy="32"/>
                          <a:chOff x="1816" y="3064"/>
                          <a:chExt cx="48" cy="32"/>
                        </a:xfrm>
                      </p:grpSpPr>
                      <p:sp>
                        <p:nvSpPr>
                          <p:cNvPr id="26206" name="Line 65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16" y="3088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207" name="Line 65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16" y="3088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208" name="Line 65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32" y="3064"/>
                            <a:ext cx="32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209" name="Line 65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32" y="3064"/>
                            <a:ext cx="32" cy="3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26161" name="Group 65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32" y="3064"/>
                          <a:ext cx="56" cy="32"/>
                          <a:chOff x="1832" y="3064"/>
                          <a:chExt cx="56" cy="32"/>
                        </a:xfrm>
                      </p:grpSpPr>
                      <p:sp>
                        <p:nvSpPr>
                          <p:cNvPr id="26202" name="Line 65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32" y="3088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203" name="Line 66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32" y="3088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204" name="Line 66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48" y="3064"/>
                            <a:ext cx="32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205" name="Line 66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48" y="3064"/>
                            <a:ext cx="40" cy="3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26162" name="Group 66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56" y="3064"/>
                          <a:ext cx="48" cy="32"/>
                          <a:chOff x="1856" y="3064"/>
                          <a:chExt cx="48" cy="32"/>
                        </a:xfrm>
                      </p:grpSpPr>
                      <p:sp>
                        <p:nvSpPr>
                          <p:cNvPr id="26198" name="Line 66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56" y="3088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199" name="Line 66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56" y="3088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200" name="Line 66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72" y="3064"/>
                            <a:ext cx="24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201" name="Line 66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72" y="3064"/>
                            <a:ext cx="32" cy="3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26163" name="Group 66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72" y="3072"/>
                          <a:ext cx="48" cy="24"/>
                          <a:chOff x="1872" y="3072"/>
                          <a:chExt cx="48" cy="24"/>
                        </a:xfrm>
                      </p:grpSpPr>
                      <p:sp>
                        <p:nvSpPr>
                          <p:cNvPr id="26194" name="Line 66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72" y="3088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195" name="Line 67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72" y="3088"/>
                            <a:ext cx="24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196" name="Line 67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88" y="3072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197" name="Line 67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88" y="3072"/>
                            <a:ext cx="32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26164" name="Group 67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88" y="3072"/>
                          <a:ext cx="48" cy="32"/>
                          <a:chOff x="1888" y="3072"/>
                          <a:chExt cx="48" cy="32"/>
                        </a:xfrm>
                      </p:grpSpPr>
                      <p:sp>
                        <p:nvSpPr>
                          <p:cNvPr id="26190" name="Line 67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88" y="3088"/>
                            <a:ext cx="16" cy="1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191" name="Line 67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888" y="3088"/>
                            <a:ext cx="16" cy="1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192" name="Line 67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04" y="3072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193" name="Line 67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04" y="3072"/>
                            <a:ext cx="32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26165" name="Group 67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04" y="3072"/>
                          <a:ext cx="56" cy="32"/>
                          <a:chOff x="1904" y="3072"/>
                          <a:chExt cx="56" cy="32"/>
                        </a:xfrm>
                      </p:grpSpPr>
                      <p:sp>
                        <p:nvSpPr>
                          <p:cNvPr id="26186" name="Line 67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04" y="3096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187" name="Line 68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04" y="3096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188" name="Line 68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20" y="3072"/>
                            <a:ext cx="32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189" name="Line 68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20" y="3072"/>
                            <a:ext cx="40" cy="3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26166" name="Group 68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0" y="3072"/>
                          <a:ext cx="56" cy="32"/>
                          <a:chOff x="1920" y="3072"/>
                          <a:chExt cx="56" cy="32"/>
                        </a:xfrm>
                      </p:grpSpPr>
                      <p:sp>
                        <p:nvSpPr>
                          <p:cNvPr id="26182" name="Line 68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20" y="3096"/>
                            <a:ext cx="24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183" name="Line 68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20" y="3096"/>
                            <a:ext cx="24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184" name="Line 68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44" y="3072"/>
                            <a:ext cx="24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185" name="Line 68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44" y="3072"/>
                            <a:ext cx="32" cy="3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26167" name="Group 68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44" y="3080"/>
                          <a:ext cx="40" cy="24"/>
                          <a:chOff x="1944" y="3080"/>
                          <a:chExt cx="40" cy="24"/>
                        </a:xfrm>
                      </p:grpSpPr>
                      <p:sp>
                        <p:nvSpPr>
                          <p:cNvPr id="26178" name="Line 68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44" y="3096"/>
                            <a:ext cx="8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179" name="Line 69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44" y="3096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180" name="Line 69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52" y="3080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181" name="Line 69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52" y="3080"/>
                            <a:ext cx="32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26168" name="Group 69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52" y="3080"/>
                          <a:ext cx="56" cy="32"/>
                          <a:chOff x="1952" y="3080"/>
                          <a:chExt cx="56" cy="32"/>
                        </a:xfrm>
                      </p:grpSpPr>
                      <p:sp>
                        <p:nvSpPr>
                          <p:cNvPr id="26174" name="Line 69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52" y="3104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175" name="Line 69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52" y="3104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176" name="Line 69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68" y="3080"/>
                            <a:ext cx="40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177" name="Line 69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68" y="3080"/>
                            <a:ext cx="40" cy="3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26169" name="Group 69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76" y="3080"/>
                          <a:ext cx="48" cy="32"/>
                          <a:chOff x="1976" y="3080"/>
                          <a:chExt cx="48" cy="32"/>
                        </a:xfrm>
                      </p:grpSpPr>
                      <p:sp>
                        <p:nvSpPr>
                          <p:cNvPr id="26170" name="Line 69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76" y="3104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171" name="Line 70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76" y="3104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172" name="Line 70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92" y="3080"/>
                            <a:ext cx="32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173" name="Line 70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92" y="3080"/>
                            <a:ext cx="32" cy="3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</p:grpSp>
                  <p:grpSp>
                    <p:nvGrpSpPr>
                      <p:cNvPr id="26137" name="Group 70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24" y="3088"/>
                        <a:ext cx="72" cy="32"/>
                        <a:chOff x="2024" y="3088"/>
                        <a:chExt cx="72" cy="32"/>
                      </a:xfrm>
                    </p:grpSpPr>
                    <p:grpSp>
                      <p:nvGrpSpPr>
                        <p:cNvPr id="26144" name="Group 7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056" y="3088"/>
                          <a:ext cx="40" cy="32"/>
                          <a:chOff x="2056" y="3088"/>
                          <a:chExt cx="40" cy="32"/>
                        </a:xfrm>
                      </p:grpSpPr>
                      <p:sp>
                        <p:nvSpPr>
                          <p:cNvPr id="26155" name="Line 70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056" y="3112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156" name="Line 70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056" y="3112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157" name="Line 70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072" y="3088"/>
                            <a:ext cx="24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158" name="Line 70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072" y="3088"/>
                            <a:ext cx="24" cy="3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26145" name="Group 70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040" y="3088"/>
                          <a:ext cx="40" cy="32"/>
                          <a:chOff x="2040" y="3088"/>
                          <a:chExt cx="40" cy="32"/>
                        </a:xfrm>
                      </p:grpSpPr>
                      <p:sp>
                        <p:nvSpPr>
                          <p:cNvPr id="26151" name="Line 71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040" y="3112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152" name="Line 7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040" y="3112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153" name="Line 7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056" y="3088"/>
                            <a:ext cx="24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154" name="Line 7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056" y="3088"/>
                            <a:ext cx="24" cy="3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26146" name="Group 71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024" y="3088"/>
                          <a:ext cx="40" cy="32"/>
                          <a:chOff x="2024" y="3088"/>
                          <a:chExt cx="40" cy="32"/>
                        </a:xfrm>
                      </p:grpSpPr>
                      <p:sp>
                        <p:nvSpPr>
                          <p:cNvPr id="26147" name="Line 71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024" y="3104"/>
                            <a:ext cx="16" cy="1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148" name="Line 71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024" y="3104"/>
                            <a:ext cx="16" cy="1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149" name="Line 71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040" y="3088"/>
                            <a:ext cx="24" cy="1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6150" name="Line 71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040" y="3088"/>
                            <a:ext cx="24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</p:grpSp>
                  <p:sp>
                    <p:nvSpPr>
                      <p:cNvPr id="26138" name="Line 7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16" y="3072"/>
                        <a:ext cx="280" cy="2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D9D9D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6139" name="Line 7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16" y="3072"/>
                        <a:ext cx="288" cy="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D9D9D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6140" name="Line 7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08" y="3080"/>
                        <a:ext cx="288" cy="2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D9D9D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6141" name="Line 72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08" y="3080"/>
                        <a:ext cx="288" cy="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D9D9D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6142" name="Line 7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92" y="3088"/>
                        <a:ext cx="296" cy="2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D9D9D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6143" name="Line 72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92" y="3088"/>
                        <a:ext cx="296" cy="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D9D9D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</p:grpSp>
              </p:grpSp>
              <p:grpSp>
                <p:nvGrpSpPr>
                  <p:cNvPr id="26129" name="Group 725"/>
                  <p:cNvGrpSpPr>
                    <a:grpSpLocks/>
                  </p:cNvGrpSpPr>
                  <p:nvPr/>
                </p:nvGrpSpPr>
                <p:grpSpPr bwMode="auto">
                  <a:xfrm>
                    <a:off x="2096" y="3088"/>
                    <a:ext cx="32" cy="48"/>
                    <a:chOff x="2096" y="3088"/>
                    <a:chExt cx="32" cy="48"/>
                  </a:xfrm>
                </p:grpSpPr>
                <p:sp>
                  <p:nvSpPr>
                    <p:cNvPr id="26130" name="Line 72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96" y="3112"/>
                      <a:ext cx="8" cy="2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131" name="Line 7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96" y="3112"/>
                      <a:ext cx="16" cy="2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132" name="Line 72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04" y="3088"/>
                      <a:ext cx="24" cy="2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133" name="Line 72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04" y="3088"/>
                      <a:ext cx="24" cy="2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</p:grpSp>
          </p:grpSp>
        </p:grpSp>
        <p:sp>
          <p:nvSpPr>
            <p:cNvPr id="25621" name="Rectangle 730"/>
            <p:cNvSpPr>
              <a:spLocks noChangeArrowheads="1"/>
            </p:cNvSpPr>
            <p:nvPr/>
          </p:nvSpPr>
          <p:spPr bwMode="auto">
            <a:xfrm>
              <a:off x="1609" y="2388"/>
              <a:ext cx="46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1">
                  <a:solidFill>
                    <a:srgbClr val="000000"/>
                  </a:solidFill>
                  <a:latin typeface="Helvetica" pitchFamily="34" charset="0"/>
                </a:rPr>
                <a:t>Engineering</a:t>
              </a:r>
              <a:endParaRPr lang="en-US" sz="1000">
                <a:latin typeface="Constantia" pitchFamily="18" charset="0"/>
              </a:endParaRPr>
            </a:p>
          </p:txBody>
        </p:sp>
        <p:grpSp>
          <p:nvGrpSpPr>
            <p:cNvPr id="25622" name="Group 731"/>
            <p:cNvGrpSpPr>
              <a:grpSpLocks/>
            </p:cNvGrpSpPr>
            <p:nvPr/>
          </p:nvGrpSpPr>
          <p:grpSpPr bwMode="auto">
            <a:xfrm flipH="1">
              <a:off x="2087" y="2020"/>
              <a:ext cx="568" cy="408"/>
              <a:chOff x="2800" y="1840"/>
              <a:chExt cx="624" cy="512"/>
            </a:xfrm>
          </p:grpSpPr>
          <p:grpSp>
            <p:nvGrpSpPr>
              <p:cNvPr id="25955" name="Group 732"/>
              <p:cNvGrpSpPr>
                <a:grpSpLocks/>
              </p:cNvGrpSpPr>
              <p:nvPr/>
            </p:nvGrpSpPr>
            <p:grpSpPr bwMode="auto">
              <a:xfrm>
                <a:off x="2800" y="1864"/>
                <a:ext cx="424" cy="296"/>
                <a:chOff x="2800" y="1864"/>
                <a:chExt cx="424" cy="296"/>
              </a:xfrm>
            </p:grpSpPr>
            <p:grpSp>
              <p:nvGrpSpPr>
                <p:cNvPr id="26032" name="Group 733"/>
                <p:cNvGrpSpPr>
                  <a:grpSpLocks/>
                </p:cNvGrpSpPr>
                <p:nvPr/>
              </p:nvGrpSpPr>
              <p:grpSpPr bwMode="auto">
                <a:xfrm>
                  <a:off x="2800" y="1864"/>
                  <a:ext cx="328" cy="272"/>
                  <a:chOff x="2800" y="1864"/>
                  <a:chExt cx="328" cy="272"/>
                </a:xfrm>
              </p:grpSpPr>
              <p:grpSp>
                <p:nvGrpSpPr>
                  <p:cNvPr id="26075" name="Group 734"/>
                  <p:cNvGrpSpPr>
                    <a:grpSpLocks/>
                  </p:cNvGrpSpPr>
                  <p:nvPr/>
                </p:nvGrpSpPr>
                <p:grpSpPr bwMode="auto">
                  <a:xfrm>
                    <a:off x="2800" y="1864"/>
                    <a:ext cx="328" cy="272"/>
                    <a:chOff x="2800" y="1864"/>
                    <a:chExt cx="328" cy="272"/>
                  </a:xfrm>
                </p:grpSpPr>
                <p:grpSp>
                  <p:nvGrpSpPr>
                    <p:cNvPr id="26086" name="Group 7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00" y="2016"/>
                      <a:ext cx="328" cy="120"/>
                      <a:chOff x="2800" y="2016"/>
                      <a:chExt cx="328" cy="120"/>
                    </a:xfrm>
                  </p:grpSpPr>
                  <p:grpSp>
                    <p:nvGrpSpPr>
                      <p:cNvPr id="26100" name="Group 73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36" y="2016"/>
                        <a:ext cx="192" cy="120"/>
                        <a:chOff x="2936" y="2016"/>
                        <a:chExt cx="192" cy="120"/>
                      </a:xfrm>
                    </p:grpSpPr>
                    <p:sp>
                      <p:nvSpPr>
                        <p:cNvPr id="26107" name="Freeform 73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36" y="2016"/>
                          <a:ext cx="184" cy="120"/>
                        </a:xfrm>
                        <a:custGeom>
                          <a:avLst/>
                          <a:gdLst>
                            <a:gd name="T0" fmla="*/ 0 w 184"/>
                            <a:gd name="T1" fmla="*/ 40 h 120"/>
                            <a:gd name="T2" fmla="*/ 0 w 184"/>
                            <a:gd name="T3" fmla="*/ 120 h 120"/>
                            <a:gd name="T4" fmla="*/ 184 w 184"/>
                            <a:gd name="T5" fmla="*/ 64 h 120"/>
                            <a:gd name="T6" fmla="*/ 184 w 184"/>
                            <a:gd name="T7" fmla="*/ 0 h 120"/>
                            <a:gd name="T8" fmla="*/ 0 w 184"/>
                            <a:gd name="T9" fmla="*/ 40 h 120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84"/>
                            <a:gd name="T16" fmla="*/ 0 h 120"/>
                            <a:gd name="T17" fmla="*/ 184 w 184"/>
                            <a:gd name="T18" fmla="*/ 120 h 120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84" h="120">
                              <a:moveTo>
                                <a:pt x="0" y="40"/>
                              </a:moveTo>
                              <a:lnTo>
                                <a:pt x="0" y="120"/>
                              </a:lnTo>
                              <a:lnTo>
                                <a:pt x="184" y="64"/>
                              </a:lnTo>
                              <a:lnTo>
                                <a:pt x="184" y="0"/>
                              </a:lnTo>
                              <a:lnTo>
                                <a:pt x="0" y="4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6A6A6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108" name="Freeform 73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36" y="2016"/>
                          <a:ext cx="192" cy="120"/>
                        </a:xfrm>
                        <a:custGeom>
                          <a:avLst/>
                          <a:gdLst>
                            <a:gd name="T0" fmla="*/ 0 w 192"/>
                            <a:gd name="T1" fmla="*/ 40 h 120"/>
                            <a:gd name="T2" fmla="*/ 0 w 192"/>
                            <a:gd name="T3" fmla="*/ 120 h 120"/>
                            <a:gd name="T4" fmla="*/ 192 w 192"/>
                            <a:gd name="T5" fmla="*/ 64 h 120"/>
                            <a:gd name="T6" fmla="*/ 192 w 192"/>
                            <a:gd name="T7" fmla="*/ 0 h 120"/>
                            <a:gd name="T8" fmla="*/ 0 w 192"/>
                            <a:gd name="T9" fmla="*/ 40 h 120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92"/>
                            <a:gd name="T16" fmla="*/ 0 h 120"/>
                            <a:gd name="T17" fmla="*/ 192 w 192"/>
                            <a:gd name="T18" fmla="*/ 120 h 120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92" h="120">
                              <a:moveTo>
                                <a:pt x="0" y="40"/>
                              </a:moveTo>
                              <a:lnTo>
                                <a:pt x="0" y="120"/>
                              </a:lnTo>
                              <a:lnTo>
                                <a:pt x="192" y="64"/>
                              </a:lnTo>
                              <a:lnTo>
                                <a:pt x="192" y="0"/>
                              </a:lnTo>
                              <a:lnTo>
                                <a:pt x="0" y="40"/>
                              </a:lnTo>
                              <a:close/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</p:grpSp>
                  <p:grpSp>
                    <p:nvGrpSpPr>
                      <p:cNvPr id="26101" name="Group 73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00" y="2048"/>
                        <a:ext cx="144" cy="88"/>
                        <a:chOff x="2800" y="2048"/>
                        <a:chExt cx="144" cy="88"/>
                      </a:xfrm>
                    </p:grpSpPr>
                    <p:sp>
                      <p:nvSpPr>
                        <p:cNvPr id="26105" name="Freeform 74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00" y="2048"/>
                          <a:ext cx="136" cy="88"/>
                        </a:xfrm>
                        <a:custGeom>
                          <a:avLst/>
                          <a:gdLst>
                            <a:gd name="T0" fmla="*/ 136 w 136"/>
                            <a:gd name="T1" fmla="*/ 8 h 88"/>
                            <a:gd name="T2" fmla="*/ 136 w 136"/>
                            <a:gd name="T3" fmla="*/ 88 h 88"/>
                            <a:gd name="T4" fmla="*/ 0 w 136"/>
                            <a:gd name="T5" fmla="*/ 72 h 88"/>
                            <a:gd name="T6" fmla="*/ 0 w 136"/>
                            <a:gd name="T7" fmla="*/ 0 h 88"/>
                            <a:gd name="T8" fmla="*/ 136 w 136"/>
                            <a:gd name="T9" fmla="*/ 8 h 88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36"/>
                            <a:gd name="T16" fmla="*/ 0 h 88"/>
                            <a:gd name="T17" fmla="*/ 136 w 136"/>
                            <a:gd name="T18" fmla="*/ 88 h 88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36" h="88">
                              <a:moveTo>
                                <a:pt x="136" y="8"/>
                              </a:moveTo>
                              <a:lnTo>
                                <a:pt x="136" y="88"/>
                              </a:lnTo>
                              <a:lnTo>
                                <a:pt x="0" y="72"/>
                              </a:lnTo>
                              <a:lnTo>
                                <a:pt x="0" y="0"/>
                              </a:lnTo>
                              <a:lnTo>
                                <a:pt x="136" y="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106" name="Freeform 74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00" y="2048"/>
                          <a:ext cx="144" cy="88"/>
                        </a:xfrm>
                        <a:custGeom>
                          <a:avLst/>
                          <a:gdLst>
                            <a:gd name="T0" fmla="*/ 144 w 144"/>
                            <a:gd name="T1" fmla="*/ 8 h 88"/>
                            <a:gd name="T2" fmla="*/ 144 w 144"/>
                            <a:gd name="T3" fmla="*/ 88 h 88"/>
                            <a:gd name="T4" fmla="*/ 0 w 144"/>
                            <a:gd name="T5" fmla="*/ 72 h 88"/>
                            <a:gd name="T6" fmla="*/ 0 w 144"/>
                            <a:gd name="T7" fmla="*/ 0 h 88"/>
                            <a:gd name="T8" fmla="*/ 144 w 144"/>
                            <a:gd name="T9" fmla="*/ 8 h 88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44"/>
                            <a:gd name="T16" fmla="*/ 0 h 88"/>
                            <a:gd name="T17" fmla="*/ 144 w 144"/>
                            <a:gd name="T18" fmla="*/ 88 h 88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44" h="88">
                              <a:moveTo>
                                <a:pt x="144" y="8"/>
                              </a:moveTo>
                              <a:lnTo>
                                <a:pt x="144" y="88"/>
                              </a:lnTo>
                              <a:lnTo>
                                <a:pt x="0" y="72"/>
                              </a:lnTo>
                              <a:lnTo>
                                <a:pt x="0" y="0"/>
                              </a:lnTo>
                              <a:lnTo>
                                <a:pt x="144" y="8"/>
                              </a:lnTo>
                              <a:close/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</p:grpSp>
                  <p:grpSp>
                    <p:nvGrpSpPr>
                      <p:cNvPr id="26102" name="Group 7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00" y="2016"/>
                        <a:ext cx="328" cy="40"/>
                        <a:chOff x="2800" y="2016"/>
                        <a:chExt cx="328" cy="40"/>
                      </a:xfrm>
                    </p:grpSpPr>
                    <p:sp>
                      <p:nvSpPr>
                        <p:cNvPr id="26103" name="Freeform 74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00" y="2016"/>
                          <a:ext cx="320" cy="40"/>
                        </a:xfrm>
                        <a:custGeom>
                          <a:avLst/>
                          <a:gdLst>
                            <a:gd name="T0" fmla="*/ 0 w 320"/>
                            <a:gd name="T1" fmla="*/ 32 h 40"/>
                            <a:gd name="T2" fmla="*/ 136 w 320"/>
                            <a:gd name="T3" fmla="*/ 40 h 40"/>
                            <a:gd name="T4" fmla="*/ 320 w 320"/>
                            <a:gd name="T5" fmla="*/ 0 h 40"/>
                            <a:gd name="T6" fmla="*/ 184 w 320"/>
                            <a:gd name="T7" fmla="*/ 0 h 40"/>
                            <a:gd name="T8" fmla="*/ 0 w 320"/>
                            <a:gd name="T9" fmla="*/ 32 h 40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320"/>
                            <a:gd name="T16" fmla="*/ 0 h 40"/>
                            <a:gd name="T17" fmla="*/ 320 w 320"/>
                            <a:gd name="T18" fmla="*/ 40 h 40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320" h="40">
                              <a:moveTo>
                                <a:pt x="0" y="32"/>
                              </a:moveTo>
                              <a:lnTo>
                                <a:pt x="136" y="40"/>
                              </a:lnTo>
                              <a:lnTo>
                                <a:pt x="320" y="0"/>
                              </a:lnTo>
                              <a:lnTo>
                                <a:pt x="184" y="0"/>
                              </a:lnTo>
                              <a:lnTo>
                                <a:pt x="0" y="3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FBFB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104" name="Freeform 7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00" y="2016"/>
                          <a:ext cx="328" cy="40"/>
                        </a:xfrm>
                        <a:custGeom>
                          <a:avLst/>
                          <a:gdLst>
                            <a:gd name="T0" fmla="*/ 0 w 328"/>
                            <a:gd name="T1" fmla="*/ 32 h 40"/>
                            <a:gd name="T2" fmla="*/ 144 w 328"/>
                            <a:gd name="T3" fmla="*/ 40 h 40"/>
                            <a:gd name="T4" fmla="*/ 328 w 328"/>
                            <a:gd name="T5" fmla="*/ 0 h 40"/>
                            <a:gd name="T6" fmla="*/ 192 w 328"/>
                            <a:gd name="T7" fmla="*/ 0 h 40"/>
                            <a:gd name="T8" fmla="*/ 0 w 328"/>
                            <a:gd name="T9" fmla="*/ 32 h 40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328"/>
                            <a:gd name="T16" fmla="*/ 0 h 40"/>
                            <a:gd name="T17" fmla="*/ 328 w 328"/>
                            <a:gd name="T18" fmla="*/ 40 h 40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328" h="40">
                              <a:moveTo>
                                <a:pt x="0" y="32"/>
                              </a:moveTo>
                              <a:lnTo>
                                <a:pt x="144" y="40"/>
                              </a:lnTo>
                              <a:lnTo>
                                <a:pt x="328" y="0"/>
                              </a:lnTo>
                              <a:lnTo>
                                <a:pt x="192" y="0"/>
                              </a:lnTo>
                              <a:lnTo>
                                <a:pt x="0" y="32"/>
                              </a:lnTo>
                              <a:close/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</p:grpSp>
                </p:grpSp>
                <p:grpSp>
                  <p:nvGrpSpPr>
                    <p:cNvPr id="26087" name="Group 7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96" y="2008"/>
                      <a:ext cx="128" cy="40"/>
                      <a:chOff x="2896" y="2008"/>
                      <a:chExt cx="128" cy="40"/>
                    </a:xfrm>
                  </p:grpSpPr>
                  <p:sp>
                    <p:nvSpPr>
                      <p:cNvPr id="26098" name="Freeform 7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96" y="2008"/>
                        <a:ext cx="128" cy="40"/>
                      </a:xfrm>
                      <a:custGeom>
                        <a:avLst/>
                        <a:gdLst>
                          <a:gd name="T0" fmla="*/ 0 w 128"/>
                          <a:gd name="T1" fmla="*/ 24 h 40"/>
                          <a:gd name="T2" fmla="*/ 0 w 128"/>
                          <a:gd name="T3" fmla="*/ 32 h 40"/>
                          <a:gd name="T4" fmla="*/ 64 w 128"/>
                          <a:gd name="T5" fmla="*/ 40 h 40"/>
                          <a:gd name="T6" fmla="*/ 128 w 128"/>
                          <a:gd name="T7" fmla="*/ 24 h 40"/>
                          <a:gd name="T8" fmla="*/ 128 w 128"/>
                          <a:gd name="T9" fmla="*/ 0 h 40"/>
                          <a:gd name="T10" fmla="*/ 0 w 128"/>
                          <a:gd name="T11" fmla="*/ 24 h 4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128"/>
                          <a:gd name="T19" fmla="*/ 0 h 40"/>
                          <a:gd name="T20" fmla="*/ 128 w 128"/>
                          <a:gd name="T21" fmla="*/ 40 h 4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128" h="40">
                            <a:moveTo>
                              <a:pt x="0" y="24"/>
                            </a:moveTo>
                            <a:lnTo>
                              <a:pt x="0" y="32"/>
                            </a:lnTo>
                            <a:lnTo>
                              <a:pt x="64" y="40"/>
                            </a:lnTo>
                            <a:lnTo>
                              <a:pt x="128" y="24"/>
                            </a:lnTo>
                            <a:lnTo>
                              <a:pt x="128" y="0"/>
                            </a:lnTo>
                            <a:lnTo>
                              <a:pt x="0" y="24"/>
                            </a:lnTo>
                            <a:close/>
                          </a:path>
                        </a:pathLst>
                      </a:custGeom>
                      <a:solidFill>
                        <a:srgbClr val="666666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6099" name="Freeform 7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96" y="2008"/>
                        <a:ext cx="128" cy="40"/>
                      </a:xfrm>
                      <a:custGeom>
                        <a:avLst/>
                        <a:gdLst>
                          <a:gd name="T0" fmla="*/ 0 w 128"/>
                          <a:gd name="T1" fmla="*/ 24 h 40"/>
                          <a:gd name="T2" fmla="*/ 0 w 128"/>
                          <a:gd name="T3" fmla="*/ 32 h 40"/>
                          <a:gd name="T4" fmla="*/ 64 w 128"/>
                          <a:gd name="T5" fmla="*/ 40 h 40"/>
                          <a:gd name="T6" fmla="*/ 128 w 128"/>
                          <a:gd name="T7" fmla="*/ 24 h 40"/>
                          <a:gd name="T8" fmla="*/ 128 w 128"/>
                          <a:gd name="T9" fmla="*/ 0 h 40"/>
                          <a:gd name="T10" fmla="*/ 0 w 128"/>
                          <a:gd name="T11" fmla="*/ 24 h 4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128"/>
                          <a:gd name="T19" fmla="*/ 0 h 40"/>
                          <a:gd name="T20" fmla="*/ 128 w 128"/>
                          <a:gd name="T21" fmla="*/ 40 h 4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128" h="40">
                            <a:moveTo>
                              <a:pt x="0" y="24"/>
                            </a:moveTo>
                            <a:lnTo>
                              <a:pt x="0" y="32"/>
                            </a:lnTo>
                            <a:lnTo>
                              <a:pt x="64" y="40"/>
                            </a:lnTo>
                            <a:lnTo>
                              <a:pt x="128" y="24"/>
                            </a:lnTo>
                            <a:lnTo>
                              <a:pt x="128" y="0"/>
                            </a:lnTo>
                            <a:lnTo>
                              <a:pt x="0" y="24"/>
                            </a:lnTo>
                            <a:close/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</p:grpSp>
                <p:grpSp>
                  <p:nvGrpSpPr>
                    <p:cNvPr id="26088" name="Group 7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16" y="1864"/>
                      <a:ext cx="272" cy="176"/>
                      <a:chOff x="2816" y="1864"/>
                      <a:chExt cx="272" cy="176"/>
                    </a:xfrm>
                  </p:grpSpPr>
                  <p:grpSp>
                    <p:nvGrpSpPr>
                      <p:cNvPr id="26089" name="Group 74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36" y="1864"/>
                        <a:ext cx="152" cy="168"/>
                        <a:chOff x="2936" y="1864"/>
                        <a:chExt cx="152" cy="168"/>
                      </a:xfrm>
                    </p:grpSpPr>
                    <p:sp>
                      <p:nvSpPr>
                        <p:cNvPr id="26096" name="Freeform 75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36" y="1864"/>
                          <a:ext cx="152" cy="168"/>
                        </a:xfrm>
                        <a:custGeom>
                          <a:avLst/>
                          <a:gdLst>
                            <a:gd name="T0" fmla="*/ 24 w 152"/>
                            <a:gd name="T1" fmla="*/ 168 h 168"/>
                            <a:gd name="T2" fmla="*/ 0 w 152"/>
                            <a:gd name="T3" fmla="*/ 8 h 168"/>
                            <a:gd name="T4" fmla="*/ 128 w 152"/>
                            <a:gd name="T5" fmla="*/ 0 h 168"/>
                            <a:gd name="T6" fmla="*/ 152 w 152"/>
                            <a:gd name="T7" fmla="*/ 144 h 168"/>
                            <a:gd name="T8" fmla="*/ 24 w 152"/>
                            <a:gd name="T9" fmla="*/ 168 h 168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52"/>
                            <a:gd name="T16" fmla="*/ 0 h 168"/>
                            <a:gd name="T17" fmla="*/ 152 w 152"/>
                            <a:gd name="T18" fmla="*/ 168 h 168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52" h="168">
                              <a:moveTo>
                                <a:pt x="24" y="168"/>
                              </a:moveTo>
                              <a:lnTo>
                                <a:pt x="0" y="8"/>
                              </a:lnTo>
                              <a:lnTo>
                                <a:pt x="128" y="0"/>
                              </a:lnTo>
                              <a:lnTo>
                                <a:pt x="152" y="144"/>
                              </a:lnTo>
                              <a:lnTo>
                                <a:pt x="24" y="16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6A6A6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097" name="Freeform 75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36" y="1864"/>
                          <a:ext cx="152" cy="168"/>
                        </a:xfrm>
                        <a:custGeom>
                          <a:avLst/>
                          <a:gdLst>
                            <a:gd name="T0" fmla="*/ 24 w 152"/>
                            <a:gd name="T1" fmla="*/ 168 h 168"/>
                            <a:gd name="T2" fmla="*/ 0 w 152"/>
                            <a:gd name="T3" fmla="*/ 8 h 168"/>
                            <a:gd name="T4" fmla="*/ 136 w 152"/>
                            <a:gd name="T5" fmla="*/ 0 h 168"/>
                            <a:gd name="T6" fmla="*/ 152 w 152"/>
                            <a:gd name="T7" fmla="*/ 144 h 168"/>
                            <a:gd name="T8" fmla="*/ 24 w 152"/>
                            <a:gd name="T9" fmla="*/ 168 h 168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52"/>
                            <a:gd name="T16" fmla="*/ 0 h 168"/>
                            <a:gd name="T17" fmla="*/ 152 w 152"/>
                            <a:gd name="T18" fmla="*/ 168 h 168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52" h="168">
                              <a:moveTo>
                                <a:pt x="24" y="168"/>
                              </a:moveTo>
                              <a:lnTo>
                                <a:pt x="0" y="8"/>
                              </a:lnTo>
                              <a:lnTo>
                                <a:pt x="136" y="0"/>
                              </a:lnTo>
                              <a:lnTo>
                                <a:pt x="152" y="144"/>
                              </a:lnTo>
                              <a:lnTo>
                                <a:pt x="24" y="168"/>
                              </a:lnTo>
                              <a:close/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</p:grpSp>
                  <p:grpSp>
                    <p:nvGrpSpPr>
                      <p:cNvPr id="26090" name="Group 75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16" y="1872"/>
                        <a:ext cx="144" cy="168"/>
                        <a:chOff x="2816" y="1872"/>
                        <a:chExt cx="144" cy="168"/>
                      </a:xfrm>
                    </p:grpSpPr>
                    <p:sp>
                      <p:nvSpPr>
                        <p:cNvPr id="26094" name="Freeform 75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16" y="1872"/>
                          <a:ext cx="144" cy="168"/>
                        </a:xfrm>
                        <a:custGeom>
                          <a:avLst/>
                          <a:gdLst>
                            <a:gd name="T0" fmla="*/ 120 w 144"/>
                            <a:gd name="T1" fmla="*/ 0 h 168"/>
                            <a:gd name="T2" fmla="*/ 0 w 144"/>
                            <a:gd name="T3" fmla="*/ 40 h 168"/>
                            <a:gd name="T4" fmla="*/ 16 w 144"/>
                            <a:gd name="T5" fmla="*/ 168 h 168"/>
                            <a:gd name="T6" fmla="*/ 144 w 144"/>
                            <a:gd name="T7" fmla="*/ 160 h 168"/>
                            <a:gd name="T8" fmla="*/ 120 w 144"/>
                            <a:gd name="T9" fmla="*/ 0 h 168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44"/>
                            <a:gd name="T16" fmla="*/ 0 h 168"/>
                            <a:gd name="T17" fmla="*/ 144 w 144"/>
                            <a:gd name="T18" fmla="*/ 168 h 168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44" h="168">
                              <a:moveTo>
                                <a:pt x="120" y="0"/>
                              </a:moveTo>
                              <a:lnTo>
                                <a:pt x="0" y="40"/>
                              </a:lnTo>
                              <a:lnTo>
                                <a:pt x="16" y="168"/>
                              </a:lnTo>
                              <a:lnTo>
                                <a:pt x="144" y="160"/>
                              </a:lnTo>
                              <a:lnTo>
                                <a:pt x="12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095" name="Freeform 75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16" y="1872"/>
                          <a:ext cx="144" cy="168"/>
                        </a:xfrm>
                        <a:custGeom>
                          <a:avLst/>
                          <a:gdLst>
                            <a:gd name="T0" fmla="*/ 120 w 144"/>
                            <a:gd name="T1" fmla="*/ 0 h 168"/>
                            <a:gd name="T2" fmla="*/ 0 w 144"/>
                            <a:gd name="T3" fmla="*/ 40 h 168"/>
                            <a:gd name="T4" fmla="*/ 16 w 144"/>
                            <a:gd name="T5" fmla="*/ 168 h 168"/>
                            <a:gd name="T6" fmla="*/ 144 w 144"/>
                            <a:gd name="T7" fmla="*/ 160 h 168"/>
                            <a:gd name="T8" fmla="*/ 120 w 144"/>
                            <a:gd name="T9" fmla="*/ 0 h 168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44"/>
                            <a:gd name="T16" fmla="*/ 0 h 168"/>
                            <a:gd name="T17" fmla="*/ 144 w 144"/>
                            <a:gd name="T18" fmla="*/ 168 h 168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44" h="168">
                              <a:moveTo>
                                <a:pt x="120" y="0"/>
                              </a:moveTo>
                              <a:lnTo>
                                <a:pt x="0" y="40"/>
                              </a:lnTo>
                              <a:lnTo>
                                <a:pt x="16" y="168"/>
                              </a:lnTo>
                              <a:lnTo>
                                <a:pt x="144" y="160"/>
                              </a:lnTo>
                              <a:lnTo>
                                <a:pt x="120" y="0"/>
                              </a:lnTo>
                              <a:close/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</p:grpSp>
                  <p:grpSp>
                    <p:nvGrpSpPr>
                      <p:cNvPr id="26091" name="Group 75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60" y="1888"/>
                        <a:ext cx="112" cy="128"/>
                        <a:chOff x="2960" y="1888"/>
                        <a:chExt cx="112" cy="128"/>
                      </a:xfrm>
                    </p:grpSpPr>
                    <p:sp>
                      <p:nvSpPr>
                        <p:cNvPr id="26092" name="Freeform 75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60" y="1888"/>
                          <a:ext cx="104" cy="120"/>
                        </a:xfrm>
                        <a:custGeom>
                          <a:avLst/>
                          <a:gdLst>
                            <a:gd name="T0" fmla="*/ 0 w 104"/>
                            <a:gd name="T1" fmla="*/ 0 h 120"/>
                            <a:gd name="T2" fmla="*/ 8 w 104"/>
                            <a:gd name="T3" fmla="*/ 120 h 120"/>
                            <a:gd name="T4" fmla="*/ 104 w 104"/>
                            <a:gd name="T5" fmla="*/ 112 h 120"/>
                            <a:gd name="T6" fmla="*/ 88 w 104"/>
                            <a:gd name="T7" fmla="*/ 0 h 120"/>
                            <a:gd name="T8" fmla="*/ 0 w 104"/>
                            <a:gd name="T9" fmla="*/ 0 h 120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04"/>
                            <a:gd name="T16" fmla="*/ 0 h 120"/>
                            <a:gd name="T17" fmla="*/ 104 w 104"/>
                            <a:gd name="T18" fmla="*/ 120 h 120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04" h="120">
                              <a:moveTo>
                                <a:pt x="0" y="0"/>
                              </a:moveTo>
                              <a:lnTo>
                                <a:pt x="8" y="120"/>
                              </a:lnTo>
                              <a:lnTo>
                                <a:pt x="104" y="112"/>
                              </a:lnTo>
                              <a:lnTo>
                                <a:pt x="88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CCCC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6093" name="Freeform 7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60" y="1888"/>
                          <a:ext cx="112" cy="128"/>
                        </a:xfrm>
                        <a:custGeom>
                          <a:avLst/>
                          <a:gdLst>
                            <a:gd name="T0" fmla="*/ 0 w 112"/>
                            <a:gd name="T1" fmla="*/ 0 h 128"/>
                            <a:gd name="T2" fmla="*/ 16 w 112"/>
                            <a:gd name="T3" fmla="*/ 128 h 128"/>
                            <a:gd name="T4" fmla="*/ 112 w 112"/>
                            <a:gd name="T5" fmla="*/ 112 h 128"/>
                            <a:gd name="T6" fmla="*/ 96 w 112"/>
                            <a:gd name="T7" fmla="*/ 0 h 128"/>
                            <a:gd name="T8" fmla="*/ 0 w 112"/>
                            <a:gd name="T9" fmla="*/ 0 h 128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12"/>
                            <a:gd name="T16" fmla="*/ 0 h 128"/>
                            <a:gd name="T17" fmla="*/ 112 w 112"/>
                            <a:gd name="T18" fmla="*/ 128 h 128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12" h="128">
                              <a:moveTo>
                                <a:pt x="0" y="0"/>
                              </a:moveTo>
                              <a:lnTo>
                                <a:pt x="16" y="128"/>
                              </a:lnTo>
                              <a:lnTo>
                                <a:pt x="112" y="112"/>
                              </a:lnTo>
                              <a:lnTo>
                                <a:pt x="96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</p:grpSp>
                </p:grpSp>
              </p:grpSp>
              <p:grpSp>
                <p:nvGrpSpPr>
                  <p:cNvPr id="26076" name="Group 758"/>
                  <p:cNvGrpSpPr>
                    <a:grpSpLocks/>
                  </p:cNvGrpSpPr>
                  <p:nvPr/>
                </p:nvGrpSpPr>
                <p:grpSpPr bwMode="auto">
                  <a:xfrm>
                    <a:off x="3000" y="2032"/>
                    <a:ext cx="112" cy="72"/>
                    <a:chOff x="3000" y="2032"/>
                    <a:chExt cx="112" cy="72"/>
                  </a:xfrm>
                </p:grpSpPr>
                <p:grpSp>
                  <p:nvGrpSpPr>
                    <p:cNvPr id="26077" name="Group 7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00" y="2032"/>
                      <a:ext cx="112" cy="72"/>
                      <a:chOff x="3000" y="2032"/>
                      <a:chExt cx="112" cy="72"/>
                    </a:xfrm>
                  </p:grpSpPr>
                  <p:sp>
                    <p:nvSpPr>
                      <p:cNvPr id="26084" name="Freeform 7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00" y="2032"/>
                        <a:ext cx="104" cy="72"/>
                      </a:xfrm>
                      <a:custGeom>
                        <a:avLst/>
                        <a:gdLst>
                          <a:gd name="T0" fmla="*/ 104 w 104"/>
                          <a:gd name="T1" fmla="*/ 0 h 72"/>
                          <a:gd name="T2" fmla="*/ 0 w 104"/>
                          <a:gd name="T3" fmla="*/ 24 h 72"/>
                          <a:gd name="T4" fmla="*/ 0 w 104"/>
                          <a:gd name="T5" fmla="*/ 72 h 72"/>
                          <a:gd name="T6" fmla="*/ 104 w 104"/>
                          <a:gd name="T7" fmla="*/ 48 h 72"/>
                          <a:gd name="T8" fmla="*/ 104 w 104"/>
                          <a:gd name="T9" fmla="*/ 0 h 7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4"/>
                          <a:gd name="T16" fmla="*/ 0 h 72"/>
                          <a:gd name="T17" fmla="*/ 104 w 104"/>
                          <a:gd name="T18" fmla="*/ 72 h 7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4" h="72">
                            <a:moveTo>
                              <a:pt x="104" y="0"/>
                            </a:moveTo>
                            <a:lnTo>
                              <a:pt x="0" y="24"/>
                            </a:lnTo>
                            <a:lnTo>
                              <a:pt x="0" y="72"/>
                            </a:lnTo>
                            <a:lnTo>
                              <a:pt x="104" y="48"/>
                            </a:lnTo>
                            <a:lnTo>
                              <a:pt x="104" y="0"/>
                            </a:ln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6085" name="Freeform 7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00" y="2032"/>
                        <a:ext cx="112" cy="72"/>
                      </a:xfrm>
                      <a:custGeom>
                        <a:avLst/>
                        <a:gdLst>
                          <a:gd name="T0" fmla="*/ 112 w 112"/>
                          <a:gd name="T1" fmla="*/ 0 h 72"/>
                          <a:gd name="T2" fmla="*/ 0 w 112"/>
                          <a:gd name="T3" fmla="*/ 24 h 72"/>
                          <a:gd name="T4" fmla="*/ 0 w 112"/>
                          <a:gd name="T5" fmla="*/ 72 h 72"/>
                          <a:gd name="T6" fmla="*/ 112 w 112"/>
                          <a:gd name="T7" fmla="*/ 48 h 72"/>
                          <a:gd name="T8" fmla="*/ 112 w 112"/>
                          <a:gd name="T9" fmla="*/ 0 h 7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2"/>
                          <a:gd name="T16" fmla="*/ 0 h 72"/>
                          <a:gd name="T17" fmla="*/ 112 w 112"/>
                          <a:gd name="T18" fmla="*/ 72 h 7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2" h="72">
                            <a:moveTo>
                              <a:pt x="112" y="0"/>
                            </a:moveTo>
                            <a:lnTo>
                              <a:pt x="0" y="24"/>
                            </a:lnTo>
                            <a:lnTo>
                              <a:pt x="0" y="72"/>
                            </a:lnTo>
                            <a:lnTo>
                              <a:pt x="112" y="48"/>
                            </a:lnTo>
                            <a:lnTo>
                              <a:pt x="112" y="0"/>
                            </a:lnTo>
                            <a:close/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</p:grpSp>
                <p:sp>
                  <p:nvSpPr>
                    <p:cNvPr id="26078" name="Line 76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072" y="2048"/>
                      <a:ext cx="32" cy="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079" name="Line 7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024" y="2064"/>
                      <a:ext cx="32" cy="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080" name="Line 7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64" y="2040"/>
                      <a:ext cx="1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081" name="Line 7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16" y="2056"/>
                      <a:ext cx="1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082" name="Line 7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016" y="2056"/>
                      <a:ext cx="88" cy="2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083" name="Line 76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016" y="2048"/>
                      <a:ext cx="88" cy="2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</p:grpSp>
            <p:grpSp>
              <p:nvGrpSpPr>
                <p:cNvPr id="26033" name="Group 768"/>
                <p:cNvGrpSpPr>
                  <a:grpSpLocks/>
                </p:cNvGrpSpPr>
                <p:nvPr/>
              </p:nvGrpSpPr>
              <p:grpSpPr bwMode="auto">
                <a:xfrm>
                  <a:off x="2960" y="2032"/>
                  <a:ext cx="264" cy="128"/>
                  <a:chOff x="2960" y="2032"/>
                  <a:chExt cx="264" cy="128"/>
                </a:xfrm>
              </p:grpSpPr>
              <p:grpSp>
                <p:nvGrpSpPr>
                  <p:cNvPr id="26034" name="Group 769"/>
                  <p:cNvGrpSpPr>
                    <a:grpSpLocks/>
                  </p:cNvGrpSpPr>
                  <p:nvPr/>
                </p:nvGrpSpPr>
                <p:grpSpPr bwMode="auto">
                  <a:xfrm>
                    <a:off x="2976" y="2104"/>
                    <a:ext cx="48" cy="32"/>
                    <a:chOff x="2976" y="2104"/>
                    <a:chExt cx="48" cy="32"/>
                  </a:xfrm>
                </p:grpSpPr>
                <p:grpSp>
                  <p:nvGrpSpPr>
                    <p:cNvPr id="26069" name="Group 7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76" y="2104"/>
                      <a:ext cx="16" cy="32"/>
                      <a:chOff x="2976" y="2104"/>
                      <a:chExt cx="16" cy="32"/>
                    </a:xfrm>
                  </p:grpSpPr>
                  <p:sp>
                    <p:nvSpPr>
                      <p:cNvPr id="26073" name="Freeform 7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6" y="2104"/>
                        <a:ext cx="16" cy="32"/>
                      </a:xfrm>
                      <a:custGeom>
                        <a:avLst/>
                        <a:gdLst>
                          <a:gd name="T0" fmla="*/ 8 w 16"/>
                          <a:gd name="T1" fmla="*/ 0 h 32"/>
                          <a:gd name="T2" fmla="*/ 0 w 16"/>
                          <a:gd name="T3" fmla="*/ 32 h 32"/>
                          <a:gd name="T4" fmla="*/ 8 w 16"/>
                          <a:gd name="T5" fmla="*/ 32 h 32"/>
                          <a:gd name="T6" fmla="*/ 16 w 16"/>
                          <a:gd name="T7" fmla="*/ 0 h 32"/>
                          <a:gd name="T8" fmla="*/ 8 w 16"/>
                          <a:gd name="T9" fmla="*/ 0 h 3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6"/>
                          <a:gd name="T16" fmla="*/ 0 h 32"/>
                          <a:gd name="T17" fmla="*/ 16 w 16"/>
                          <a:gd name="T18" fmla="*/ 32 h 3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6" h="32">
                            <a:moveTo>
                              <a:pt x="8" y="0"/>
                            </a:moveTo>
                            <a:lnTo>
                              <a:pt x="0" y="32"/>
                            </a:lnTo>
                            <a:lnTo>
                              <a:pt x="8" y="32"/>
                            </a:lnTo>
                            <a:lnTo>
                              <a:pt x="16" y="0"/>
                            </a:lnTo>
                            <a:lnTo>
                              <a:pt x="8" y="0"/>
                            </a:lnTo>
                            <a:close/>
                          </a:path>
                        </a:pathLst>
                      </a:custGeom>
                      <a:solidFill>
                        <a:srgbClr val="666666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6074" name="Freeform 7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6" y="2104"/>
                        <a:ext cx="16" cy="32"/>
                      </a:xfrm>
                      <a:custGeom>
                        <a:avLst/>
                        <a:gdLst>
                          <a:gd name="T0" fmla="*/ 8 w 16"/>
                          <a:gd name="T1" fmla="*/ 0 h 32"/>
                          <a:gd name="T2" fmla="*/ 0 w 16"/>
                          <a:gd name="T3" fmla="*/ 32 h 32"/>
                          <a:gd name="T4" fmla="*/ 8 w 16"/>
                          <a:gd name="T5" fmla="*/ 32 h 32"/>
                          <a:gd name="T6" fmla="*/ 16 w 16"/>
                          <a:gd name="T7" fmla="*/ 0 h 32"/>
                          <a:gd name="T8" fmla="*/ 8 w 16"/>
                          <a:gd name="T9" fmla="*/ 0 h 3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6"/>
                          <a:gd name="T16" fmla="*/ 0 h 32"/>
                          <a:gd name="T17" fmla="*/ 16 w 16"/>
                          <a:gd name="T18" fmla="*/ 32 h 3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6" h="32">
                            <a:moveTo>
                              <a:pt x="8" y="0"/>
                            </a:moveTo>
                            <a:lnTo>
                              <a:pt x="0" y="32"/>
                            </a:lnTo>
                            <a:lnTo>
                              <a:pt x="8" y="32"/>
                            </a:lnTo>
                            <a:lnTo>
                              <a:pt x="16" y="0"/>
                            </a:lnTo>
                            <a:lnTo>
                              <a:pt x="8" y="0"/>
                            </a:lnTo>
                            <a:close/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</p:grpSp>
                <p:grpSp>
                  <p:nvGrpSpPr>
                    <p:cNvPr id="26070" name="Group 7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84" y="2112"/>
                      <a:ext cx="40" cy="24"/>
                      <a:chOff x="2984" y="2112"/>
                      <a:chExt cx="40" cy="24"/>
                    </a:xfrm>
                  </p:grpSpPr>
                  <p:sp>
                    <p:nvSpPr>
                      <p:cNvPr id="26071" name="Freeform 7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4" y="2112"/>
                        <a:ext cx="40" cy="24"/>
                      </a:xfrm>
                      <a:custGeom>
                        <a:avLst/>
                        <a:gdLst>
                          <a:gd name="T0" fmla="*/ 8 w 40"/>
                          <a:gd name="T1" fmla="*/ 0 h 24"/>
                          <a:gd name="T2" fmla="*/ 0 w 40"/>
                          <a:gd name="T3" fmla="*/ 24 h 24"/>
                          <a:gd name="T4" fmla="*/ 40 w 40"/>
                          <a:gd name="T5" fmla="*/ 8 h 24"/>
                          <a:gd name="T6" fmla="*/ 24 w 40"/>
                          <a:gd name="T7" fmla="*/ 8 h 24"/>
                          <a:gd name="T8" fmla="*/ 16 w 40"/>
                          <a:gd name="T9" fmla="*/ 16 h 24"/>
                          <a:gd name="T10" fmla="*/ 16 w 40"/>
                          <a:gd name="T11" fmla="*/ 0 h 24"/>
                          <a:gd name="T12" fmla="*/ 8 w 40"/>
                          <a:gd name="T13" fmla="*/ 0 h 2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"/>
                          <a:gd name="T22" fmla="*/ 0 h 24"/>
                          <a:gd name="T23" fmla="*/ 40 w 40"/>
                          <a:gd name="T24" fmla="*/ 24 h 2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" h="24">
                            <a:moveTo>
                              <a:pt x="8" y="0"/>
                            </a:moveTo>
                            <a:lnTo>
                              <a:pt x="0" y="24"/>
                            </a:lnTo>
                            <a:lnTo>
                              <a:pt x="40" y="8"/>
                            </a:lnTo>
                            <a:lnTo>
                              <a:pt x="24" y="8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  <a:lnTo>
                              <a:pt x="8" y="0"/>
                            </a:ln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6072" name="Freeform 7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4" y="2112"/>
                        <a:ext cx="40" cy="24"/>
                      </a:xfrm>
                      <a:custGeom>
                        <a:avLst/>
                        <a:gdLst>
                          <a:gd name="T0" fmla="*/ 8 w 40"/>
                          <a:gd name="T1" fmla="*/ 0 h 24"/>
                          <a:gd name="T2" fmla="*/ 0 w 40"/>
                          <a:gd name="T3" fmla="*/ 24 h 24"/>
                          <a:gd name="T4" fmla="*/ 40 w 40"/>
                          <a:gd name="T5" fmla="*/ 8 h 24"/>
                          <a:gd name="T6" fmla="*/ 24 w 40"/>
                          <a:gd name="T7" fmla="*/ 8 h 24"/>
                          <a:gd name="T8" fmla="*/ 16 w 40"/>
                          <a:gd name="T9" fmla="*/ 16 h 24"/>
                          <a:gd name="T10" fmla="*/ 16 w 40"/>
                          <a:gd name="T11" fmla="*/ 0 h 24"/>
                          <a:gd name="T12" fmla="*/ 8 w 40"/>
                          <a:gd name="T13" fmla="*/ 0 h 2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"/>
                          <a:gd name="T22" fmla="*/ 0 h 24"/>
                          <a:gd name="T23" fmla="*/ 40 w 40"/>
                          <a:gd name="T24" fmla="*/ 24 h 2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" h="24">
                            <a:moveTo>
                              <a:pt x="8" y="0"/>
                            </a:moveTo>
                            <a:lnTo>
                              <a:pt x="0" y="24"/>
                            </a:lnTo>
                            <a:lnTo>
                              <a:pt x="40" y="8"/>
                            </a:lnTo>
                            <a:lnTo>
                              <a:pt x="24" y="8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  <a:lnTo>
                              <a:pt x="8" y="0"/>
                            </a:lnTo>
                            <a:close/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</p:grpSp>
              </p:grpSp>
              <p:grpSp>
                <p:nvGrpSpPr>
                  <p:cNvPr id="26035" name="Group 776"/>
                  <p:cNvGrpSpPr>
                    <a:grpSpLocks/>
                  </p:cNvGrpSpPr>
                  <p:nvPr/>
                </p:nvGrpSpPr>
                <p:grpSpPr bwMode="auto">
                  <a:xfrm>
                    <a:off x="2960" y="2032"/>
                    <a:ext cx="264" cy="128"/>
                    <a:chOff x="2960" y="2032"/>
                    <a:chExt cx="264" cy="128"/>
                  </a:xfrm>
                </p:grpSpPr>
                <p:grpSp>
                  <p:nvGrpSpPr>
                    <p:cNvPr id="26036" name="Group 7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68" y="2032"/>
                      <a:ext cx="248" cy="120"/>
                      <a:chOff x="2968" y="2032"/>
                      <a:chExt cx="248" cy="120"/>
                    </a:xfrm>
                  </p:grpSpPr>
                  <p:sp>
                    <p:nvSpPr>
                      <p:cNvPr id="26067" name="Freeform 7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68" y="2032"/>
                        <a:ext cx="248" cy="120"/>
                      </a:xfrm>
                      <a:custGeom>
                        <a:avLst/>
                        <a:gdLst>
                          <a:gd name="T0" fmla="*/ 0 w 248"/>
                          <a:gd name="T1" fmla="*/ 48 h 120"/>
                          <a:gd name="T2" fmla="*/ 120 w 248"/>
                          <a:gd name="T3" fmla="*/ 120 h 120"/>
                          <a:gd name="T4" fmla="*/ 248 w 248"/>
                          <a:gd name="T5" fmla="*/ 48 h 120"/>
                          <a:gd name="T6" fmla="*/ 144 w 248"/>
                          <a:gd name="T7" fmla="*/ 0 h 120"/>
                          <a:gd name="T8" fmla="*/ 0 w 248"/>
                          <a:gd name="T9" fmla="*/ 48 h 1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8"/>
                          <a:gd name="T16" fmla="*/ 0 h 120"/>
                          <a:gd name="T17" fmla="*/ 248 w 248"/>
                          <a:gd name="T18" fmla="*/ 120 h 1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8" h="120">
                            <a:moveTo>
                              <a:pt x="0" y="48"/>
                            </a:moveTo>
                            <a:lnTo>
                              <a:pt x="120" y="120"/>
                            </a:lnTo>
                            <a:lnTo>
                              <a:pt x="248" y="48"/>
                            </a:lnTo>
                            <a:lnTo>
                              <a:pt x="144" y="0"/>
                            </a:lnTo>
                            <a:lnTo>
                              <a:pt x="0" y="4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6068" name="Freeform 7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68" y="2032"/>
                        <a:ext cx="248" cy="120"/>
                      </a:xfrm>
                      <a:custGeom>
                        <a:avLst/>
                        <a:gdLst>
                          <a:gd name="T0" fmla="*/ 0 w 248"/>
                          <a:gd name="T1" fmla="*/ 56 h 120"/>
                          <a:gd name="T2" fmla="*/ 120 w 248"/>
                          <a:gd name="T3" fmla="*/ 120 h 120"/>
                          <a:gd name="T4" fmla="*/ 248 w 248"/>
                          <a:gd name="T5" fmla="*/ 56 h 120"/>
                          <a:gd name="T6" fmla="*/ 144 w 248"/>
                          <a:gd name="T7" fmla="*/ 0 h 120"/>
                          <a:gd name="T8" fmla="*/ 0 w 248"/>
                          <a:gd name="T9" fmla="*/ 56 h 1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8"/>
                          <a:gd name="T16" fmla="*/ 0 h 120"/>
                          <a:gd name="T17" fmla="*/ 248 w 248"/>
                          <a:gd name="T18" fmla="*/ 120 h 1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8" h="120">
                            <a:moveTo>
                              <a:pt x="0" y="56"/>
                            </a:moveTo>
                            <a:lnTo>
                              <a:pt x="120" y="120"/>
                            </a:lnTo>
                            <a:lnTo>
                              <a:pt x="248" y="56"/>
                            </a:lnTo>
                            <a:lnTo>
                              <a:pt x="144" y="0"/>
                            </a:lnTo>
                            <a:lnTo>
                              <a:pt x="0" y="56"/>
                            </a:lnTo>
                            <a:close/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</p:grpSp>
                <p:grpSp>
                  <p:nvGrpSpPr>
                    <p:cNvPr id="26037" name="Group 7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60" y="2080"/>
                      <a:ext cx="128" cy="80"/>
                      <a:chOff x="2960" y="2080"/>
                      <a:chExt cx="128" cy="80"/>
                    </a:xfrm>
                  </p:grpSpPr>
                  <p:sp>
                    <p:nvSpPr>
                      <p:cNvPr id="26065" name="Freeform 7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60" y="2080"/>
                        <a:ext cx="128" cy="80"/>
                      </a:xfrm>
                      <a:custGeom>
                        <a:avLst/>
                        <a:gdLst>
                          <a:gd name="T0" fmla="*/ 0 w 128"/>
                          <a:gd name="T1" fmla="*/ 0 h 80"/>
                          <a:gd name="T2" fmla="*/ 128 w 128"/>
                          <a:gd name="T3" fmla="*/ 72 h 80"/>
                          <a:gd name="T4" fmla="*/ 128 w 128"/>
                          <a:gd name="T5" fmla="*/ 80 h 80"/>
                          <a:gd name="T6" fmla="*/ 0 w 128"/>
                          <a:gd name="T7" fmla="*/ 16 h 80"/>
                          <a:gd name="T8" fmla="*/ 0 w 128"/>
                          <a:gd name="T9" fmla="*/ 0 h 8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28"/>
                          <a:gd name="T16" fmla="*/ 0 h 80"/>
                          <a:gd name="T17" fmla="*/ 128 w 128"/>
                          <a:gd name="T18" fmla="*/ 80 h 8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28" h="80">
                            <a:moveTo>
                              <a:pt x="0" y="0"/>
                            </a:moveTo>
                            <a:lnTo>
                              <a:pt x="128" y="72"/>
                            </a:lnTo>
                            <a:lnTo>
                              <a:pt x="128" y="80"/>
                            </a:lnTo>
                            <a:lnTo>
                              <a:pt x="0" y="16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666666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6066" name="Freeform 7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60" y="2080"/>
                        <a:ext cx="128" cy="80"/>
                      </a:xfrm>
                      <a:custGeom>
                        <a:avLst/>
                        <a:gdLst>
                          <a:gd name="T0" fmla="*/ 0 w 128"/>
                          <a:gd name="T1" fmla="*/ 0 h 80"/>
                          <a:gd name="T2" fmla="*/ 128 w 128"/>
                          <a:gd name="T3" fmla="*/ 72 h 80"/>
                          <a:gd name="T4" fmla="*/ 128 w 128"/>
                          <a:gd name="T5" fmla="*/ 80 h 80"/>
                          <a:gd name="T6" fmla="*/ 0 w 128"/>
                          <a:gd name="T7" fmla="*/ 16 h 80"/>
                          <a:gd name="T8" fmla="*/ 0 w 128"/>
                          <a:gd name="T9" fmla="*/ 0 h 8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28"/>
                          <a:gd name="T16" fmla="*/ 0 h 80"/>
                          <a:gd name="T17" fmla="*/ 128 w 128"/>
                          <a:gd name="T18" fmla="*/ 80 h 8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28" h="80">
                            <a:moveTo>
                              <a:pt x="0" y="0"/>
                            </a:moveTo>
                            <a:lnTo>
                              <a:pt x="128" y="72"/>
                            </a:lnTo>
                            <a:lnTo>
                              <a:pt x="128" y="80"/>
                            </a:lnTo>
                            <a:lnTo>
                              <a:pt x="0" y="16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</p:grpSp>
                <p:grpSp>
                  <p:nvGrpSpPr>
                    <p:cNvPr id="26038" name="Group 7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88" y="2080"/>
                      <a:ext cx="136" cy="80"/>
                      <a:chOff x="3088" y="2080"/>
                      <a:chExt cx="136" cy="80"/>
                    </a:xfrm>
                  </p:grpSpPr>
                  <p:sp>
                    <p:nvSpPr>
                      <p:cNvPr id="26063" name="Freeform 7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88" y="2080"/>
                        <a:ext cx="128" cy="80"/>
                      </a:xfrm>
                      <a:custGeom>
                        <a:avLst/>
                        <a:gdLst>
                          <a:gd name="T0" fmla="*/ 0 w 128"/>
                          <a:gd name="T1" fmla="*/ 80 h 80"/>
                          <a:gd name="T2" fmla="*/ 0 w 128"/>
                          <a:gd name="T3" fmla="*/ 72 h 80"/>
                          <a:gd name="T4" fmla="*/ 128 w 128"/>
                          <a:gd name="T5" fmla="*/ 0 h 80"/>
                          <a:gd name="T6" fmla="*/ 128 w 128"/>
                          <a:gd name="T7" fmla="*/ 16 h 80"/>
                          <a:gd name="T8" fmla="*/ 0 w 128"/>
                          <a:gd name="T9" fmla="*/ 80 h 8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28"/>
                          <a:gd name="T16" fmla="*/ 0 h 80"/>
                          <a:gd name="T17" fmla="*/ 128 w 128"/>
                          <a:gd name="T18" fmla="*/ 80 h 8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28" h="80">
                            <a:moveTo>
                              <a:pt x="0" y="80"/>
                            </a:moveTo>
                            <a:lnTo>
                              <a:pt x="0" y="72"/>
                            </a:lnTo>
                            <a:lnTo>
                              <a:pt x="128" y="0"/>
                            </a:lnTo>
                            <a:lnTo>
                              <a:pt x="128" y="16"/>
                            </a:lnTo>
                            <a:lnTo>
                              <a:pt x="0" y="80"/>
                            </a:ln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6064" name="Freeform 7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88" y="2080"/>
                        <a:ext cx="136" cy="80"/>
                      </a:xfrm>
                      <a:custGeom>
                        <a:avLst/>
                        <a:gdLst>
                          <a:gd name="T0" fmla="*/ 0 w 136"/>
                          <a:gd name="T1" fmla="*/ 80 h 80"/>
                          <a:gd name="T2" fmla="*/ 0 w 136"/>
                          <a:gd name="T3" fmla="*/ 72 h 80"/>
                          <a:gd name="T4" fmla="*/ 136 w 136"/>
                          <a:gd name="T5" fmla="*/ 0 h 80"/>
                          <a:gd name="T6" fmla="*/ 136 w 136"/>
                          <a:gd name="T7" fmla="*/ 16 h 80"/>
                          <a:gd name="T8" fmla="*/ 0 w 136"/>
                          <a:gd name="T9" fmla="*/ 80 h 8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36"/>
                          <a:gd name="T16" fmla="*/ 0 h 80"/>
                          <a:gd name="T17" fmla="*/ 136 w 136"/>
                          <a:gd name="T18" fmla="*/ 80 h 8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36" h="80">
                            <a:moveTo>
                              <a:pt x="0" y="80"/>
                            </a:moveTo>
                            <a:lnTo>
                              <a:pt x="0" y="72"/>
                            </a:lnTo>
                            <a:lnTo>
                              <a:pt x="136" y="0"/>
                            </a:lnTo>
                            <a:lnTo>
                              <a:pt x="136" y="16"/>
                            </a:lnTo>
                            <a:lnTo>
                              <a:pt x="0" y="80"/>
                            </a:lnTo>
                            <a:close/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</p:grpSp>
                <p:sp>
                  <p:nvSpPr>
                    <p:cNvPr id="26039" name="Freeform 786"/>
                    <p:cNvSpPr>
                      <a:spLocks/>
                    </p:cNvSpPr>
                    <p:nvPr/>
                  </p:nvSpPr>
                  <p:spPr bwMode="auto">
                    <a:xfrm>
                      <a:off x="3016" y="2096"/>
                      <a:ext cx="104" cy="48"/>
                    </a:xfrm>
                    <a:custGeom>
                      <a:avLst/>
                      <a:gdLst>
                        <a:gd name="T0" fmla="*/ 0 w 104"/>
                        <a:gd name="T1" fmla="*/ 16 h 48"/>
                        <a:gd name="T2" fmla="*/ 40 w 104"/>
                        <a:gd name="T3" fmla="*/ 0 h 48"/>
                        <a:gd name="T4" fmla="*/ 104 w 104"/>
                        <a:gd name="T5" fmla="*/ 32 h 48"/>
                        <a:gd name="T6" fmla="*/ 72 w 104"/>
                        <a:gd name="T7" fmla="*/ 48 h 48"/>
                        <a:gd name="T8" fmla="*/ 0 w 104"/>
                        <a:gd name="T9" fmla="*/ 16 h 4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4"/>
                        <a:gd name="T16" fmla="*/ 0 h 48"/>
                        <a:gd name="T17" fmla="*/ 104 w 104"/>
                        <a:gd name="T18" fmla="*/ 48 h 4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4" h="48">
                          <a:moveTo>
                            <a:pt x="0" y="16"/>
                          </a:moveTo>
                          <a:lnTo>
                            <a:pt x="40" y="0"/>
                          </a:lnTo>
                          <a:lnTo>
                            <a:pt x="104" y="32"/>
                          </a:lnTo>
                          <a:lnTo>
                            <a:pt x="72" y="48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A6A6A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040" name="Freeform 787"/>
                    <p:cNvSpPr>
                      <a:spLocks/>
                    </p:cNvSpPr>
                    <p:nvPr/>
                  </p:nvSpPr>
                  <p:spPr bwMode="auto">
                    <a:xfrm>
                      <a:off x="3064" y="2056"/>
                      <a:ext cx="144" cy="72"/>
                    </a:xfrm>
                    <a:custGeom>
                      <a:avLst/>
                      <a:gdLst>
                        <a:gd name="T0" fmla="*/ 0 w 144"/>
                        <a:gd name="T1" fmla="*/ 32 h 72"/>
                        <a:gd name="T2" fmla="*/ 64 w 144"/>
                        <a:gd name="T3" fmla="*/ 72 h 72"/>
                        <a:gd name="T4" fmla="*/ 144 w 144"/>
                        <a:gd name="T5" fmla="*/ 32 h 72"/>
                        <a:gd name="T6" fmla="*/ 88 w 144"/>
                        <a:gd name="T7" fmla="*/ 0 h 72"/>
                        <a:gd name="T8" fmla="*/ 0 w 144"/>
                        <a:gd name="T9" fmla="*/ 32 h 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44"/>
                        <a:gd name="T16" fmla="*/ 0 h 72"/>
                        <a:gd name="T17" fmla="*/ 144 w 144"/>
                        <a:gd name="T18" fmla="*/ 72 h 7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44" h="72">
                          <a:moveTo>
                            <a:pt x="0" y="32"/>
                          </a:moveTo>
                          <a:lnTo>
                            <a:pt x="64" y="72"/>
                          </a:lnTo>
                          <a:lnTo>
                            <a:pt x="144" y="32"/>
                          </a:lnTo>
                          <a:lnTo>
                            <a:pt x="88" y="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A6A6A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041" name="Freeform 788"/>
                    <p:cNvSpPr>
                      <a:spLocks/>
                    </p:cNvSpPr>
                    <p:nvPr/>
                  </p:nvSpPr>
                  <p:spPr bwMode="auto">
                    <a:xfrm>
                      <a:off x="2984" y="2048"/>
                      <a:ext cx="168" cy="56"/>
                    </a:xfrm>
                    <a:custGeom>
                      <a:avLst/>
                      <a:gdLst>
                        <a:gd name="T0" fmla="*/ 32 w 168"/>
                        <a:gd name="T1" fmla="*/ 56 h 56"/>
                        <a:gd name="T2" fmla="*/ 0 w 168"/>
                        <a:gd name="T3" fmla="*/ 40 h 56"/>
                        <a:gd name="T4" fmla="*/ 136 w 168"/>
                        <a:gd name="T5" fmla="*/ 0 h 56"/>
                        <a:gd name="T6" fmla="*/ 168 w 168"/>
                        <a:gd name="T7" fmla="*/ 8 h 56"/>
                        <a:gd name="T8" fmla="*/ 32 w 168"/>
                        <a:gd name="T9" fmla="*/ 56 h 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8"/>
                        <a:gd name="T16" fmla="*/ 0 h 56"/>
                        <a:gd name="T17" fmla="*/ 168 w 168"/>
                        <a:gd name="T18" fmla="*/ 56 h 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8" h="56">
                          <a:moveTo>
                            <a:pt x="32" y="56"/>
                          </a:moveTo>
                          <a:lnTo>
                            <a:pt x="0" y="40"/>
                          </a:lnTo>
                          <a:lnTo>
                            <a:pt x="136" y="0"/>
                          </a:lnTo>
                          <a:lnTo>
                            <a:pt x="168" y="8"/>
                          </a:lnTo>
                          <a:lnTo>
                            <a:pt x="32" y="56"/>
                          </a:lnTo>
                          <a:close/>
                        </a:path>
                      </a:pathLst>
                    </a:custGeom>
                    <a:solidFill>
                      <a:srgbClr val="A6A6A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042" name="Line 78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84" y="2040"/>
                      <a:ext cx="136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043" name="Line 79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92" y="2048"/>
                      <a:ext cx="136" cy="4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044" name="Line 79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008" y="2048"/>
                      <a:ext cx="128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045" name="Line 79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024" y="2056"/>
                      <a:ext cx="128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046" name="Line 79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032" y="2064"/>
                      <a:ext cx="128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047" name="Line 79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048" y="2072"/>
                      <a:ext cx="120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048" name="Line 79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064" y="2080"/>
                      <a:ext cx="112" cy="4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049" name="Line 79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080" y="2080"/>
                      <a:ext cx="96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050" name="Line 7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32" y="2096"/>
                      <a:ext cx="64" cy="4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051" name="Line 7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40" y="2088"/>
                      <a:ext cx="64" cy="4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052" name="Line 7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72" y="2080"/>
                      <a:ext cx="64" cy="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053" name="Line 8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88" y="2080"/>
                      <a:ext cx="64" cy="2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054" name="Line 8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04" y="2072"/>
                      <a:ext cx="56" cy="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055" name="Line 8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12" y="2064"/>
                      <a:ext cx="64" cy="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056" name="Line 8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28" y="2064"/>
                      <a:ext cx="56" cy="2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057" name="Line 8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0" y="2080"/>
                      <a:ext cx="32" cy="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058" name="Line 8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2072"/>
                      <a:ext cx="24" cy="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059" name="Line 8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40" y="2064"/>
                      <a:ext cx="32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060" name="Line 8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56" y="2056"/>
                      <a:ext cx="32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061" name="Line 8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80" y="2048"/>
                      <a:ext cx="24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062" name="Line 8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04" y="2040"/>
                      <a:ext cx="16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</p:grpSp>
          </p:grpSp>
          <p:grpSp>
            <p:nvGrpSpPr>
              <p:cNvPr id="25956" name="Group 810"/>
              <p:cNvGrpSpPr>
                <a:grpSpLocks/>
              </p:cNvGrpSpPr>
              <p:nvPr/>
            </p:nvGrpSpPr>
            <p:grpSpPr bwMode="auto">
              <a:xfrm>
                <a:off x="3048" y="1840"/>
                <a:ext cx="352" cy="512"/>
                <a:chOff x="3048" y="1840"/>
                <a:chExt cx="352" cy="512"/>
              </a:xfrm>
            </p:grpSpPr>
            <p:grpSp>
              <p:nvGrpSpPr>
                <p:cNvPr id="25962" name="Group 811"/>
                <p:cNvGrpSpPr>
                  <a:grpSpLocks/>
                </p:cNvGrpSpPr>
                <p:nvPr/>
              </p:nvGrpSpPr>
              <p:grpSpPr bwMode="auto">
                <a:xfrm>
                  <a:off x="3048" y="2208"/>
                  <a:ext cx="336" cy="144"/>
                  <a:chOff x="3048" y="2208"/>
                  <a:chExt cx="336" cy="144"/>
                </a:xfrm>
              </p:grpSpPr>
              <p:grpSp>
                <p:nvGrpSpPr>
                  <p:cNvPr id="26024" name="Group 812"/>
                  <p:cNvGrpSpPr>
                    <a:grpSpLocks/>
                  </p:cNvGrpSpPr>
                  <p:nvPr/>
                </p:nvGrpSpPr>
                <p:grpSpPr bwMode="auto">
                  <a:xfrm>
                    <a:off x="3048" y="2208"/>
                    <a:ext cx="336" cy="144"/>
                    <a:chOff x="3048" y="2208"/>
                    <a:chExt cx="336" cy="144"/>
                  </a:xfrm>
                </p:grpSpPr>
                <p:sp>
                  <p:nvSpPr>
                    <p:cNvPr id="26030" name="Freeform 813"/>
                    <p:cNvSpPr>
                      <a:spLocks/>
                    </p:cNvSpPr>
                    <p:nvPr/>
                  </p:nvSpPr>
                  <p:spPr bwMode="auto">
                    <a:xfrm>
                      <a:off x="3048" y="2208"/>
                      <a:ext cx="336" cy="144"/>
                    </a:xfrm>
                    <a:custGeom>
                      <a:avLst/>
                      <a:gdLst>
                        <a:gd name="T0" fmla="*/ 32 w 336"/>
                        <a:gd name="T1" fmla="*/ 144 h 144"/>
                        <a:gd name="T2" fmla="*/ 8 w 336"/>
                        <a:gd name="T3" fmla="*/ 144 h 144"/>
                        <a:gd name="T4" fmla="*/ 0 w 336"/>
                        <a:gd name="T5" fmla="*/ 104 h 144"/>
                        <a:gd name="T6" fmla="*/ 8 w 336"/>
                        <a:gd name="T7" fmla="*/ 88 h 144"/>
                        <a:gd name="T8" fmla="*/ 24 w 336"/>
                        <a:gd name="T9" fmla="*/ 72 h 144"/>
                        <a:gd name="T10" fmla="*/ 40 w 336"/>
                        <a:gd name="T11" fmla="*/ 64 h 144"/>
                        <a:gd name="T12" fmla="*/ 72 w 336"/>
                        <a:gd name="T13" fmla="*/ 40 h 144"/>
                        <a:gd name="T14" fmla="*/ 128 w 336"/>
                        <a:gd name="T15" fmla="*/ 32 h 144"/>
                        <a:gd name="T16" fmla="*/ 144 w 336"/>
                        <a:gd name="T17" fmla="*/ 24 h 144"/>
                        <a:gd name="T18" fmla="*/ 152 w 336"/>
                        <a:gd name="T19" fmla="*/ 32 h 144"/>
                        <a:gd name="T20" fmla="*/ 152 w 336"/>
                        <a:gd name="T21" fmla="*/ 24 h 144"/>
                        <a:gd name="T22" fmla="*/ 160 w 336"/>
                        <a:gd name="T23" fmla="*/ 24 h 144"/>
                        <a:gd name="T24" fmla="*/ 168 w 336"/>
                        <a:gd name="T25" fmla="*/ 24 h 144"/>
                        <a:gd name="T26" fmla="*/ 168 w 336"/>
                        <a:gd name="T27" fmla="*/ 16 h 144"/>
                        <a:gd name="T28" fmla="*/ 176 w 336"/>
                        <a:gd name="T29" fmla="*/ 16 h 144"/>
                        <a:gd name="T30" fmla="*/ 184 w 336"/>
                        <a:gd name="T31" fmla="*/ 16 h 144"/>
                        <a:gd name="T32" fmla="*/ 192 w 336"/>
                        <a:gd name="T33" fmla="*/ 0 h 144"/>
                        <a:gd name="T34" fmla="*/ 328 w 336"/>
                        <a:gd name="T35" fmla="*/ 0 h 144"/>
                        <a:gd name="T36" fmla="*/ 328 w 336"/>
                        <a:gd name="T37" fmla="*/ 16 h 144"/>
                        <a:gd name="T38" fmla="*/ 328 w 336"/>
                        <a:gd name="T39" fmla="*/ 24 h 144"/>
                        <a:gd name="T40" fmla="*/ 328 w 336"/>
                        <a:gd name="T41" fmla="*/ 32 h 144"/>
                        <a:gd name="T42" fmla="*/ 336 w 336"/>
                        <a:gd name="T43" fmla="*/ 48 h 144"/>
                        <a:gd name="T44" fmla="*/ 336 w 336"/>
                        <a:gd name="T45" fmla="*/ 64 h 144"/>
                        <a:gd name="T46" fmla="*/ 336 w 336"/>
                        <a:gd name="T47" fmla="*/ 80 h 144"/>
                        <a:gd name="T48" fmla="*/ 328 w 336"/>
                        <a:gd name="T49" fmla="*/ 88 h 144"/>
                        <a:gd name="T50" fmla="*/ 328 w 336"/>
                        <a:gd name="T51" fmla="*/ 88 h 144"/>
                        <a:gd name="T52" fmla="*/ 320 w 336"/>
                        <a:gd name="T53" fmla="*/ 96 h 144"/>
                        <a:gd name="T54" fmla="*/ 304 w 336"/>
                        <a:gd name="T55" fmla="*/ 96 h 144"/>
                        <a:gd name="T56" fmla="*/ 296 w 336"/>
                        <a:gd name="T57" fmla="*/ 104 h 144"/>
                        <a:gd name="T58" fmla="*/ 288 w 336"/>
                        <a:gd name="T59" fmla="*/ 112 h 144"/>
                        <a:gd name="T60" fmla="*/ 280 w 336"/>
                        <a:gd name="T61" fmla="*/ 112 h 144"/>
                        <a:gd name="T62" fmla="*/ 272 w 336"/>
                        <a:gd name="T63" fmla="*/ 120 h 144"/>
                        <a:gd name="T64" fmla="*/ 264 w 336"/>
                        <a:gd name="T65" fmla="*/ 128 h 144"/>
                        <a:gd name="T66" fmla="*/ 240 w 336"/>
                        <a:gd name="T67" fmla="*/ 128 h 144"/>
                        <a:gd name="T68" fmla="*/ 216 w 336"/>
                        <a:gd name="T69" fmla="*/ 128 h 144"/>
                        <a:gd name="T70" fmla="*/ 200 w 336"/>
                        <a:gd name="T71" fmla="*/ 128 h 144"/>
                        <a:gd name="T72" fmla="*/ 200 w 336"/>
                        <a:gd name="T73" fmla="*/ 128 h 144"/>
                        <a:gd name="T74" fmla="*/ 184 w 336"/>
                        <a:gd name="T75" fmla="*/ 128 h 144"/>
                        <a:gd name="T76" fmla="*/ 168 w 336"/>
                        <a:gd name="T77" fmla="*/ 128 h 144"/>
                        <a:gd name="T78" fmla="*/ 96 w 336"/>
                        <a:gd name="T79" fmla="*/ 144 h 144"/>
                        <a:gd name="T80" fmla="*/ 64 w 336"/>
                        <a:gd name="T81" fmla="*/ 144 h 144"/>
                        <a:gd name="T82" fmla="*/ 32 w 336"/>
                        <a:gd name="T83" fmla="*/ 144 h 144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336"/>
                        <a:gd name="T127" fmla="*/ 0 h 144"/>
                        <a:gd name="T128" fmla="*/ 336 w 336"/>
                        <a:gd name="T129" fmla="*/ 144 h 144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336" h="144">
                          <a:moveTo>
                            <a:pt x="32" y="144"/>
                          </a:moveTo>
                          <a:lnTo>
                            <a:pt x="8" y="144"/>
                          </a:lnTo>
                          <a:lnTo>
                            <a:pt x="0" y="104"/>
                          </a:lnTo>
                          <a:lnTo>
                            <a:pt x="8" y="88"/>
                          </a:lnTo>
                          <a:lnTo>
                            <a:pt x="24" y="72"/>
                          </a:lnTo>
                          <a:lnTo>
                            <a:pt x="40" y="64"/>
                          </a:lnTo>
                          <a:lnTo>
                            <a:pt x="72" y="40"/>
                          </a:lnTo>
                          <a:lnTo>
                            <a:pt x="128" y="32"/>
                          </a:lnTo>
                          <a:lnTo>
                            <a:pt x="144" y="24"/>
                          </a:lnTo>
                          <a:lnTo>
                            <a:pt x="152" y="32"/>
                          </a:lnTo>
                          <a:lnTo>
                            <a:pt x="152" y="24"/>
                          </a:lnTo>
                          <a:lnTo>
                            <a:pt x="160" y="24"/>
                          </a:lnTo>
                          <a:lnTo>
                            <a:pt x="168" y="24"/>
                          </a:lnTo>
                          <a:lnTo>
                            <a:pt x="168" y="16"/>
                          </a:lnTo>
                          <a:lnTo>
                            <a:pt x="176" y="16"/>
                          </a:lnTo>
                          <a:lnTo>
                            <a:pt x="184" y="16"/>
                          </a:lnTo>
                          <a:lnTo>
                            <a:pt x="192" y="0"/>
                          </a:lnTo>
                          <a:lnTo>
                            <a:pt x="328" y="0"/>
                          </a:lnTo>
                          <a:lnTo>
                            <a:pt x="328" y="16"/>
                          </a:lnTo>
                          <a:lnTo>
                            <a:pt x="328" y="24"/>
                          </a:lnTo>
                          <a:lnTo>
                            <a:pt x="328" y="32"/>
                          </a:lnTo>
                          <a:lnTo>
                            <a:pt x="336" y="48"/>
                          </a:lnTo>
                          <a:lnTo>
                            <a:pt x="336" y="64"/>
                          </a:lnTo>
                          <a:lnTo>
                            <a:pt x="336" y="80"/>
                          </a:lnTo>
                          <a:lnTo>
                            <a:pt x="328" y="88"/>
                          </a:lnTo>
                          <a:lnTo>
                            <a:pt x="320" y="96"/>
                          </a:lnTo>
                          <a:lnTo>
                            <a:pt x="304" y="96"/>
                          </a:lnTo>
                          <a:lnTo>
                            <a:pt x="296" y="104"/>
                          </a:lnTo>
                          <a:lnTo>
                            <a:pt x="288" y="112"/>
                          </a:lnTo>
                          <a:lnTo>
                            <a:pt x="280" y="112"/>
                          </a:lnTo>
                          <a:lnTo>
                            <a:pt x="272" y="120"/>
                          </a:lnTo>
                          <a:lnTo>
                            <a:pt x="264" y="128"/>
                          </a:lnTo>
                          <a:lnTo>
                            <a:pt x="240" y="128"/>
                          </a:lnTo>
                          <a:lnTo>
                            <a:pt x="216" y="128"/>
                          </a:lnTo>
                          <a:lnTo>
                            <a:pt x="200" y="128"/>
                          </a:lnTo>
                          <a:lnTo>
                            <a:pt x="184" y="128"/>
                          </a:lnTo>
                          <a:lnTo>
                            <a:pt x="168" y="128"/>
                          </a:lnTo>
                          <a:lnTo>
                            <a:pt x="96" y="144"/>
                          </a:lnTo>
                          <a:lnTo>
                            <a:pt x="64" y="144"/>
                          </a:lnTo>
                          <a:lnTo>
                            <a:pt x="32" y="144"/>
                          </a:lnTo>
                          <a:close/>
                        </a:path>
                      </a:pathLst>
                    </a:custGeom>
                    <a:solidFill>
                      <a:srgbClr val="666666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031" name="Freeform 814"/>
                    <p:cNvSpPr>
                      <a:spLocks/>
                    </p:cNvSpPr>
                    <p:nvPr/>
                  </p:nvSpPr>
                  <p:spPr bwMode="auto">
                    <a:xfrm>
                      <a:off x="3048" y="2208"/>
                      <a:ext cx="336" cy="144"/>
                    </a:xfrm>
                    <a:custGeom>
                      <a:avLst/>
                      <a:gdLst>
                        <a:gd name="T0" fmla="*/ 32 w 336"/>
                        <a:gd name="T1" fmla="*/ 144 h 144"/>
                        <a:gd name="T2" fmla="*/ 8 w 336"/>
                        <a:gd name="T3" fmla="*/ 144 h 144"/>
                        <a:gd name="T4" fmla="*/ 0 w 336"/>
                        <a:gd name="T5" fmla="*/ 112 h 144"/>
                        <a:gd name="T6" fmla="*/ 8 w 336"/>
                        <a:gd name="T7" fmla="*/ 88 h 144"/>
                        <a:gd name="T8" fmla="*/ 24 w 336"/>
                        <a:gd name="T9" fmla="*/ 72 h 144"/>
                        <a:gd name="T10" fmla="*/ 40 w 336"/>
                        <a:gd name="T11" fmla="*/ 72 h 144"/>
                        <a:gd name="T12" fmla="*/ 72 w 336"/>
                        <a:gd name="T13" fmla="*/ 48 h 144"/>
                        <a:gd name="T14" fmla="*/ 136 w 336"/>
                        <a:gd name="T15" fmla="*/ 40 h 144"/>
                        <a:gd name="T16" fmla="*/ 144 w 336"/>
                        <a:gd name="T17" fmla="*/ 32 h 144"/>
                        <a:gd name="T18" fmla="*/ 152 w 336"/>
                        <a:gd name="T19" fmla="*/ 40 h 144"/>
                        <a:gd name="T20" fmla="*/ 152 w 336"/>
                        <a:gd name="T21" fmla="*/ 32 h 144"/>
                        <a:gd name="T22" fmla="*/ 160 w 336"/>
                        <a:gd name="T23" fmla="*/ 32 h 144"/>
                        <a:gd name="T24" fmla="*/ 168 w 336"/>
                        <a:gd name="T25" fmla="*/ 32 h 144"/>
                        <a:gd name="T26" fmla="*/ 168 w 336"/>
                        <a:gd name="T27" fmla="*/ 24 h 144"/>
                        <a:gd name="T28" fmla="*/ 176 w 336"/>
                        <a:gd name="T29" fmla="*/ 24 h 144"/>
                        <a:gd name="T30" fmla="*/ 184 w 336"/>
                        <a:gd name="T31" fmla="*/ 16 h 144"/>
                        <a:gd name="T32" fmla="*/ 192 w 336"/>
                        <a:gd name="T33" fmla="*/ 0 h 144"/>
                        <a:gd name="T34" fmla="*/ 328 w 336"/>
                        <a:gd name="T35" fmla="*/ 0 h 144"/>
                        <a:gd name="T36" fmla="*/ 328 w 336"/>
                        <a:gd name="T37" fmla="*/ 16 h 144"/>
                        <a:gd name="T38" fmla="*/ 328 w 336"/>
                        <a:gd name="T39" fmla="*/ 32 h 144"/>
                        <a:gd name="T40" fmla="*/ 328 w 336"/>
                        <a:gd name="T41" fmla="*/ 40 h 144"/>
                        <a:gd name="T42" fmla="*/ 336 w 336"/>
                        <a:gd name="T43" fmla="*/ 56 h 144"/>
                        <a:gd name="T44" fmla="*/ 336 w 336"/>
                        <a:gd name="T45" fmla="*/ 72 h 144"/>
                        <a:gd name="T46" fmla="*/ 336 w 336"/>
                        <a:gd name="T47" fmla="*/ 80 h 144"/>
                        <a:gd name="T48" fmla="*/ 328 w 336"/>
                        <a:gd name="T49" fmla="*/ 88 h 144"/>
                        <a:gd name="T50" fmla="*/ 328 w 336"/>
                        <a:gd name="T51" fmla="*/ 96 h 144"/>
                        <a:gd name="T52" fmla="*/ 320 w 336"/>
                        <a:gd name="T53" fmla="*/ 104 h 144"/>
                        <a:gd name="T54" fmla="*/ 304 w 336"/>
                        <a:gd name="T55" fmla="*/ 104 h 144"/>
                        <a:gd name="T56" fmla="*/ 296 w 336"/>
                        <a:gd name="T57" fmla="*/ 112 h 144"/>
                        <a:gd name="T58" fmla="*/ 288 w 336"/>
                        <a:gd name="T59" fmla="*/ 120 h 144"/>
                        <a:gd name="T60" fmla="*/ 272 w 336"/>
                        <a:gd name="T61" fmla="*/ 128 h 144"/>
                        <a:gd name="T62" fmla="*/ 264 w 336"/>
                        <a:gd name="T63" fmla="*/ 136 h 144"/>
                        <a:gd name="T64" fmla="*/ 240 w 336"/>
                        <a:gd name="T65" fmla="*/ 136 h 144"/>
                        <a:gd name="T66" fmla="*/ 216 w 336"/>
                        <a:gd name="T67" fmla="*/ 136 h 144"/>
                        <a:gd name="T68" fmla="*/ 208 w 336"/>
                        <a:gd name="T69" fmla="*/ 136 h 144"/>
                        <a:gd name="T70" fmla="*/ 200 w 336"/>
                        <a:gd name="T71" fmla="*/ 136 h 144"/>
                        <a:gd name="T72" fmla="*/ 184 w 336"/>
                        <a:gd name="T73" fmla="*/ 136 h 144"/>
                        <a:gd name="T74" fmla="*/ 168 w 336"/>
                        <a:gd name="T75" fmla="*/ 136 h 144"/>
                        <a:gd name="T76" fmla="*/ 96 w 336"/>
                        <a:gd name="T77" fmla="*/ 144 h 144"/>
                        <a:gd name="T78" fmla="*/ 72 w 336"/>
                        <a:gd name="T79" fmla="*/ 144 h 144"/>
                        <a:gd name="T80" fmla="*/ 32 w 336"/>
                        <a:gd name="T81" fmla="*/ 144 h 144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w 336"/>
                        <a:gd name="T124" fmla="*/ 0 h 144"/>
                        <a:gd name="T125" fmla="*/ 336 w 336"/>
                        <a:gd name="T126" fmla="*/ 144 h 144"/>
                      </a:gdLst>
                      <a:ahLst/>
                      <a:cxnLst>
                        <a:cxn ang="T82">
                          <a:pos x="T0" y="T1"/>
                        </a:cxn>
                        <a:cxn ang="T83">
                          <a:pos x="T2" y="T3"/>
                        </a:cxn>
                        <a:cxn ang="T84">
                          <a:pos x="T4" y="T5"/>
                        </a:cxn>
                        <a:cxn ang="T85">
                          <a:pos x="T6" y="T7"/>
                        </a:cxn>
                        <a:cxn ang="T86">
                          <a:pos x="T8" y="T9"/>
                        </a:cxn>
                        <a:cxn ang="T87">
                          <a:pos x="T10" y="T11"/>
                        </a:cxn>
                        <a:cxn ang="T88">
                          <a:pos x="T12" y="T13"/>
                        </a:cxn>
                        <a:cxn ang="T89">
                          <a:pos x="T14" y="T15"/>
                        </a:cxn>
                        <a:cxn ang="T90">
                          <a:pos x="T16" y="T17"/>
                        </a:cxn>
                        <a:cxn ang="T91">
                          <a:pos x="T18" y="T19"/>
                        </a:cxn>
                        <a:cxn ang="T92">
                          <a:pos x="T20" y="T21"/>
                        </a:cxn>
                        <a:cxn ang="T93">
                          <a:pos x="T22" y="T23"/>
                        </a:cxn>
                        <a:cxn ang="T94">
                          <a:pos x="T24" y="T25"/>
                        </a:cxn>
                        <a:cxn ang="T95">
                          <a:pos x="T26" y="T27"/>
                        </a:cxn>
                        <a:cxn ang="T96">
                          <a:pos x="T28" y="T29"/>
                        </a:cxn>
                        <a:cxn ang="T97">
                          <a:pos x="T30" y="T31"/>
                        </a:cxn>
                        <a:cxn ang="T98">
                          <a:pos x="T32" y="T33"/>
                        </a:cxn>
                        <a:cxn ang="T99">
                          <a:pos x="T34" y="T35"/>
                        </a:cxn>
                        <a:cxn ang="T100">
                          <a:pos x="T36" y="T37"/>
                        </a:cxn>
                        <a:cxn ang="T101">
                          <a:pos x="T38" y="T39"/>
                        </a:cxn>
                        <a:cxn ang="T102">
                          <a:pos x="T40" y="T41"/>
                        </a:cxn>
                        <a:cxn ang="T103">
                          <a:pos x="T42" y="T43"/>
                        </a:cxn>
                        <a:cxn ang="T104">
                          <a:pos x="T44" y="T45"/>
                        </a:cxn>
                        <a:cxn ang="T105">
                          <a:pos x="T46" y="T47"/>
                        </a:cxn>
                        <a:cxn ang="T106">
                          <a:pos x="T48" y="T49"/>
                        </a:cxn>
                        <a:cxn ang="T107">
                          <a:pos x="T50" y="T51"/>
                        </a:cxn>
                        <a:cxn ang="T108">
                          <a:pos x="T52" y="T53"/>
                        </a:cxn>
                        <a:cxn ang="T109">
                          <a:pos x="T54" y="T55"/>
                        </a:cxn>
                        <a:cxn ang="T110">
                          <a:pos x="T56" y="T57"/>
                        </a:cxn>
                        <a:cxn ang="T111">
                          <a:pos x="T58" y="T59"/>
                        </a:cxn>
                        <a:cxn ang="T112">
                          <a:pos x="T60" y="T61"/>
                        </a:cxn>
                        <a:cxn ang="T113">
                          <a:pos x="T62" y="T63"/>
                        </a:cxn>
                        <a:cxn ang="T114">
                          <a:pos x="T64" y="T65"/>
                        </a:cxn>
                        <a:cxn ang="T115">
                          <a:pos x="T66" y="T67"/>
                        </a:cxn>
                        <a:cxn ang="T116">
                          <a:pos x="T68" y="T69"/>
                        </a:cxn>
                        <a:cxn ang="T117">
                          <a:pos x="T70" y="T71"/>
                        </a:cxn>
                        <a:cxn ang="T118">
                          <a:pos x="T72" y="T73"/>
                        </a:cxn>
                        <a:cxn ang="T119">
                          <a:pos x="T74" y="T75"/>
                        </a:cxn>
                        <a:cxn ang="T120">
                          <a:pos x="T76" y="T77"/>
                        </a:cxn>
                        <a:cxn ang="T121">
                          <a:pos x="T78" y="T79"/>
                        </a:cxn>
                        <a:cxn ang="T122">
                          <a:pos x="T80" y="T81"/>
                        </a:cxn>
                      </a:cxnLst>
                      <a:rect l="T123" t="T124" r="T125" b="T126"/>
                      <a:pathLst>
                        <a:path w="336" h="144">
                          <a:moveTo>
                            <a:pt x="32" y="144"/>
                          </a:moveTo>
                          <a:lnTo>
                            <a:pt x="8" y="144"/>
                          </a:lnTo>
                          <a:lnTo>
                            <a:pt x="0" y="112"/>
                          </a:lnTo>
                          <a:lnTo>
                            <a:pt x="8" y="88"/>
                          </a:lnTo>
                          <a:lnTo>
                            <a:pt x="24" y="72"/>
                          </a:lnTo>
                          <a:lnTo>
                            <a:pt x="40" y="72"/>
                          </a:lnTo>
                          <a:lnTo>
                            <a:pt x="72" y="48"/>
                          </a:lnTo>
                          <a:lnTo>
                            <a:pt x="136" y="40"/>
                          </a:lnTo>
                          <a:lnTo>
                            <a:pt x="144" y="32"/>
                          </a:lnTo>
                          <a:lnTo>
                            <a:pt x="152" y="40"/>
                          </a:lnTo>
                          <a:lnTo>
                            <a:pt x="152" y="32"/>
                          </a:lnTo>
                          <a:lnTo>
                            <a:pt x="160" y="32"/>
                          </a:lnTo>
                          <a:lnTo>
                            <a:pt x="168" y="32"/>
                          </a:lnTo>
                          <a:lnTo>
                            <a:pt x="168" y="24"/>
                          </a:lnTo>
                          <a:lnTo>
                            <a:pt x="176" y="24"/>
                          </a:lnTo>
                          <a:lnTo>
                            <a:pt x="184" y="16"/>
                          </a:lnTo>
                          <a:lnTo>
                            <a:pt x="192" y="0"/>
                          </a:lnTo>
                          <a:lnTo>
                            <a:pt x="328" y="0"/>
                          </a:lnTo>
                          <a:lnTo>
                            <a:pt x="328" y="16"/>
                          </a:lnTo>
                          <a:lnTo>
                            <a:pt x="328" y="32"/>
                          </a:lnTo>
                          <a:lnTo>
                            <a:pt x="328" y="40"/>
                          </a:lnTo>
                          <a:lnTo>
                            <a:pt x="336" y="56"/>
                          </a:lnTo>
                          <a:lnTo>
                            <a:pt x="336" y="72"/>
                          </a:lnTo>
                          <a:lnTo>
                            <a:pt x="336" y="80"/>
                          </a:lnTo>
                          <a:lnTo>
                            <a:pt x="328" y="88"/>
                          </a:lnTo>
                          <a:lnTo>
                            <a:pt x="328" y="96"/>
                          </a:lnTo>
                          <a:lnTo>
                            <a:pt x="320" y="104"/>
                          </a:lnTo>
                          <a:lnTo>
                            <a:pt x="304" y="104"/>
                          </a:lnTo>
                          <a:lnTo>
                            <a:pt x="296" y="112"/>
                          </a:lnTo>
                          <a:lnTo>
                            <a:pt x="288" y="120"/>
                          </a:lnTo>
                          <a:lnTo>
                            <a:pt x="272" y="128"/>
                          </a:lnTo>
                          <a:lnTo>
                            <a:pt x="264" y="136"/>
                          </a:lnTo>
                          <a:lnTo>
                            <a:pt x="240" y="136"/>
                          </a:lnTo>
                          <a:lnTo>
                            <a:pt x="216" y="136"/>
                          </a:lnTo>
                          <a:lnTo>
                            <a:pt x="208" y="136"/>
                          </a:lnTo>
                          <a:lnTo>
                            <a:pt x="200" y="136"/>
                          </a:lnTo>
                          <a:lnTo>
                            <a:pt x="184" y="136"/>
                          </a:lnTo>
                          <a:lnTo>
                            <a:pt x="168" y="136"/>
                          </a:lnTo>
                          <a:lnTo>
                            <a:pt x="96" y="144"/>
                          </a:lnTo>
                          <a:lnTo>
                            <a:pt x="72" y="144"/>
                          </a:lnTo>
                          <a:lnTo>
                            <a:pt x="32" y="144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  <p:sp>
                <p:nvSpPr>
                  <p:cNvPr id="26025" name="Freeform 815"/>
                  <p:cNvSpPr>
                    <a:spLocks/>
                  </p:cNvSpPr>
                  <p:nvPr/>
                </p:nvSpPr>
                <p:spPr bwMode="auto">
                  <a:xfrm>
                    <a:off x="3064" y="2224"/>
                    <a:ext cx="312" cy="128"/>
                  </a:xfrm>
                  <a:custGeom>
                    <a:avLst/>
                    <a:gdLst>
                      <a:gd name="T0" fmla="*/ 304 w 312"/>
                      <a:gd name="T1" fmla="*/ 16 h 128"/>
                      <a:gd name="T2" fmla="*/ 312 w 312"/>
                      <a:gd name="T3" fmla="*/ 32 h 128"/>
                      <a:gd name="T4" fmla="*/ 304 w 312"/>
                      <a:gd name="T5" fmla="*/ 80 h 128"/>
                      <a:gd name="T6" fmla="*/ 296 w 312"/>
                      <a:gd name="T7" fmla="*/ 80 h 128"/>
                      <a:gd name="T8" fmla="*/ 272 w 312"/>
                      <a:gd name="T9" fmla="*/ 96 h 128"/>
                      <a:gd name="T10" fmla="*/ 232 w 312"/>
                      <a:gd name="T11" fmla="*/ 112 h 128"/>
                      <a:gd name="T12" fmla="*/ 184 w 312"/>
                      <a:gd name="T13" fmla="*/ 112 h 128"/>
                      <a:gd name="T14" fmla="*/ 200 w 312"/>
                      <a:gd name="T15" fmla="*/ 96 h 128"/>
                      <a:gd name="T16" fmla="*/ 176 w 312"/>
                      <a:gd name="T17" fmla="*/ 112 h 128"/>
                      <a:gd name="T18" fmla="*/ 152 w 312"/>
                      <a:gd name="T19" fmla="*/ 120 h 128"/>
                      <a:gd name="T20" fmla="*/ 168 w 312"/>
                      <a:gd name="T21" fmla="*/ 104 h 128"/>
                      <a:gd name="T22" fmla="*/ 152 w 312"/>
                      <a:gd name="T23" fmla="*/ 120 h 128"/>
                      <a:gd name="T24" fmla="*/ 72 w 312"/>
                      <a:gd name="T25" fmla="*/ 120 h 128"/>
                      <a:gd name="T26" fmla="*/ 80 w 312"/>
                      <a:gd name="T27" fmla="*/ 120 h 128"/>
                      <a:gd name="T28" fmla="*/ 72 w 312"/>
                      <a:gd name="T29" fmla="*/ 120 h 128"/>
                      <a:gd name="T30" fmla="*/ 48 w 312"/>
                      <a:gd name="T31" fmla="*/ 128 h 128"/>
                      <a:gd name="T32" fmla="*/ 72 w 312"/>
                      <a:gd name="T33" fmla="*/ 104 h 128"/>
                      <a:gd name="T34" fmla="*/ 40 w 312"/>
                      <a:gd name="T35" fmla="*/ 120 h 128"/>
                      <a:gd name="T36" fmla="*/ 24 w 312"/>
                      <a:gd name="T37" fmla="*/ 120 h 128"/>
                      <a:gd name="T38" fmla="*/ 24 w 312"/>
                      <a:gd name="T39" fmla="*/ 120 h 128"/>
                      <a:gd name="T40" fmla="*/ 8 w 312"/>
                      <a:gd name="T41" fmla="*/ 120 h 128"/>
                      <a:gd name="T42" fmla="*/ 0 w 312"/>
                      <a:gd name="T43" fmla="*/ 104 h 128"/>
                      <a:gd name="T44" fmla="*/ 8 w 312"/>
                      <a:gd name="T45" fmla="*/ 64 h 128"/>
                      <a:gd name="T46" fmla="*/ 40 w 312"/>
                      <a:gd name="T47" fmla="*/ 48 h 128"/>
                      <a:gd name="T48" fmla="*/ 120 w 312"/>
                      <a:gd name="T49" fmla="*/ 24 h 128"/>
                      <a:gd name="T50" fmla="*/ 152 w 312"/>
                      <a:gd name="T51" fmla="*/ 32 h 128"/>
                      <a:gd name="T52" fmla="*/ 152 w 312"/>
                      <a:gd name="T53" fmla="*/ 40 h 128"/>
                      <a:gd name="T54" fmla="*/ 144 w 312"/>
                      <a:gd name="T55" fmla="*/ 24 h 128"/>
                      <a:gd name="T56" fmla="*/ 152 w 312"/>
                      <a:gd name="T57" fmla="*/ 16 h 128"/>
                      <a:gd name="T58" fmla="*/ 160 w 312"/>
                      <a:gd name="T59" fmla="*/ 24 h 128"/>
                      <a:gd name="T60" fmla="*/ 160 w 312"/>
                      <a:gd name="T61" fmla="*/ 24 h 128"/>
                      <a:gd name="T62" fmla="*/ 160 w 312"/>
                      <a:gd name="T63" fmla="*/ 8 h 128"/>
                      <a:gd name="T64" fmla="*/ 184 w 312"/>
                      <a:gd name="T65" fmla="*/ 16 h 128"/>
                      <a:gd name="T66" fmla="*/ 176 w 312"/>
                      <a:gd name="T67" fmla="*/ 8 h 128"/>
                      <a:gd name="T68" fmla="*/ 184 w 312"/>
                      <a:gd name="T69" fmla="*/ 0 h 128"/>
                      <a:gd name="T70" fmla="*/ 208 w 312"/>
                      <a:gd name="T71" fmla="*/ 16 h 128"/>
                      <a:gd name="T72" fmla="*/ 232 w 312"/>
                      <a:gd name="T73" fmla="*/ 8 h 128"/>
                      <a:gd name="T74" fmla="*/ 240 w 312"/>
                      <a:gd name="T75" fmla="*/ 16 h 128"/>
                      <a:gd name="T76" fmla="*/ 272 w 312"/>
                      <a:gd name="T77" fmla="*/ 24 h 128"/>
                      <a:gd name="T78" fmla="*/ 280 w 312"/>
                      <a:gd name="T79" fmla="*/ 8 h 128"/>
                      <a:gd name="T80" fmla="*/ 296 w 312"/>
                      <a:gd name="T81" fmla="*/ 24 h 128"/>
                      <a:gd name="T82" fmla="*/ 304 w 312"/>
                      <a:gd name="T83" fmla="*/ 8 h 128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312"/>
                      <a:gd name="T127" fmla="*/ 0 h 128"/>
                      <a:gd name="T128" fmla="*/ 312 w 312"/>
                      <a:gd name="T129" fmla="*/ 128 h 128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312" h="128">
                        <a:moveTo>
                          <a:pt x="304" y="8"/>
                        </a:moveTo>
                        <a:lnTo>
                          <a:pt x="304" y="16"/>
                        </a:lnTo>
                        <a:lnTo>
                          <a:pt x="312" y="8"/>
                        </a:lnTo>
                        <a:lnTo>
                          <a:pt x="312" y="32"/>
                        </a:lnTo>
                        <a:lnTo>
                          <a:pt x="312" y="48"/>
                        </a:lnTo>
                        <a:lnTo>
                          <a:pt x="304" y="80"/>
                        </a:lnTo>
                        <a:lnTo>
                          <a:pt x="296" y="88"/>
                        </a:lnTo>
                        <a:lnTo>
                          <a:pt x="296" y="80"/>
                        </a:lnTo>
                        <a:lnTo>
                          <a:pt x="280" y="88"/>
                        </a:lnTo>
                        <a:lnTo>
                          <a:pt x="272" y="96"/>
                        </a:lnTo>
                        <a:lnTo>
                          <a:pt x="248" y="112"/>
                        </a:lnTo>
                        <a:lnTo>
                          <a:pt x="232" y="112"/>
                        </a:lnTo>
                        <a:lnTo>
                          <a:pt x="192" y="112"/>
                        </a:lnTo>
                        <a:lnTo>
                          <a:pt x="184" y="112"/>
                        </a:lnTo>
                        <a:lnTo>
                          <a:pt x="192" y="104"/>
                        </a:lnTo>
                        <a:lnTo>
                          <a:pt x="200" y="96"/>
                        </a:lnTo>
                        <a:lnTo>
                          <a:pt x="192" y="104"/>
                        </a:lnTo>
                        <a:lnTo>
                          <a:pt x="176" y="112"/>
                        </a:lnTo>
                        <a:lnTo>
                          <a:pt x="160" y="120"/>
                        </a:lnTo>
                        <a:lnTo>
                          <a:pt x="152" y="120"/>
                        </a:lnTo>
                        <a:lnTo>
                          <a:pt x="160" y="112"/>
                        </a:lnTo>
                        <a:lnTo>
                          <a:pt x="168" y="104"/>
                        </a:lnTo>
                        <a:lnTo>
                          <a:pt x="152" y="112"/>
                        </a:lnTo>
                        <a:lnTo>
                          <a:pt x="152" y="120"/>
                        </a:lnTo>
                        <a:lnTo>
                          <a:pt x="112" y="120"/>
                        </a:lnTo>
                        <a:lnTo>
                          <a:pt x="72" y="120"/>
                        </a:lnTo>
                        <a:lnTo>
                          <a:pt x="64" y="120"/>
                        </a:lnTo>
                        <a:lnTo>
                          <a:pt x="80" y="120"/>
                        </a:lnTo>
                        <a:lnTo>
                          <a:pt x="72" y="120"/>
                        </a:lnTo>
                        <a:lnTo>
                          <a:pt x="64" y="120"/>
                        </a:lnTo>
                        <a:lnTo>
                          <a:pt x="48" y="128"/>
                        </a:lnTo>
                        <a:lnTo>
                          <a:pt x="56" y="120"/>
                        </a:lnTo>
                        <a:lnTo>
                          <a:pt x="72" y="104"/>
                        </a:lnTo>
                        <a:lnTo>
                          <a:pt x="48" y="112"/>
                        </a:lnTo>
                        <a:lnTo>
                          <a:pt x="40" y="120"/>
                        </a:lnTo>
                        <a:lnTo>
                          <a:pt x="40" y="128"/>
                        </a:lnTo>
                        <a:lnTo>
                          <a:pt x="24" y="120"/>
                        </a:lnTo>
                        <a:lnTo>
                          <a:pt x="16" y="112"/>
                        </a:lnTo>
                        <a:lnTo>
                          <a:pt x="24" y="120"/>
                        </a:lnTo>
                        <a:lnTo>
                          <a:pt x="32" y="128"/>
                        </a:lnTo>
                        <a:lnTo>
                          <a:pt x="8" y="120"/>
                        </a:lnTo>
                        <a:lnTo>
                          <a:pt x="0" y="120"/>
                        </a:lnTo>
                        <a:lnTo>
                          <a:pt x="0" y="104"/>
                        </a:lnTo>
                        <a:lnTo>
                          <a:pt x="0" y="80"/>
                        </a:lnTo>
                        <a:lnTo>
                          <a:pt x="8" y="64"/>
                        </a:lnTo>
                        <a:lnTo>
                          <a:pt x="16" y="56"/>
                        </a:lnTo>
                        <a:lnTo>
                          <a:pt x="40" y="48"/>
                        </a:lnTo>
                        <a:lnTo>
                          <a:pt x="80" y="32"/>
                        </a:lnTo>
                        <a:lnTo>
                          <a:pt x="120" y="24"/>
                        </a:lnTo>
                        <a:lnTo>
                          <a:pt x="144" y="24"/>
                        </a:lnTo>
                        <a:lnTo>
                          <a:pt x="152" y="32"/>
                        </a:lnTo>
                        <a:lnTo>
                          <a:pt x="168" y="48"/>
                        </a:lnTo>
                        <a:lnTo>
                          <a:pt x="152" y="40"/>
                        </a:lnTo>
                        <a:lnTo>
                          <a:pt x="152" y="32"/>
                        </a:lnTo>
                        <a:lnTo>
                          <a:pt x="144" y="24"/>
                        </a:lnTo>
                        <a:lnTo>
                          <a:pt x="152" y="16"/>
                        </a:lnTo>
                        <a:lnTo>
                          <a:pt x="152" y="24"/>
                        </a:lnTo>
                        <a:lnTo>
                          <a:pt x="160" y="24"/>
                        </a:lnTo>
                        <a:lnTo>
                          <a:pt x="168" y="32"/>
                        </a:lnTo>
                        <a:lnTo>
                          <a:pt x="160" y="24"/>
                        </a:lnTo>
                        <a:lnTo>
                          <a:pt x="152" y="16"/>
                        </a:lnTo>
                        <a:lnTo>
                          <a:pt x="160" y="8"/>
                        </a:lnTo>
                        <a:lnTo>
                          <a:pt x="168" y="8"/>
                        </a:lnTo>
                        <a:lnTo>
                          <a:pt x="184" y="16"/>
                        </a:lnTo>
                        <a:lnTo>
                          <a:pt x="192" y="24"/>
                        </a:lnTo>
                        <a:lnTo>
                          <a:pt x="176" y="8"/>
                        </a:lnTo>
                        <a:lnTo>
                          <a:pt x="176" y="0"/>
                        </a:lnTo>
                        <a:lnTo>
                          <a:pt x="184" y="0"/>
                        </a:lnTo>
                        <a:lnTo>
                          <a:pt x="200" y="8"/>
                        </a:lnTo>
                        <a:lnTo>
                          <a:pt x="208" y="16"/>
                        </a:lnTo>
                        <a:lnTo>
                          <a:pt x="232" y="16"/>
                        </a:lnTo>
                        <a:lnTo>
                          <a:pt x="232" y="8"/>
                        </a:lnTo>
                        <a:lnTo>
                          <a:pt x="240" y="8"/>
                        </a:lnTo>
                        <a:lnTo>
                          <a:pt x="240" y="16"/>
                        </a:lnTo>
                        <a:lnTo>
                          <a:pt x="248" y="16"/>
                        </a:lnTo>
                        <a:lnTo>
                          <a:pt x="272" y="24"/>
                        </a:lnTo>
                        <a:lnTo>
                          <a:pt x="272" y="8"/>
                        </a:lnTo>
                        <a:lnTo>
                          <a:pt x="280" y="8"/>
                        </a:lnTo>
                        <a:lnTo>
                          <a:pt x="280" y="24"/>
                        </a:lnTo>
                        <a:lnTo>
                          <a:pt x="296" y="24"/>
                        </a:lnTo>
                        <a:lnTo>
                          <a:pt x="304" y="16"/>
                        </a:lnTo>
                        <a:lnTo>
                          <a:pt x="304" y="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026" name="Freeform 816"/>
                  <p:cNvSpPr>
                    <a:spLocks/>
                  </p:cNvSpPr>
                  <p:nvPr/>
                </p:nvSpPr>
                <p:spPr bwMode="auto">
                  <a:xfrm>
                    <a:off x="3288" y="2272"/>
                    <a:ext cx="48" cy="1"/>
                  </a:xfrm>
                  <a:custGeom>
                    <a:avLst/>
                    <a:gdLst>
                      <a:gd name="T0" fmla="*/ 48 w 48"/>
                      <a:gd name="T1" fmla="*/ 0 h 1"/>
                      <a:gd name="T2" fmla="*/ 24 w 48"/>
                      <a:gd name="T3" fmla="*/ 0 h 1"/>
                      <a:gd name="T4" fmla="*/ 0 w 48"/>
                      <a:gd name="T5" fmla="*/ 0 h 1"/>
                      <a:gd name="T6" fmla="*/ 48 w 48"/>
                      <a:gd name="T7" fmla="*/ 0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8"/>
                      <a:gd name="T13" fmla="*/ 0 h 1"/>
                      <a:gd name="T14" fmla="*/ 48 w 48"/>
                      <a:gd name="T15" fmla="*/ 1 h 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8" h="1">
                        <a:moveTo>
                          <a:pt x="48" y="0"/>
                        </a:moveTo>
                        <a:lnTo>
                          <a:pt x="24" y="0"/>
                        </a:lnTo>
                        <a:lnTo>
                          <a:pt x="0" y="0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027" name="Freeform 817"/>
                  <p:cNvSpPr>
                    <a:spLocks/>
                  </p:cNvSpPr>
                  <p:nvPr/>
                </p:nvSpPr>
                <p:spPr bwMode="auto">
                  <a:xfrm>
                    <a:off x="3360" y="2264"/>
                    <a:ext cx="16" cy="8"/>
                  </a:xfrm>
                  <a:custGeom>
                    <a:avLst/>
                    <a:gdLst>
                      <a:gd name="T0" fmla="*/ 16 w 16"/>
                      <a:gd name="T1" fmla="*/ 0 h 8"/>
                      <a:gd name="T2" fmla="*/ 8 w 16"/>
                      <a:gd name="T3" fmla="*/ 0 h 8"/>
                      <a:gd name="T4" fmla="*/ 0 w 16"/>
                      <a:gd name="T5" fmla="*/ 8 h 8"/>
                      <a:gd name="T6" fmla="*/ 8 w 16"/>
                      <a:gd name="T7" fmla="*/ 8 h 8"/>
                      <a:gd name="T8" fmla="*/ 16 w 16"/>
                      <a:gd name="T9" fmla="*/ 0 h 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8"/>
                      <a:gd name="T17" fmla="*/ 16 w 16"/>
                      <a:gd name="T18" fmla="*/ 8 h 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8">
                        <a:moveTo>
                          <a:pt x="16" y="0"/>
                        </a:moveTo>
                        <a:lnTo>
                          <a:pt x="8" y="0"/>
                        </a:lnTo>
                        <a:lnTo>
                          <a:pt x="0" y="8"/>
                        </a:lnTo>
                        <a:lnTo>
                          <a:pt x="8" y="8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028" name="Freeform 818"/>
                  <p:cNvSpPr>
                    <a:spLocks/>
                  </p:cNvSpPr>
                  <p:nvPr/>
                </p:nvSpPr>
                <p:spPr bwMode="auto">
                  <a:xfrm>
                    <a:off x="3224" y="2256"/>
                    <a:ext cx="48" cy="16"/>
                  </a:xfrm>
                  <a:custGeom>
                    <a:avLst/>
                    <a:gdLst>
                      <a:gd name="T0" fmla="*/ 48 w 48"/>
                      <a:gd name="T1" fmla="*/ 0 h 16"/>
                      <a:gd name="T2" fmla="*/ 24 w 48"/>
                      <a:gd name="T3" fmla="*/ 0 h 16"/>
                      <a:gd name="T4" fmla="*/ 24 w 48"/>
                      <a:gd name="T5" fmla="*/ 8 h 16"/>
                      <a:gd name="T6" fmla="*/ 16 w 48"/>
                      <a:gd name="T7" fmla="*/ 16 h 16"/>
                      <a:gd name="T8" fmla="*/ 0 w 48"/>
                      <a:gd name="T9" fmla="*/ 16 h 16"/>
                      <a:gd name="T10" fmla="*/ 24 w 48"/>
                      <a:gd name="T11" fmla="*/ 16 h 16"/>
                      <a:gd name="T12" fmla="*/ 24 w 48"/>
                      <a:gd name="T13" fmla="*/ 8 h 16"/>
                      <a:gd name="T14" fmla="*/ 48 w 48"/>
                      <a:gd name="T15" fmla="*/ 0 h 1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8"/>
                      <a:gd name="T25" fmla="*/ 0 h 16"/>
                      <a:gd name="T26" fmla="*/ 48 w 48"/>
                      <a:gd name="T27" fmla="*/ 16 h 1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8" h="16">
                        <a:moveTo>
                          <a:pt x="48" y="0"/>
                        </a:moveTo>
                        <a:lnTo>
                          <a:pt x="24" y="0"/>
                        </a:lnTo>
                        <a:lnTo>
                          <a:pt x="24" y="8"/>
                        </a:lnTo>
                        <a:lnTo>
                          <a:pt x="16" y="16"/>
                        </a:lnTo>
                        <a:lnTo>
                          <a:pt x="0" y="16"/>
                        </a:lnTo>
                        <a:lnTo>
                          <a:pt x="24" y="16"/>
                        </a:lnTo>
                        <a:lnTo>
                          <a:pt x="24" y="8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029" name="Freeform 819"/>
                  <p:cNvSpPr>
                    <a:spLocks/>
                  </p:cNvSpPr>
                  <p:nvPr/>
                </p:nvSpPr>
                <p:spPr bwMode="auto">
                  <a:xfrm>
                    <a:off x="3088" y="2304"/>
                    <a:ext cx="136" cy="40"/>
                  </a:xfrm>
                  <a:custGeom>
                    <a:avLst/>
                    <a:gdLst>
                      <a:gd name="T0" fmla="*/ 136 w 136"/>
                      <a:gd name="T1" fmla="*/ 0 h 40"/>
                      <a:gd name="T2" fmla="*/ 104 w 136"/>
                      <a:gd name="T3" fmla="*/ 0 h 40"/>
                      <a:gd name="T4" fmla="*/ 64 w 136"/>
                      <a:gd name="T5" fmla="*/ 8 h 40"/>
                      <a:gd name="T6" fmla="*/ 48 w 136"/>
                      <a:gd name="T7" fmla="*/ 8 h 40"/>
                      <a:gd name="T8" fmla="*/ 24 w 136"/>
                      <a:gd name="T9" fmla="*/ 16 h 40"/>
                      <a:gd name="T10" fmla="*/ 16 w 136"/>
                      <a:gd name="T11" fmla="*/ 32 h 40"/>
                      <a:gd name="T12" fmla="*/ 0 w 136"/>
                      <a:gd name="T13" fmla="*/ 40 h 40"/>
                      <a:gd name="T14" fmla="*/ 16 w 136"/>
                      <a:gd name="T15" fmla="*/ 32 h 40"/>
                      <a:gd name="T16" fmla="*/ 24 w 136"/>
                      <a:gd name="T17" fmla="*/ 16 h 40"/>
                      <a:gd name="T18" fmla="*/ 56 w 136"/>
                      <a:gd name="T19" fmla="*/ 16 h 40"/>
                      <a:gd name="T20" fmla="*/ 64 w 136"/>
                      <a:gd name="T21" fmla="*/ 16 h 40"/>
                      <a:gd name="T22" fmla="*/ 80 w 136"/>
                      <a:gd name="T23" fmla="*/ 8 h 40"/>
                      <a:gd name="T24" fmla="*/ 104 w 136"/>
                      <a:gd name="T25" fmla="*/ 0 h 40"/>
                      <a:gd name="T26" fmla="*/ 136 w 136"/>
                      <a:gd name="T27" fmla="*/ 0 h 40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36"/>
                      <a:gd name="T43" fmla="*/ 0 h 40"/>
                      <a:gd name="T44" fmla="*/ 136 w 136"/>
                      <a:gd name="T45" fmla="*/ 40 h 40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36" h="40">
                        <a:moveTo>
                          <a:pt x="136" y="0"/>
                        </a:moveTo>
                        <a:lnTo>
                          <a:pt x="104" y="0"/>
                        </a:lnTo>
                        <a:lnTo>
                          <a:pt x="64" y="8"/>
                        </a:lnTo>
                        <a:lnTo>
                          <a:pt x="48" y="8"/>
                        </a:lnTo>
                        <a:lnTo>
                          <a:pt x="24" y="16"/>
                        </a:lnTo>
                        <a:lnTo>
                          <a:pt x="16" y="32"/>
                        </a:lnTo>
                        <a:lnTo>
                          <a:pt x="0" y="40"/>
                        </a:lnTo>
                        <a:lnTo>
                          <a:pt x="16" y="32"/>
                        </a:lnTo>
                        <a:lnTo>
                          <a:pt x="24" y="16"/>
                        </a:lnTo>
                        <a:lnTo>
                          <a:pt x="56" y="16"/>
                        </a:lnTo>
                        <a:lnTo>
                          <a:pt x="64" y="16"/>
                        </a:lnTo>
                        <a:lnTo>
                          <a:pt x="80" y="8"/>
                        </a:lnTo>
                        <a:lnTo>
                          <a:pt x="104" y="0"/>
                        </a:lnTo>
                        <a:lnTo>
                          <a:pt x="136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5963" name="Group 820"/>
                <p:cNvGrpSpPr>
                  <a:grpSpLocks/>
                </p:cNvGrpSpPr>
                <p:nvPr/>
              </p:nvGrpSpPr>
              <p:grpSpPr bwMode="auto">
                <a:xfrm>
                  <a:off x="3104" y="2048"/>
                  <a:ext cx="144" cy="80"/>
                  <a:chOff x="3104" y="2048"/>
                  <a:chExt cx="144" cy="80"/>
                </a:xfrm>
              </p:grpSpPr>
              <p:grpSp>
                <p:nvGrpSpPr>
                  <p:cNvPr id="26008" name="Group 821"/>
                  <p:cNvGrpSpPr>
                    <a:grpSpLocks/>
                  </p:cNvGrpSpPr>
                  <p:nvPr/>
                </p:nvGrpSpPr>
                <p:grpSpPr bwMode="auto">
                  <a:xfrm>
                    <a:off x="3104" y="2048"/>
                    <a:ext cx="128" cy="64"/>
                    <a:chOff x="3104" y="2048"/>
                    <a:chExt cx="128" cy="64"/>
                  </a:xfrm>
                </p:grpSpPr>
                <p:grpSp>
                  <p:nvGrpSpPr>
                    <p:cNvPr id="26014" name="Group 8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04" y="2048"/>
                      <a:ext cx="128" cy="64"/>
                      <a:chOff x="3104" y="2048"/>
                      <a:chExt cx="128" cy="64"/>
                    </a:xfrm>
                  </p:grpSpPr>
                  <p:sp>
                    <p:nvSpPr>
                      <p:cNvPr id="26022" name="Freeform 8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04" y="2048"/>
                        <a:ext cx="128" cy="56"/>
                      </a:xfrm>
                      <a:custGeom>
                        <a:avLst/>
                        <a:gdLst>
                          <a:gd name="T0" fmla="*/ 112 w 128"/>
                          <a:gd name="T1" fmla="*/ 56 h 56"/>
                          <a:gd name="T2" fmla="*/ 104 w 128"/>
                          <a:gd name="T3" fmla="*/ 56 h 56"/>
                          <a:gd name="T4" fmla="*/ 96 w 128"/>
                          <a:gd name="T5" fmla="*/ 56 h 56"/>
                          <a:gd name="T6" fmla="*/ 96 w 128"/>
                          <a:gd name="T7" fmla="*/ 48 h 56"/>
                          <a:gd name="T8" fmla="*/ 80 w 128"/>
                          <a:gd name="T9" fmla="*/ 56 h 56"/>
                          <a:gd name="T10" fmla="*/ 72 w 128"/>
                          <a:gd name="T11" fmla="*/ 56 h 56"/>
                          <a:gd name="T12" fmla="*/ 72 w 128"/>
                          <a:gd name="T13" fmla="*/ 48 h 56"/>
                          <a:gd name="T14" fmla="*/ 72 w 128"/>
                          <a:gd name="T15" fmla="*/ 48 h 56"/>
                          <a:gd name="T16" fmla="*/ 64 w 128"/>
                          <a:gd name="T17" fmla="*/ 48 h 56"/>
                          <a:gd name="T18" fmla="*/ 64 w 128"/>
                          <a:gd name="T19" fmla="*/ 40 h 56"/>
                          <a:gd name="T20" fmla="*/ 56 w 128"/>
                          <a:gd name="T21" fmla="*/ 40 h 56"/>
                          <a:gd name="T22" fmla="*/ 48 w 128"/>
                          <a:gd name="T23" fmla="*/ 32 h 56"/>
                          <a:gd name="T24" fmla="*/ 40 w 128"/>
                          <a:gd name="T25" fmla="*/ 32 h 56"/>
                          <a:gd name="T26" fmla="*/ 32 w 128"/>
                          <a:gd name="T27" fmla="*/ 32 h 56"/>
                          <a:gd name="T28" fmla="*/ 32 w 128"/>
                          <a:gd name="T29" fmla="*/ 32 h 56"/>
                          <a:gd name="T30" fmla="*/ 40 w 128"/>
                          <a:gd name="T31" fmla="*/ 32 h 56"/>
                          <a:gd name="T32" fmla="*/ 48 w 128"/>
                          <a:gd name="T33" fmla="*/ 32 h 56"/>
                          <a:gd name="T34" fmla="*/ 56 w 128"/>
                          <a:gd name="T35" fmla="*/ 32 h 56"/>
                          <a:gd name="T36" fmla="*/ 48 w 128"/>
                          <a:gd name="T37" fmla="*/ 24 h 56"/>
                          <a:gd name="T38" fmla="*/ 40 w 128"/>
                          <a:gd name="T39" fmla="*/ 16 h 56"/>
                          <a:gd name="T40" fmla="*/ 32 w 128"/>
                          <a:gd name="T41" fmla="*/ 16 h 56"/>
                          <a:gd name="T42" fmla="*/ 24 w 128"/>
                          <a:gd name="T43" fmla="*/ 16 h 56"/>
                          <a:gd name="T44" fmla="*/ 16 w 128"/>
                          <a:gd name="T45" fmla="*/ 24 h 56"/>
                          <a:gd name="T46" fmla="*/ 8 w 128"/>
                          <a:gd name="T47" fmla="*/ 24 h 56"/>
                          <a:gd name="T48" fmla="*/ 8 w 128"/>
                          <a:gd name="T49" fmla="*/ 16 h 56"/>
                          <a:gd name="T50" fmla="*/ 0 w 128"/>
                          <a:gd name="T51" fmla="*/ 16 h 56"/>
                          <a:gd name="T52" fmla="*/ 0 w 128"/>
                          <a:gd name="T53" fmla="*/ 8 h 56"/>
                          <a:gd name="T54" fmla="*/ 8 w 128"/>
                          <a:gd name="T55" fmla="*/ 8 h 56"/>
                          <a:gd name="T56" fmla="*/ 16 w 128"/>
                          <a:gd name="T57" fmla="*/ 0 h 56"/>
                          <a:gd name="T58" fmla="*/ 24 w 128"/>
                          <a:gd name="T59" fmla="*/ 0 h 56"/>
                          <a:gd name="T60" fmla="*/ 40 w 128"/>
                          <a:gd name="T61" fmla="*/ 0 h 56"/>
                          <a:gd name="T62" fmla="*/ 48 w 128"/>
                          <a:gd name="T63" fmla="*/ 0 h 56"/>
                          <a:gd name="T64" fmla="*/ 56 w 128"/>
                          <a:gd name="T65" fmla="*/ 0 h 56"/>
                          <a:gd name="T66" fmla="*/ 64 w 128"/>
                          <a:gd name="T67" fmla="*/ 8 h 56"/>
                          <a:gd name="T68" fmla="*/ 72 w 128"/>
                          <a:gd name="T69" fmla="*/ 8 h 56"/>
                          <a:gd name="T70" fmla="*/ 72 w 128"/>
                          <a:gd name="T71" fmla="*/ 8 h 56"/>
                          <a:gd name="T72" fmla="*/ 72 w 128"/>
                          <a:gd name="T73" fmla="*/ 16 h 56"/>
                          <a:gd name="T74" fmla="*/ 80 w 128"/>
                          <a:gd name="T75" fmla="*/ 16 h 56"/>
                          <a:gd name="T76" fmla="*/ 88 w 128"/>
                          <a:gd name="T77" fmla="*/ 24 h 56"/>
                          <a:gd name="T78" fmla="*/ 96 w 128"/>
                          <a:gd name="T79" fmla="*/ 32 h 56"/>
                          <a:gd name="T80" fmla="*/ 104 w 128"/>
                          <a:gd name="T81" fmla="*/ 32 h 56"/>
                          <a:gd name="T82" fmla="*/ 104 w 128"/>
                          <a:gd name="T83" fmla="*/ 32 h 56"/>
                          <a:gd name="T84" fmla="*/ 128 w 128"/>
                          <a:gd name="T85" fmla="*/ 32 h 56"/>
                          <a:gd name="T86" fmla="*/ 112 w 128"/>
                          <a:gd name="T87" fmla="*/ 56 h 5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w 128"/>
                          <a:gd name="T133" fmla="*/ 0 h 56"/>
                          <a:gd name="T134" fmla="*/ 128 w 128"/>
                          <a:gd name="T135" fmla="*/ 56 h 56"/>
                        </a:gdLst>
                        <a:ahLst/>
                        <a:cxnLst>
                          <a:cxn ang="T88">
                            <a:pos x="T0" y="T1"/>
                          </a:cxn>
                          <a:cxn ang="T89">
                            <a:pos x="T2" y="T3"/>
                          </a:cxn>
                          <a:cxn ang="T90">
                            <a:pos x="T4" y="T5"/>
                          </a:cxn>
                          <a:cxn ang="T91">
                            <a:pos x="T6" y="T7"/>
                          </a:cxn>
                          <a:cxn ang="T92">
                            <a:pos x="T8" y="T9"/>
                          </a:cxn>
                          <a:cxn ang="T93">
                            <a:pos x="T10" y="T11"/>
                          </a:cxn>
                          <a:cxn ang="T94">
                            <a:pos x="T12" y="T13"/>
                          </a:cxn>
                          <a:cxn ang="T95">
                            <a:pos x="T14" y="T15"/>
                          </a:cxn>
                          <a:cxn ang="T96">
                            <a:pos x="T16" y="T17"/>
                          </a:cxn>
                          <a:cxn ang="T97">
                            <a:pos x="T18" y="T19"/>
                          </a:cxn>
                          <a:cxn ang="T98">
                            <a:pos x="T20" y="T21"/>
                          </a:cxn>
                          <a:cxn ang="T99">
                            <a:pos x="T22" y="T23"/>
                          </a:cxn>
                          <a:cxn ang="T100">
                            <a:pos x="T24" y="T25"/>
                          </a:cxn>
                          <a:cxn ang="T101">
                            <a:pos x="T26" y="T27"/>
                          </a:cxn>
                          <a:cxn ang="T102">
                            <a:pos x="T28" y="T29"/>
                          </a:cxn>
                          <a:cxn ang="T103">
                            <a:pos x="T30" y="T31"/>
                          </a:cxn>
                          <a:cxn ang="T104">
                            <a:pos x="T32" y="T33"/>
                          </a:cxn>
                          <a:cxn ang="T105">
                            <a:pos x="T34" y="T35"/>
                          </a:cxn>
                          <a:cxn ang="T106">
                            <a:pos x="T36" y="T37"/>
                          </a:cxn>
                          <a:cxn ang="T107">
                            <a:pos x="T38" y="T39"/>
                          </a:cxn>
                          <a:cxn ang="T108">
                            <a:pos x="T40" y="T41"/>
                          </a:cxn>
                          <a:cxn ang="T109">
                            <a:pos x="T42" y="T43"/>
                          </a:cxn>
                          <a:cxn ang="T110">
                            <a:pos x="T44" y="T45"/>
                          </a:cxn>
                          <a:cxn ang="T111">
                            <a:pos x="T46" y="T47"/>
                          </a:cxn>
                          <a:cxn ang="T112">
                            <a:pos x="T48" y="T49"/>
                          </a:cxn>
                          <a:cxn ang="T113">
                            <a:pos x="T50" y="T51"/>
                          </a:cxn>
                          <a:cxn ang="T114">
                            <a:pos x="T52" y="T53"/>
                          </a:cxn>
                          <a:cxn ang="T115">
                            <a:pos x="T54" y="T55"/>
                          </a:cxn>
                          <a:cxn ang="T116">
                            <a:pos x="T56" y="T57"/>
                          </a:cxn>
                          <a:cxn ang="T117">
                            <a:pos x="T58" y="T59"/>
                          </a:cxn>
                          <a:cxn ang="T118">
                            <a:pos x="T60" y="T61"/>
                          </a:cxn>
                          <a:cxn ang="T119">
                            <a:pos x="T62" y="T63"/>
                          </a:cxn>
                          <a:cxn ang="T120">
                            <a:pos x="T64" y="T65"/>
                          </a:cxn>
                          <a:cxn ang="T121">
                            <a:pos x="T66" y="T67"/>
                          </a:cxn>
                          <a:cxn ang="T122">
                            <a:pos x="T68" y="T69"/>
                          </a:cxn>
                          <a:cxn ang="T123">
                            <a:pos x="T70" y="T71"/>
                          </a:cxn>
                          <a:cxn ang="T124">
                            <a:pos x="T72" y="T73"/>
                          </a:cxn>
                          <a:cxn ang="T125">
                            <a:pos x="T74" y="T75"/>
                          </a:cxn>
                          <a:cxn ang="T126">
                            <a:pos x="T76" y="T77"/>
                          </a:cxn>
                          <a:cxn ang="T127">
                            <a:pos x="T78" y="T79"/>
                          </a:cxn>
                          <a:cxn ang="T128">
                            <a:pos x="T80" y="T81"/>
                          </a:cxn>
                          <a:cxn ang="T129">
                            <a:pos x="T82" y="T83"/>
                          </a:cxn>
                          <a:cxn ang="T130">
                            <a:pos x="T84" y="T85"/>
                          </a:cxn>
                          <a:cxn ang="T131">
                            <a:pos x="T86" y="T87"/>
                          </a:cxn>
                        </a:cxnLst>
                        <a:rect l="T132" t="T133" r="T134" b="T135"/>
                        <a:pathLst>
                          <a:path w="128" h="56">
                            <a:moveTo>
                              <a:pt x="112" y="56"/>
                            </a:moveTo>
                            <a:lnTo>
                              <a:pt x="104" y="56"/>
                            </a:lnTo>
                            <a:lnTo>
                              <a:pt x="96" y="56"/>
                            </a:lnTo>
                            <a:lnTo>
                              <a:pt x="96" y="48"/>
                            </a:lnTo>
                            <a:lnTo>
                              <a:pt x="80" y="56"/>
                            </a:lnTo>
                            <a:lnTo>
                              <a:pt x="72" y="56"/>
                            </a:lnTo>
                            <a:lnTo>
                              <a:pt x="72" y="48"/>
                            </a:lnTo>
                            <a:lnTo>
                              <a:pt x="64" y="48"/>
                            </a:lnTo>
                            <a:lnTo>
                              <a:pt x="64" y="40"/>
                            </a:lnTo>
                            <a:lnTo>
                              <a:pt x="56" y="40"/>
                            </a:lnTo>
                            <a:lnTo>
                              <a:pt x="48" y="32"/>
                            </a:lnTo>
                            <a:lnTo>
                              <a:pt x="40" y="32"/>
                            </a:lnTo>
                            <a:lnTo>
                              <a:pt x="32" y="32"/>
                            </a:lnTo>
                            <a:lnTo>
                              <a:pt x="40" y="32"/>
                            </a:lnTo>
                            <a:lnTo>
                              <a:pt x="48" y="32"/>
                            </a:lnTo>
                            <a:lnTo>
                              <a:pt x="56" y="32"/>
                            </a:lnTo>
                            <a:lnTo>
                              <a:pt x="48" y="24"/>
                            </a:lnTo>
                            <a:lnTo>
                              <a:pt x="40" y="16"/>
                            </a:lnTo>
                            <a:lnTo>
                              <a:pt x="32" y="16"/>
                            </a:lnTo>
                            <a:lnTo>
                              <a:pt x="24" y="16"/>
                            </a:lnTo>
                            <a:lnTo>
                              <a:pt x="16" y="24"/>
                            </a:lnTo>
                            <a:lnTo>
                              <a:pt x="8" y="24"/>
                            </a:lnTo>
                            <a:lnTo>
                              <a:pt x="8" y="16"/>
                            </a:lnTo>
                            <a:lnTo>
                              <a:pt x="0" y="16"/>
                            </a:lnTo>
                            <a:lnTo>
                              <a:pt x="0" y="8"/>
                            </a:lnTo>
                            <a:lnTo>
                              <a:pt x="8" y="8"/>
                            </a:lnTo>
                            <a:lnTo>
                              <a:pt x="16" y="0"/>
                            </a:lnTo>
                            <a:lnTo>
                              <a:pt x="24" y="0"/>
                            </a:lnTo>
                            <a:lnTo>
                              <a:pt x="40" y="0"/>
                            </a:lnTo>
                            <a:lnTo>
                              <a:pt x="48" y="0"/>
                            </a:lnTo>
                            <a:lnTo>
                              <a:pt x="56" y="0"/>
                            </a:lnTo>
                            <a:lnTo>
                              <a:pt x="64" y="8"/>
                            </a:lnTo>
                            <a:lnTo>
                              <a:pt x="72" y="8"/>
                            </a:lnTo>
                            <a:lnTo>
                              <a:pt x="72" y="16"/>
                            </a:lnTo>
                            <a:lnTo>
                              <a:pt x="80" y="16"/>
                            </a:lnTo>
                            <a:lnTo>
                              <a:pt x="88" y="24"/>
                            </a:lnTo>
                            <a:lnTo>
                              <a:pt x="96" y="32"/>
                            </a:lnTo>
                            <a:lnTo>
                              <a:pt x="104" y="32"/>
                            </a:lnTo>
                            <a:lnTo>
                              <a:pt x="128" y="32"/>
                            </a:lnTo>
                            <a:lnTo>
                              <a:pt x="112" y="56"/>
                            </a:lnTo>
                            <a:close/>
                          </a:path>
                        </a:pathLst>
                      </a:custGeom>
                      <a:solidFill>
                        <a:srgbClr val="FFCC99"/>
                      </a:solidFill>
                      <a:ln w="12700">
                        <a:solidFill>
                          <a:srgbClr val="6619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6023" name="Freeform 8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04" y="2048"/>
                        <a:ext cx="128" cy="64"/>
                      </a:xfrm>
                      <a:custGeom>
                        <a:avLst/>
                        <a:gdLst>
                          <a:gd name="T0" fmla="*/ 112 w 128"/>
                          <a:gd name="T1" fmla="*/ 64 h 64"/>
                          <a:gd name="T2" fmla="*/ 104 w 128"/>
                          <a:gd name="T3" fmla="*/ 64 h 64"/>
                          <a:gd name="T4" fmla="*/ 96 w 128"/>
                          <a:gd name="T5" fmla="*/ 64 h 64"/>
                          <a:gd name="T6" fmla="*/ 96 w 128"/>
                          <a:gd name="T7" fmla="*/ 56 h 64"/>
                          <a:gd name="T8" fmla="*/ 80 w 128"/>
                          <a:gd name="T9" fmla="*/ 64 h 64"/>
                          <a:gd name="T10" fmla="*/ 72 w 128"/>
                          <a:gd name="T11" fmla="*/ 64 h 64"/>
                          <a:gd name="T12" fmla="*/ 72 w 128"/>
                          <a:gd name="T13" fmla="*/ 56 h 64"/>
                          <a:gd name="T14" fmla="*/ 64 w 128"/>
                          <a:gd name="T15" fmla="*/ 56 h 64"/>
                          <a:gd name="T16" fmla="*/ 64 w 128"/>
                          <a:gd name="T17" fmla="*/ 48 h 64"/>
                          <a:gd name="T18" fmla="*/ 56 w 128"/>
                          <a:gd name="T19" fmla="*/ 48 h 64"/>
                          <a:gd name="T20" fmla="*/ 48 w 128"/>
                          <a:gd name="T21" fmla="*/ 40 h 64"/>
                          <a:gd name="T22" fmla="*/ 40 w 128"/>
                          <a:gd name="T23" fmla="*/ 40 h 64"/>
                          <a:gd name="T24" fmla="*/ 32 w 128"/>
                          <a:gd name="T25" fmla="*/ 40 h 64"/>
                          <a:gd name="T26" fmla="*/ 32 w 128"/>
                          <a:gd name="T27" fmla="*/ 32 h 64"/>
                          <a:gd name="T28" fmla="*/ 40 w 128"/>
                          <a:gd name="T29" fmla="*/ 32 h 64"/>
                          <a:gd name="T30" fmla="*/ 48 w 128"/>
                          <a:gd name="T31" fmla="*/ 32 h 64"/>
                          <a:gd name="T32" fmla="*/ 56 w 128"/>
                          <a:gd name="T33" fmla="*/ 32 h 64"/>
                          <a:gd name="T34" fmla="*/ 48 w 128"/>
                          <a:gd name="T35" fmla="*/ 24 h 64"/>
                          <a:gd name="T36" fmla="*/ 40 w 128"/>
                          <a:gd name="T37" fmla="*/ 16 h 64"/>
                          <a:gd name="T38" fmla="*/ 32 w 128"/>
                          <a:gd name="T39" fmla="*/ 16 h 64"/>
                          <a:gd name="T40" fmla="*/ 24 w 128"/>
                          <a:gd name="T41" fmla="*/ 16 h 64"/>
                          <a:gd name="T42" fmla="*/ 16 w 128"/>
                          <a:gd name="T43" fmla="*/ 24 h 64"/>
                          <a:gd name="T44" fmla="*/ 8 w 128"/>
                          <a:gd name="T45" fmla="*/ 24 h 64"/>
                          <a:gd name="T46" fmla="*/ 8 w 128"/>
                          <a:gd name="T47" fmla="*/ 16 h 64"/>
                          <a:gd name="T48" fmla="*/ 0 w 128"/>
                          <a:gd name="T49" fmla="*/ 16 h 64"/>
                          <a:gd name="T50" fmla="*/ 0 w 128"/>
                          <a:gd name="T51" fmla="*/ 8 h 64"/>
                          <a:gd name="T52" fmla="*/ 8 w 128"/>
                          <a:gd name="T53" fmla="*/ 8 h 64"/>
                          <a:gd name="T54" fmla="*/ 16 w 128"/>
                          <a:gd name="T55" fmla="*/ 0 h 64"/>
                          <a:gd name="T56" fmla="*/ 24 w 128"/>
                          <a:gd name="T57" fmla="*/ 0 h 64"/>
                          <a:gd name="T58" fmla="*/ 40 w 128"/>
                          <a:gd name="T59" fmla="*/ 0 h 64"/>
                          <a:gd name="T60" fmla="*/ 48 w 128"/>
                          <a:gd name="T61" fmla="*/ 0 h 64"/>
                          <a:gd name="T62" fmla="*/ 56 w 128"/>
                          <a:gd name="T63" fmla="*/ 0 h 64"/>
                          <a:gd name="T64" fmla="*/ 64 w 128"/>
                          <a:gd name="T65" fmla="*/ 8 h 64"/>
                          <a:gd name="T66" fmla="*/ 72 w 128"/>
                          <a:gd name="T67" fmla="*/ 8 h 64"/>
                          <a:gd name="T68" fmla="*/ 72 w 128"/>
                          <a:gd name="T69" fmla="*/ 16 h 64"/>
                          <a:gd name="T70" fmla="*/ 80 w 128"/>
                          <a:gd name="T71" fmla="*/ 16 h 64"/>
                          <a:gd name="T72" fmla="*/ 88 w 128"/>
                          <a:gd name="T73" fmla="*/ 24 h 64"/>
                          <a:gd name="T74" fmla="*/ 96 w 128"/>
                          <a:gd name="T75" fmla="*/ 32 h 64"/>
                          <a:gd name="T76" fmla="*/ 104 w 128"/>
                          <a:gd name="T77" fmla="*/ 32 h 64"/>
                          <a:gd name="T78" fmla="*/ 104 w 128"/>
                          <a:gd name="T79" fmla="*/ 40 h 64"/>
                          <a:gd name="T80" fmla="*/ 128 w 128"/>
                          <a:gd name="T81" fmla="*/ 40 h 64"/>
                          <a:gd name="T82" fmla="*/ 112 w 128"/>
                          <a:gd name="T83" fmla="*/ 64 h 64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w 128"/>
                          <a:gd name="T127" fmla="*/ 0 h 64"/>
                          <a:gd name="T128" fmla="*/ 128 w 128"/>
                          <a:gd name="T129" fmla="*/ 64 h 64"/>
                        </a:gdLst>
                        <a:ahLst/>
                        <a:cxnLst>
                          <a:cxn ang="T84">
                            <a:pos x="T0" y="T1"/>
                          </a:cxn>
                          <a:cxn ang="T85">
                            <a:pos x="T2" y="T3"/>
                          </a:cxn>
                          <a:cxn ang="T86">
                            <a:pos x="T4" y="T5"/>
                          </a:cxn>
                          <a:cxn ang="T87">
                            <a:pos x="T6" y="T7"/>
                          </a:cxn>
                          <a:cxn ang="T88">
                            <a:pos x="T8" y="T9"/>
                          </a:cxn>
                          <a:cxn ang="T89">
                            <a:pos x="T10" y="T11"/>
                          </a:cxn>
                          <a:cxn ang="T90">
                            <a:pos x="T12" y="T13"/>
                          </a:cxn>
                          <a:cxn ang="T91">
                            <a:pos x="T14" y="T15"/>
                          </a:cxn>
                          <a:cxn ang="T92">
                            <a:pos x="T16" y="T17"/>
                          </a:cxn>
                          <a:cxn ang="T93">
                            <a:pos x="T18" y="T19"/>
                          </a:cxn>
                          <a:cxn ang="T94">
                            <a:pos x="T20" y="T21"/>
                          </a:cxn>
                          <a:cxn ang="T95">
                            <a:pos x="T22" y="T23"/>
                          </a:cxn>
                          <a:cxn ang="T96">
                            <a:pos x="T24" y="T25"/>
                          </a:cxn>
                          <a:cxn ang="T97">
                            <a:pos x="T26" y="T27"/>
                          </a:cxn>
                          <a:cxn ang="T98">
                            <a:pos x="T28" y="T29"/>
                          </a:cxn>
                          <a:cxn ang="T99">
                            <a:pos x="T30" y="T31"/>
                          </a:cxn>
                          <a:cxn ang="T100">
                            <a:pos x="T32" y="T33"/>
                          </a:cxn>
                          <a:cxn ang="T101">
                            <a:pos x="T34" y="T35"/>
                          </a:cxn>
                          <a:cxn ang="T102">
                            <a:pos x="T36" y="T37"/>
                          </a:cxn>
                          <a:cxn ang="T103">
                            <a:pos x="T38" y="T39"/>
                          </a:cxn>
                          <a:cxn ang="T104">
                            <a:pos x="T40" y="T41"/>
                          </a:cxn>
                          <a:cxn ang="T105">
                            <a:pos x="T42" y="T43"/>
                          </a:cxn>
                          <a:cxn ang="T106">
                            <a:pos x="T44" y="T45"/>
                          </a:cxn>
                          <a:cxn ang="T107">
                            <a:pos x="T46" y="T47"/>
                          </a:cxn>
                          <a:cxn ang="T108">
                            <a:pos x="T48" y="T49"/>
                          </a:cxn>
                          <a:cxn ang="T109">
                            <a:pos x="T50" y="T51"/>
                          </a:cxn>
                          <a:cxn ang="T110">
                            <a:pos x="T52" y="T53"/>
                          </a:cxn>
                          <a:cxn ang="T111">
                            <a:pos x="T54" y="T55"/>
                          </a:cxn>
                          <a:cxn ang="T112">
                            <a:pos x="T56" y="T57"/>
                          </a:cxn>
                          <a:cxn ang="T113">
                            <a:pos x="T58" y="T59"/>
                          </a:cxn>
                          <a:cxn ang="T114">
                            <a:pos x="T60" y="T61"/>
                          </a:cxn>
                          <a:cxn ang="T115">
                            <a:pos x="T62" y="T63"/>
                          </a:cxn>
                          <a:cxn ang="T116">
                            <a:pos x="T64" y="T65"/>
                          </a:cxn>
                          <a:cxn ang="T117">
                            <a:pos x="T66" y="T67"/>
                          </a:cxn>
                          <a:cxn ang="T118">
                            <a:pos x="T68" y="T69"/>
                          </a:cxn>
                          <a:cxn ang="T119">
                            <a:pos x="T70" y="T71"/>
                          </a:cxn>
                          <a:cxn ang="T120">
                            <a:pos x="T72" y="T73"/>
                          </a:cxn>
                          <a:cxn ang="T121">
                            <a:pos x="T74" y="T75"/>
                          </a:cxn>
                          <a:cxn ang="T122">
                            <a:pos x="T76" y="T77"/>
                          </a:cxn>
                          <a:cxn ang="T123">
                            <a:pos x="T78" y="T79"/>
                          </a:cxn>
                          <a:cxn ang="T124">
                            <a:pos x="T80" y="T81"/>
                          </a:cxn>
                          <a:cxn ang="T125">
                            <a:pos x="T82" y="T83"/>
                          </a:cxn>
                        </a:cxnLst>
                        <a:rect l="T126" t="T127" r="T128" b="T129"/>
                        <a:pathLst>
                          <a:path w="128" h="64">
                            <a:moveTo>
                              <a:pt x="112" y="64"/>
                            </a:moveTo>
                            <a:lnTo>
                              <a:pt x="104" y="64"/>
                            </a:lnTo>
                            <a:lnTo>
                              <a:pt x="96" y="64"/>
                            </a:lnTo>
                            <a:lnTo>
                              <a:pt x="96" y="56"/>
                            </a:lnTo>
                            <a:lnTo>
                              <a:pt x="80" y="64"/>
                            </a:lnTo>
                            <a:lnTo>
                              <a:pt x="72" y="64"/>
                            </a:lnTo>
                            <a:lnTo>
                              <a:pt x="72" y="56"/>
                            </a:lnTo>
                            <a:lnTo>
                              <a:pt x="64" y="56"/>
                            </a:lnTo>
                            <a:lnTo>
                              <a:pt x="64" y="48"/>
                            </a:lnTo>
                            <a:lnTo>
                              <a:pt x="56" y="48"/>
                            </a:lnTo>
                            <a:lnTo>
                              <a:pt x="48" y="40"/>
                            </a:lnTo>
                            <a:lnTo>
                              <a:pt x="40" y="40"/>
                            </a:lnTo>
                            <a:lnTo>
                              <a:pt x="32" y="40"/>
                            </a:lnTo>
                            <a:lnTo>
                              <a:pt x="32" y="32"/>
                            </a:lnTo>
                            <a:lnTo>
                              <a:pt x="40" y="32"/>
                            </a:lnTo>
                            <a:lnTo>
                              <a:pt x="48" y="32"/>
                            </a:lnTo>
                            <a:lnTo>
                              <a:pt x="56" y="32"/>
                            </a:lnTo>
                            <a:lnTo>
                              <a:pt x="48" y="24"/>
                            </a:lnTo>
                            <a:lnTo>
                              <a:pt x="40" y="16"/>
                            </a:lnTo>
                            <a:lnTo>
                              <a:pt x="32" y="16"/>
                            </a:lnTo>
                            <a:lnTo>
                              <a:pt x="24" y="16"/>
                            </a:lnTo>
                            <a:lnTo>
                              <a:pt x="16" y="24"/>
                            </a:lnTo>
                            <a:lnTo>
                              <a:pt x="8" y="24"/>
                            </a:lnTo>
                            <a:lnTo>
                              <a:pt x="8" y="16"/>
                            </a:lnTo>
                            <a:lnTo>
                              <a:pt x="0" y="16"/>
                            </a:lnTo>
                            <a:lnTo>
                              <a:pt x="0" y="8"/>
                            </a:lnTo>
                            <a:lnTo>
                              <a:pt x="8" y="8"/>
                            </a:lnTo>
                            <a:lnTo>
                              <a:pt x="16" y="0"/>
                            </a:lnTo>
                            <a:lnTo>
                              <a:pt x="24" y="0"/>
                            </a:lnTo>
                            <a:lnTo>
                              <a:pt x="40" y="0"/>
                            </a:lnTo>
                            <a:lnTo>
                              <a:pt x="48" y="0"/>
                            </a:lnTo>
                            <a:lnTo>
                              <a:pt x="56" y="0"/>
                            </a:lnTo>
                            <a:lnTo>
                              <a:pt x="64" y="8"/>
                            </a:lnTo>
                            <a:lnTo>
                              <a:pt x="72" y="8"/>
                            </a:lnTo>
                            <a:lnTo>
                              <a:pt x="72" y="16"/>
                            </a:lnTo>
                            <a:lnTo>
                              <a:pt x="80" y="16"/>
                            </a:lnTo>
                            <a:lnTo>
                              <a:pt x="88" y="24"/>
                            </a:lnTo>
                            <a:lnTo>
                              <a:pt x="96" y="32"/>
                            </a:lnTo>
                            <a:lnTo>
                              <a:pt x="104" y="32"/>
                            </a:lnTo>
                            <a:lnTo>
                              <a:pt x="104" y="40"/>
                            </a:lnTo>
                            <a:lnTo>
                              <a:pt x="128" y="40"/>
                            </a:lnTo>
                            <a:lnTo>
                              <a:pt x="112" y="64"/>
                            </a:lnTo>
                            <a:close/>
                          </a:path>
                        </a:pathLst>
                      </a:custGeom>
                      <a:noFill/>
                      <a:ln w="12700">
                        <a:solidFill>
                          <a:srgbClr val="6619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</p:grpSp>
                <p:sp>
                  <p:nvSpPr>
                    <p:cNvPr id="26015" name="Freeform 825"/>
                    <p:cNvSpPr>
                      <a:spLocks/>
                    </p:cNvSpPr>
                    <p:nvPr/>
                  </p:nvSpPr>
                  <p:spPr bwMode="auto">
                    <a:xfrm>
                      <a:off x="3160" y="2072"/>
                      <a:ext cx="24" cy="8"/>
                    </a:xfrm>
                    <a:custGeom>
                      <a:avLst/>
                      <a:gdLst>
                        <a:gd name="T0" fmla="*/ 0 w 24"/>
                        <a:gd name="T1" fmla="*/ 0 h 8"/>
                        <a:gd name="T2" fmla="*/ 0 w 24"/>
                        <a:gd name="T3" fmla="*/ 8 h 8"/>
                        <a:gd name="T4" fmla="*/ 8 w 24"/>
                        <a:gd name="T5" fmla="*/ 8 h 8"/>
                        <a:gd name="T6" fmla="*/ 16 w 24"/>
                        <a:gd name="T7" fmla="*/ 8 h 8"/>
                        <a:gd name="T8" fmla="*/ 24 w 24"/>
                        <a:gd name="T9" fmla="*/ 8 h 8"/>
                        <a:gd name="T10" fmla="*/ 16 w 24"/>
                        <a:gd name="T11" fmla="*/ 8 h 8"/>
                        <a:gd name="T12" fmla="*/ 8 w 24"/>
                        <a:gd name="T13" fmla="*/ 8 h 8"/>
                        <a:gd name="T14" fmla="*/ 0 w 24"/>
                        <a:gd name="T15" fmla="*/ 0 h 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4"/>
                        <a:gd name="T25" fmla="*/ 0 h 8"/>
                        <a:gd name="T26" fmla="*/ 24 w 24"/>
                        <a:gd name="T27" fmla="*/ 8 h 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4" h="8">
                          <a:moveTo>
                            <a:pt x="0" y="0"/>
                          </a:moveTo>
                          <a:lnTo>
                            <a:pt x="0" y="8"/>
                          </a:lnTo>
                          <a:lnTo>
                            <a:pt x="8" y="8"/>
                          </a:lnTo>
                          <a:lnTo>
                            <a:pt x="16" y="8"/>
                          </a:lnTo>
                          <a:lnTo>
                            <a:pt x="24" y="8"/>
                          </a:lnTo>
                          <a:lnTo>
                            <a:pt x="16" y="8"/>
                          </a:lnTo>
                          <a:lnTo>
                            <a:pt x="8" y="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61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016" name="Freeform 826"/>
                    <p:cNvSpPr>
                      <a:spLocks/>
                    </p:cNvSpPr>
                    <p:nvPr/>
                  </p:nvSpPr>
                  <p:spPr bwMode="auto">
                    <a:xfrm>
                      <a:off x="3144" y="2080"/>
                      <a:ext cx="8" cy="8"/>
                    </a:xfrm>
                    <a:custGeom>
                      <a:avLst/>
                      <a:gdLst>
                        <a:gd name="T0" fmla="*/ 0 w 8"/>
                        <a:gd name="T1" fmla="*/ 0 h 8"/>
                        <a:gd name="T2" fmla="*/ 0 w 8"/>
                        <a:gd name="T3" fmla="*/ 8 h 8"/>
                        <a:gd name="T4" fmla="*/ 8 w 8"/>
                        <a:gd name="T5" fmla="*/ 0 h 8"/>
                        <a:gd name="T6" fmla="*/ 0 w 8"/>
                        <a:gd name="T7" fmla="*/ 0 h 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"/>
                        <a:gd name="T13" fmla="*/ 0 h 8"/>
                        <a:gd name="T14" fmla="*/ 8 w 8"/>
                        <a:gd name="T15" fmla="*/ 8 h 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" h="8">
                          <a:moveTo>
                            <a:pt x="0" y="0"/>
                          </a:moveTo>
                          <a:lnTo>
                            <a:pt x="0" y="8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61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017" name="Freeform 827"/>
                    <p:cNvSpPr>
                      <a:spLocks/>
                    </p:cNvSpPr>
                    <p:nvPr/>
                  </p:nvSpPr>
                  <p:spPr bwMode="auto">
                    <a:xfrm>
                      <a:off x="3120" y="2056"/>
                      <a:ext cx="16" cy="8"/>
                    </a:xfrm>
                    <a:custGeom>
                      <a:avLst/>
                      <a:gdLst>
                        <a:gd name="T0" fmla="*/ 0 w 16"/>
                        <a:gd name="T1" fmla="*/ 8 h 8"/>
                        <a:gd name="T2" fmla="*/ 8 w 16"/>
                        <a:gd name="T3" fmla="*/ 8 h 8"/>
                        <a:gd name="T4" fmla="*/ 8 w 16"/>
                        <a:gd name="T5" fmla="*/ 0 h 8"/>
                        <a:gd name="T6" fmla="*/ 16 w 16"/>
                        <a:gd name="T7" fmla="*/ 0 h 8"/>
                        <a:gd name="T8" fmla="*/ 8 w 16"/>
                        <a:gd name="T9" fmla="*/ 0 h 8"/>
                        <a:gd name="T10" fmla="*/ 0 w 16"/>
                        <a:gd name="T11" fmla="*/ 8 h 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6"/>
                        <a:gd name="T19" fmla="*/ 0 h 8"/>
                        <a:gd name="T20" fmla="*/ 16 w 16"/>
                        <a:gd name="T21" fmla="*/ 8 h 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6" h="8">
                          <a:moveTo>
                            <a:pt x="0" y="8"/>
                          </a:moveTo>
                          <a:lnTo>
                            <a:pt x="8" y="8"/>
                          </a:lnTo>
                          <a:lnTo>
                            <a:pt x="8" y="0"/>
                          </a:lnTo>
                          <a:lnTo>
                            <a:pt x="16" y="0"/>
                          </a:lnTo>
                          <a:lnTo>
                            <a:pt x="8" y="0"/>
                          </a:lnTo>
                          <a:lnTo>
                            <a:pt x="0" y="8"/>
                          </a:lnTo>
                          <a:close/>
                        </a:path>
                      </a:pathLst>
                    </a:custGeom>
                    <a:solidFill>
                      <a:srgbClr val="661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018" name="Freeform 828"/>
                    <p:cNvSpPr>
                      <a:spLocks/>
                    </p:cNvSpPr>
                    <p:nvPr/>
                  </p:nvSpPr>
                  <p:spPr bwMode="auto">
                    <a:xfrm>
                      <a:off x="3144" y="2056"/>
                      <a:ext cx="24" cy="8"/>
                    </a:xfrm>
                    <a:custGeom>
                      <a:avLst/>
                      <a:gdLst>
                        <a:gd name="T0" fmla="*/ 0 w 24"/>
                        <a:gd name="T1" fmla="*/ 0 h 8"/>
                        <a:gd name="T2" fmla="*/ 0 w 24"/>
                        <a:gd name="T3" fmla="*/ 0 h 8"/>
                        <a:gd name="T4" fmla="*/ 8 w 24"/>
                        <a:gd name="T5" fmla="*/ 0 h 8"/>
                        <a:gd name="T6" fmla="*/ 16 w 24"/>
                        <a:gd name="T7" fmla="*/ 0 h 8"/>
                        <a:gd name="T8" fmla="*/ 24 w 24"/>
                        <a:gd name="T9" fmla="*/ 0 h 8"/>
                        <a:gd name="T10" fmla="*/ 16 w 24"/>
                        <a:gd name="T11" fmla="*/ 8 h 8"/>
                        <a:gd name="T12" fmla="*/ 16 w 24"/>
                        <a:gd name="T13" fmla="*/ 0 h 8"/>
                        <a:gd name="T14" fmla="*/ 8 w 24"/>
                        <a:gd name="T15" fmla="*/ 0 h 8"/>
                        <a:gd name="T16" fmla="*/ 0 w 24"/>
                        <a:gd name="T17" fmla="*/ 0 h 8"/>
                        <a:gd name="T18" fmla="*/ 0 w 24"/>
                        <a:gd name="T19" fmla="*/ 0 h 8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24"/>
                        <a:gd name="T31" fmla="*/ 0 h 8"/>
                        <a:gd name="T32" fmla="*/ 24 w 24"/>
                        <a:gd name="T33" fmla="*/ 8 h 8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24" h="8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8" y="0"/>
                          </a:lnTo>
                          <a:lnTo>
                            <a:pt x="16" y="0"/>
                          </a:lnTo>
                          <a:lnTo>
                            <a:pt x="24" y="0"/>
                          </a:lnTo>
                          <a:lnTo>
                            <a:pt x="16" y="8"/>
                          </a:lnTo>
                          <a:lnTo>
                            <a:pt x="16" y="0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61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019" name="Freeform 829"/>
                    <p:cNvSpPr>
                      <a:spLocks/>
                    </p:cNvSpPr>
                    <p:nvPr/>
                  </p:nvSpPr>
                  <p:spPr bwMode="auto">
                    <a:xfrm>
                      <a:off x="3120" y="2056"/>
                      <a:ext cx="1" cy="8"/>
                    </a:xfrm>
                    <a:custGeom>
                      <a:avLst/>
                      <a:gdLst>
                        <a:gd name="T0" fmla="*/ 0 w 1"/>
                        <a:gd name="T1" fmla="*/ 0 h 8"/>
                        <a:gd name="T2" fmla="*/ 0 w 1"/>
                        <a:gd name="T3" fmla="*/ 8 h 8"/>
                        <a:gd name="T4" fmla="*/ 0 w 1"/>
                        <a:gd name="T5" fmla="*/ 0 h 8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8"/>
                        <a:gd name="T11" fmla="*/ 1 w 1"/>
                        <a:gd name="T12" fmla="*/ 8 h 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8">
                          <a:moveTo>
                            <a:pt x="0" y="0"/>
                          </a:moveTo>
                          <a:lnTo>
                            <a:pt x="0" y="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61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020" name="Freeform 830"/>
                    <p:cNvSpPr>
                      <a:spLocks/>
                    </p:cNvSpPr>
                    <p:nvPr/>
                  </p:nvSpPr>
                  <p:spPr bwMode="auto">
                    <a:xfrm>
                      <a:off x="3184" y="2064"/>
                      <a:ext cx="8" cy="8"/>
                    </a:xfrm>
                    <a:custGeom>
                      <a:avLst/>
                      <a:gdLst>
                        <a:gd name="T0" fmla="*/ 0 w 8"/>
                        <a:gd name="T1" fmla="*/ 0 h 8"/>
                        <a:gd name="T2" fmla="*/ 0 w 8"/>
                        <a:gd name="T3" fmla="*/ 8 h 8"/>
                        <a:gd name="T4" fmla="*/ 8 w 8"/>
                        <a:gd name="T5" fmla="*/ 8 h 8"/>
                        <a:gd name="T6" fmla="*/ 0 w 8"/>
                        <a:gd name="T7" fmla="*/ 0 h 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"/>
                        <a:gd name="T13" fmla="*/ 0 h 8"/>
                        <a:gd name="T14" fmla="*/ 8 w 8"/>
                        <a:gd name="T15" fmla="*/ 8 h 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" h="8">
                          <a:moveTo>
                            <a:pt x="0" y="0"/>
                          </a:moveTo>
                          <a:lnTo>
                            <a:pt x="0" y="8"/>
                          </a:lnTo>
                          <a:lnTo>
                            <a:pt x="8" y="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61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021" name="Freeform 831"/>
                    <p:cNvSpPr>
                      <a:spLocks/>
                    </p:cNvSpPr>
                    <p:nvPr/>
                  </p:nvSpPr>
                  <p:spPr bwMode="auto">
                    <a:xfrm>
                      <a:off x="3208" y="2096"/>
                      <a:ext cx="8" cy="8"/>
                    </a:xfrm>
                    <a:custGeom>
                      <a:avLst/>
                      <a:gdLst>
                        <a:gd name="T0" fmla="*/ 8 w 8"/>
                        <a:gd name="T1" fmla="*/ 0 h 8"/>
                        <a:gd name="T2" fmla="*/ 0 w 8"/>
                        <a:gd name="T3" fmla="*/ 0 h 8"/>
                        <a:gd name="T4" fmla="*/ 0 w 8"/>
                        <a:gd name="T5" fmla="*/ 8 h 8"/>
                        <a:gd name="T6" fmla="*/ 8 w 8"/>
                        <a:gd name="T7" fmla="*/ 0 h 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"/>
                        <a:gd name="T13" fmla="*/ 0 h 8"/>
                        <a:gd name="T14" fmla="*/ 8 w 8"/>
                        <a:gd name="T15" fmla="*/ 8 h 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" h="8">
                          <a:moveTo>
                            <a:pt x="8" y="0"/>
                          </a:moveTo>
                          <a:lnTo>
                            <a:pt x="0" y="0"/>
                          </a:lnTo>
                          <a:lnTo>
                            <a:pt x="0" y="8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solidFill>
                      <a:srgbClr val="661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  <p:grpSp>
                <p:nvGrpSpPr>
                  <p:cNvPr id="26009" name="Group 832"/>
                  <p:cNvGrpSpPr>
                    <a:grpSpLocks/>
                  </p:cNvGrpSpPr>
                  <p:nvPr/>
                </p:nvGrpSpPr>
                <p:grpSpPr bwMode="auto">
                  <a:xfrm>
                    <a:off x="3208" y="2080"/>
                    <a:ext cx="40" cy="48"/>
                    <a:chOff x="3208" y="2080"/>
                    <a:chExt cx="40" cy="48"/>
                  </a:xfrm>
                </p:grpSpPr>
                <p:grpSp>
                  <p:nvGrpSpPr>
                    <p:cNvPr id="26010" name="Group 8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08" y="2080"/>
                      <a:ext cx="40" cy="48"/>
                      <a:chOff x="3208" y="2080"/>
                      <a:chExt cx="40" cy="48"/>
                    </a:xfrm>
                  </p:grpSpPr>
                  <p:sp>
                    <p:nvSpPr>
                      <p:cNvPr id="26012" name="Freeform 8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08" y="2080"/>
                        <a:ext cx="40" cy="40"/>
                      </a:xfrm>
                      <a:custGeom>
                        <a:avLst/>
                        <a:gdLst>
                          <a:gd name="T0" fmla="*/ 16 w 40"/>
                          <a:gd name="T1" fmla="*/ 0 h 40"/>
                          <a:gd name="T2" fmla="*/ 8 w 40"/>
                          <a:gd name="T3" fmla="*/ 8 h 40"/>
                          <a:gd name="T4" fmla="*/ 0 w 40"/>
                          <a:gd name="T5" fmla="*/ 16 h 40"/>
                          <a:gd name="T6" fmla="*/ 0 w 40"/>
                          <a:gd name="T7" fmla="*/ 24 h 40"/>
                          <a:gd name="T8" fmla="*/ 0 w 40"/>
                          <a:gd name="T9" fmla="*/ 32 h 40"/>
                          <a:gd name="T10" fmla="*/ 32 w 40"/>
                          <a:gd name="T11" fmla="*/ 40 h 40"/>
                          <a:gd name="T12" fmla="*/ 40 w 40"/>
                          <a:gd name="T13" fmla="*/ 0 h 40"/>
                          <a:gd name="T14" fmla="*/ 24 w 40"/>
                          <a:gd name="T15" fmla="*/ 0 h 40"/>
                          <a:gd name="T16" fmla="*/ 16 w 40"/>
                          <a:gd name="T17" fmla="*/ 0 h 40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40"/>
                          <a:gd name="T28" fmla="*/ 0 h 40"/>
                          <a:gd name="T29" fmla="*/ 40 w 40"/>
                          <a:gd name="T30" fmla="*/ 40 h 40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40" h="40">
                            <a:moveTo>
                              <a:pt x="16" y="0"/>
                            </a:moveTo>
                            <a:lnTo>
                              <a:pt x="8" y="8"/>
                            </a:lnTo>
                            <a:lnTo>
                              <a:pt x="0" y="16"/>
                            </a:lnTo>
                            <a:lnTo>
                              <a:pt x="0" y="24"/>
                            </a:lnTo>
                            <a:lnTo>
                              <a:pt x="0" y="32"/>
                            </a:lnTo>
                            <a:lnTo>
                              <a:pt x="32" y="40"/>
                            </a:lnTo>
                            <a:lnTo>
                              <a:pt x="40" y="0"/>
                            </a:lnTo>
                            <a:lnTo>
                              <a:pt x="24" y="0"/>
                            </a:lnTo>
                            <a:lnTo>
                              <a:pt x="16" y="0"/>
                            </a:lnTo>
                            <a:close/>
                          </a:path>
                        </a:pathLst>
                      </a:cu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6013" name="Freeform 8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08" y="2080"/>
                        <a:ext cx="40" cy="48"/>
                      </a:xfrm>
                      <a:custGeom>
                        <a:avLst/>
                        <a:gdLst>
                          <a:gd name="T0" fmla="*/ 16 w 40"/>
                          <a:gd name="T1" fmla="*/ 8 h 48"/>
                          <a:gd name="T2" fmla="*/ 8 w 40"/>
                          <a:gd name="T3" fmla="*/ 16 h 48"/>
                          <a:gd name="T4" fmla="*/ 0 w 40"/>
                          <a:gd name="T5" fmla="*/ 24 h 48"/>
                          <a:gd name="T6" fmla="*/ 0 w 40"/>
                          <a:gd name="T7" fmla="*/ 32 h 48"/>
                          <a:gd name="T8" fmla="*/ 0 w 40"/>
                          <a:gd name="T9" fmla="*/ 40 h 48"/>
                          <a:gd name="T10" fmla="*/ 32 w 40"/>
                          <a:gd name="T11" fmla="*/ 48 h 48"/>
                          <a:gd name="T12" fmla="*/ 40 w 40"/>
                          <a:gd name="T13" fmla="*/ 0 h 48"/>
                          <a:gd name="T14" fmla="*/ 24 w 40"/>
                          <a:gd name="T15" fmla="*/ 8 h 48"/>
                          <a:gd name="T16" fmla="*/ 16 w 40"/>
                          <a:gd name="T17" fmla="*/ 8 h 48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40"/>
                          <a:gd name="T28" fmla="*/ 0 h 48"/>
                          <a:gd name="T29" fmla="*/ 40 w 40"/>
                          <a:gd name="T30" fmla="*/ 48 h 48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40" h="48">
                            <a:moveTo>
                              <a:pt x="16" y="8"/>
                            </a:moveTo>
                            <a:lnTo>
                              <a:pt x="8" y="16"/>
                            </a:lnTo>
                            <a:lnTo>
                              <a:pt x="0" y="24"/>
                            </a:lnTo>
                            <a:lnTo>
                              <a:pt x="0" y="32"/>
                            </a:lnTo>
                            <a:lnTo>
                              <a:pt x="0" y="40"/>
                            </a:lnTo>
                            <a:lnTo>
                              <a:pt x="32" y="48"/>
                            </a:lnTo>
                            <a:lnTo>
                              <a:pt x="40" y="0"/>
                            </a:lnTo>
                            <a:lnTo>
                              <a:pt x="24" y="8"/>
                            </a:lnTo>
                            <a:lnTo>
                              <a:pt x="16" y="8"/>
                            </a:lnTo>
                            <a:close/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</p:grpSp>
                <p:sp>
                  <p:nvSpPr>
                    <p:cNvPr id="26011" name="Freeform 836"/>
                    <p:cNvSpPr>
                      <a:spLocks/>
                    </p:cNvSpPr>
                    <p:nvPr/>
                  </p:nvSpPr>
                  <p:spPr bwMode="auto">
                    <a:xfrm>
                      <a:off x="3216" y="2088"/>
                      <a:ext cx="32" cy="40"/>
                    </a:xfrm>
                    <a:custGeom>
                      <a:avLst/>
                      <a:gdLst>
                        <a:gd name="T0" fmla="*/ 8 w 32"/>
                        <a:gd name="T1" fmla="*/ 0 h 40"/>
                        <a:gd name="T2" fmla="*/ 8 w 32"/>
                        <a:gd name="T3" fmla="*/ 8 h 40"/>
                        <a:gd name="T4" fmla="*/ 0 w 32"/>
                        <a:gd name="T5" fmla="*/ 16 h 40"/>
                        <a:gd name="T6" fmla="*/ 0 w 32"/>
                        <a:gd name="T7" fmla="*/ 24 h 40"/>
                        <a:gd name="T8" fmla="*/ 24 w 32"/>
                        <a:gd name="T9" fmla="*/ 40 h 40"/>
                        <a:gd name="T10" fmla="*/ 32 w 32"/>
                        <a:gd name="T11" fmla="*/ 0 h 40"/>
                        <a:gd name="T12" fmla="*/ 16 w 32"/>
                        <a:gd name="T13" fmla="*/ 0 h 40"/>
                        <a:gd name="T14" fmla="*/ 8 w 32"/>
                        <a:gd name="T15" fmla="*/ 0 h 4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2"/>
                        <a:gd name="T25" fmla="*/ 0 h 40"/>
                        <a:gd name="T26" fmla="*/ 32 w 32"/>
                        <a:gd name="T27" fmla="*/ 40 h 4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2" h="40">
                          <a:moveTo>
                            <a:pt x="8" y="0"/>
                          </a:moveTo>
                          <a:lnTo>
                            <a:pt x="8" y="8"/>
                          </a:lnTo>
                          <a:lnTo>
                            <a:pt x="0" y="16"/>
                          </a:lnTo>
                          <a:lnTo>
                            <a:pt x="0" y="24"/>
                          </a:lnTo>
                          <a:lnTo>
                            <a:pt x="24" y="40"/>
                          </a:lnTo>
                          <a:lnTo>
                            <a:pt x="32" y="0"/>
                          </a:lnTo>
                          <a:lnTo>
                            <a:pt x="16" y="0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solidFill>
                      <a:srgbClr val="E6E6E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</p:grpSp>
            <p:grpSp>
              <p:nvGrpSpPr>
                <p:cNvPr id="25964" name="Group 837"/>
                <p:cNvGrpSpPr>
                  <a:grpSpLocks/>
                </p:cNvGrpSpPr>
                <p:nvPr/>
              </p:nvGrpSpPr>
              <p:grpSpPr bwMode="auto">
                <a:xfrm>
                  <a:off x="3248" y="1848"/>
                  <a:ext cx="120" cy="136"/>
                  <a:chOff x="3248" y="1848"/>
                  <a:chExt cx="120" cy="136"/>
                </a:xfrm>
              </p:grpSpPr>
              <p:sp>
                <p:nvSpPr>
                  <p:cNvPr id="26006" name="Freeform 838"/>
                  <p:cNvSpPr>
                    <a:spLocks/>
                  </p:cNvSpPr>
                  <p:nvPr/>
                </p:nvSpPr>
                <p:spPr bwMode="auto">
                  <a:xfrm>
                    <a:off x="3248" y="1848"/>
                    <a:ext cx="112" cy="128"/>
                  </a:xfrm>
                  <a:custGeom>
                    <a:avLst/>
                    <a:gdLst>
                      <a:gd name="T0" fmla="*/ 32 w 112"/>
                      <a:gd name="T1" fmla="*/ 8 h 128"/>
                      <a:gd name="T2" fmla="*/ 16 w 112"/>
                      <a:gd name="T3" fmla="*/ 16 h 128"/>
                      <a:gd name="T4" fmla="*/ 16 w 112"/>
                      <a:gd name="T5" fmla="*/ 16 h 128"/>
                      <a:gd name="T6" fmla="*/ 8 w 112"/>
                      <a:gd name="T7" fmla="*/ 32 h 128"/>
                      <a:gd name="T8" fmla="*/ 8 w 112"/>
                      <a:gd name="T9" fmla="*/ 40 h 128"/>
                      <a:gd name="T10" fmla="*/ 8 w 112"/>
                      <a:gd name="T11" fmla="*/ 48 h 128"/>
                      <a:gd name="T12" fmla="*/ 0 w 112"/>
                      <a:gd name="T13" fmla="*/ 56 h 128"/>
                      <a:gd name="T14" fmla="*/ 0 w 112"/>
                      <a:gd name="T15" fmla="*/ 72 h 128"/>
                      <a:gd name="T16" fmla="*/ 0 w 112"/>
                      <a:gd name="T17" fmla="*/ 80 h 128"/>
                      <a:gd name="T18" fmla="*/ 0 w 112"/>
                      <a:gd name="T19" fmla="*/ 80 h 128"/>
                      <a:gd name="T20" fmla="*/ 0 w 112"/>
                      <a:gd name="T21" fmla="*/ 88 h 128"/>
                      <a:gd name="T22" fmla="*/ 0 w 112"/>
                      <a:gd name="T23" fmla="*/ 88 h 128"/>
                      <a:gd name="T24" fmla="*/ 0 w 112"/>
                      <a:gd name="T25" fmla="*/ 96 h 128"/>
                      <a:gd name="T26" fmla="*/ 8 w 112"/>
                      <a:gd name="T27" fmla="*/ 104 h 128"/>
                      <a:gd name="T28" fmla="*/ 8 w 112"/>
                      <a:gd name="T29" fmla="*/ 112 h 128"/>
                      <a:gd name="T30" fmla="*/ 16 w 112"/>
                      <a:gd name="T31" fmla="*/ 112 h 128"/>
                      <a:gd name="T32" fmla="*/ 24 w 112"/>
                      <a:gd name="T33" fmla="*/ 112 h 128"/>
                      <a:gd name="T34" fmla="*/ 32 w 112"/>
                      <a:gd name="T35" fmla="*/ 112 h 128"/>
                      <a:gd name="T36" fmla="*/ 32 w 112"/>
                      <a:gd name="T37" fmla="*/ 128 h 128"/>
                      <a:gd name="T38" fmla="*/ 96 w 112"/>
                      <a:gd name="T39" fmla="*/ 104 h 128"/>
                      <a:gd name="T40" fmla="*/ 88 w 112"/>
                      <a:gd name="T41" fmla="*/ 96 h 128"/>
                      <a:gd name="T42" fmla="*/ 88 w 112"/>
                      <a:gd name="T43" fmla="*/ 88 h 128"/>
                      <a:gd name="T44" fmla="*/ 112 w 112"/>
                      <a:gd name="T45" fmla="*/ 72 h 128"/>
                      <a:gd name="T46" fmla="*/ 112 w 112"/>
                      <a:gd name="T47" fmla="*/ 24 h 128"/>
                      <a:gd name="T48" fmla="*/ 96 w 112"/>
                      <a:gd name="T49" fmla="*/ 16 h 128"/>
                      <a:gd name="T50" fmla="*/ 80 w 112"/>
                      <a:gd name="T51" fmla="*/ 8 h 128"/>
                      <a:gd name="T52" fmla="*/ 72 w 112"/>
                      <a:gd name="T53" fmla="*/ 0 h 128"/>
                      <a:gd name="T54" fmla="*/ 48 w 112"/>
                      <a:gd name="T55" fmla="*/ 8 h 128"/>
                      <a:gd name="T56" fmla="*/ 32 w 112"/>
                      <a:gd name="T57" fmla="*/ 8 h 128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12"/>
                      <a:gd name="T88" fmla="*/ 0 h 128"/>
                      <a:gd name="T89" fmla="*/ 112 w 112"/>
                      <a:gd name="T90" fmla="*/ 128 h 128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12" h="128">
                        <a:moveTo>
                          <a:pt x="32" y="8"/>
                        </a:moveTo>
                        <a:lnTo>
                          <a:pt x="16" y="16"/>
                        </a:lnTo>
                        <a:lnTo>
                          <a:pt x="8" y="32"/>
                        </a:lnTo>
                        <a:lnTo>
                          <a:pt x="8" y="40"/>
                        </a:lnTo>
                        <a:lnTo>
                          <a:pt x="8" y="48"/>
                        </a:lnTo>
                        <a:lnTo>
                          <a:pt x="0" y="56"/>
                        </a:lnTo>
                        <a:lnTo>
                          <a:pt x="0" y="72"/>
                        </a:lnTo>
                        <a:lnTo>
                          <a:pt x="0" y="80"/>
                        </a:lnTo>
                        <a:lnTo>
                          <a:pt x="0" y="88"/>
                        </a:lnTo>
                        <a:lnTo>
                          <a:pt x="0" y="96"/>
                        </a:lnTo>
                        <a:lnTo>
                          <a:pt x="8" y="104"/>
                        </a:lnTo>
                        <a:lnTo>
                          <a:pt x="8" y="112"/>
                        </a:lnTo>
                        <a:lnTo>
                          <a:pt x="16" y="112"/>
                        </a:lnTo>
                        <a:lnTo>
                          <a:pt x="24" y="112"/>
                        </a:lnTo>
                        <a:lnTo>
                          <a:pt x="32" y="112"/>
                        </a:lnTo>
                        <a:lnTo>
                          <a:pt x="32" y="128"/>
                        </a:lnTo>
                        <a:lnTo>
                          <a:pt x="96" y="104"/>
                        </a:lnTo>
                        <a:lnTo>
                          <a:pt x="88" y="96"/>
                        </a:lnTo>
                        <a:lnTo>
                          <a:pt x="88" y="88"/>
                        </a:lnTo>
                        <a:lnTo>
                          <a:pt x="112" y="72"/>
                        </a:lnTo>
                        <a:lnTo>
                          <a:pt x="112" y="24"/>
                        </a:lnTo>
                        <a:lnTo>
                          <a:pt x="96" y="16"/>
                        </a:lnTo>
                        <a:lnTo>
                          <a:pt x="80" y="8"/>
                        </a:lnTo>
                        <a:lnTo>
                          <a:pt x="72" y="0"/>
                        </a:lnTo>
                        <a:lnTo>
                          <a:pt x="48" y="8"/>
                        </a:lnTo>
                        <a:lnTo>
                          <a:pt x="32" y="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2700">
                    <a:solidFill>
                      <a:srgbClr val="661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007" name="Freeform 839"/>
                  <p:cNvSpPr>
                    <a:spLocks/>
                  </p:cNvSpPr>
                  <p:nvPr/>
                </p:nvSpPr>
                <p:spPr bwMode="auto">
                  <a:xfrm>
                    <a:off x="3248" y="1848"/>
                    <a:ext cx="120" cy="136"/>
                  </a:xfrm>
                  <a:custGeom>
                    <a:avLst/>
                    <a:gdLst>
                      <a:gd name="T0" fmla="*/ 40 w 120"/>
                      <a:gd name="T1" fmla="*/ 8 h 136"/>
                      <a:gd name="T2" fmla="*/ 24 w 120"/>
                      <a:gd name="T3" fmla="*/ 16 h 136"/>
                      <a:gd name="T4" fmla="*/ 24 w 120"/>
                      <a:gd name="T5" fmla="*/ 24 h 136"/>
                      <a:gd name="T6" fmla="*/ 16 w 120"/>
                      <a:gd name="T7" fmla="*/ 40 h 136"/>
                      <a:gd name="T8" fmla="*/ 16 w 120"/>
                      <a:gd name="T9" fmla="*/ 48 h 136"/>
                      <a:gd name="T10" fmla="*/ 16 w 120"/>
                      <a:gd name="T11" fmla="*/ 56 h 136"/>
                      <a:gd name="T12" fmla="*/ 8 w 120"/>
                      <a:gd name="T13" fmla="*/ 64 h 136"/>
                      <a:gd name="T14" fmla="*/ 0 w 120"/>
                      <a:gd name="T15" fmla="*/ 72 h 136"/>
                      <a:gd name="T16" fmla="*/ 0 w 120"/>
                      <a:gd name="T17" fmla="*/ 80 h 136"/>
                      <a:gd name="T18" fmla="*/ 8 w 120"/>
                      <a:gd name="T19" fmla="*/ 80 h 136"/>
                      <a:gd name="T20" fmla="*/ 8 w 120"/>
                      <a:gd name="T21" fmla="*/ 88 h 136"/>
                      <a:gd name="T22" fmla="*/ 8 w 120"/>
                      <a:gd name="T23" fmla="*/ 96 h 136"/>
                      <a:gd name="T24" fmla="*/ 8 w 120"/>
                      <a:gd name="T25" fmla="*/ 104 h 136"/>
                      <a:gd name="T26" fmla="*/ 16 w 120"/>
                      <a:gd name="T27" fmla="*/ 112 h 136"/>
                      <a:gd name="T28" fmla="*/ 16 w 120"/>
                      <a:gd name="T29" fmla="*/ 120 h 136"/>
                      <a:gd name="T30" fmla="*/ 24 w 120"/>
                      <a:gd name="T31" fmla="*/ 120 h 136"/>
                      <a:gd name="T32" fmla="*/ 32 w 120"/>
                      <a:gd name="T33" fmla="*/ 120 h 136"/>
                      <a:gd name="T34" fmla="*/ 40 w 120"/>
                      <a:gd name="T35" fmla="*/ 120 h 136"/>
                      <a:gd name="T36" fmla="*/ 40 w 120"/>
                      <a:gd name="T37" fmla="*/ 136 h 136"/>
                      <a:gd name="T38" fmla="*/ 104 w 120"/>
                      <a:gd name="T39" fmla="*/ 112 h 136"/>
                      <a:gd name="T40" fmla="*/ 96 w 120"/>
                      <a:gd name="T41" fmla="*/ 104 h 136"/>
                      <a:gd name="T42" fmla="*/ 96 w 120"/>
                      <a:gd name="T43" fmla="*/ 88 h 136"/>
                      <a:gd name="T44" fmla="*/ 120 w 120"/>
                      <a:gd name="T45" fmla="*/ 72 h 136"/>
                      <a:gd name="T46" fmla="*/ 120 w 120"/>
                      <a:gd name="T47" fmla="*/ 32 h 136"/>
                      <a:gd name="T48" fmla="*/ 104 w 120"/>
                      <a:gd name="T49" fmla="*/ 16 h 136"/>
                      <a:gd name="T50" fmla="*/ 88 w 120"/>
                      <a:gd name="T51" fmla="*/ 8 h 136"/>
                      <a:gd name="T52" fmla="*/ 72 w 120"/>
                      <a:gd name="T53" fmla="*/ 0 h 136"/>
                      <a:gd name="T54" fmla="*/ 56 w 120"/>
                      <a:gd name="T55" fmla="*/ 8 h 136"/>
                      <a:gd name="T56" fmla="*/ 40 w 120"/>
                      <a:gd name="T57" fmla="*/ 8 h 1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20"/>
                      <a:gd name="T88" fmla="*/ 0 h 136"/>
                      <a:gd name="T89" fmla="*/ 120 w 120"/>
                      <a:gd name="T90" fmla="*/ 136 h 1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20" h="136">
                        <a:moveTo>
                          <a:pt x="40" y="8"/>
                        </a:moveTo>
                        <a:lnTo>
                          <a:pt x="24" y="16"/>
                        </a:lnTo>
                        <a:lnTo>
                          <a:pt x="24" y="24"/>
                        </a:lnTo>
                        <a:lnTo>
                          <a:pt x="16" y="40"/>
                        </a:lnTo>
                        <a:lnTo>
                          <a:pt x="16" y="48"/>
                        </a:lnTo>
                        <a:lnTo>
                          <a:pt x="16" y="56"/>
                        </a:lnTo>
                        <a:lnTo>
                          <a:pt x="8" y="64"/>
                        </a:lnTo>
                        <a:lnTo>
                          <a:pt x="0" y="72"/>
                        </a:lnTo>
                        <a:lnTo>
                          <a:pt x="0" y="80"/>
                        </a:lnTo>
                        <a:lnTo>
                          <a:pt x="8" y="80"/>
                        </a:lnTo>
                        <a:lnTo>
                          <a:pt x="8" y="88"/>
                        </a:lnTo>
                        <a:lnTo>
                          <a:pt x="8" y="96"/>
                        </a:lnTo>
                        <a:lnTo>
                          <a:pt x="8" y="104"/>
                        </a:lnTo>
                        <a:lnTo>
                          <a:pt x="16" y="112"/>
                        </a:lnTo>
                        <a:lnTo>
                          <a:pt x="16" y="120"/>
                        </a:lnTo>
                        <a:lnTo>
                          <a:pt x="24" y="120"/>
                        </a:lnTo>
                        <a:lnTo>
                          <a:pt x="32" y="120"/>
                        </a:lnTo>
                        <a:lnTo>
                          <a:pt x="40" y="120"/>
                        </a:lnTo>
                        <a:lnTo>
                          <a:pt x="40" y="136"/>
                        </a:lnTo>
                        <a:lnTo>
                          <a:pt x="104" y="112"/>
                        </a:lnTo>
                        <a:lnTo>
                          <a:pt x="96" y="104"/>
                        </a:lnTo>
                        <a:lnTo>
                          <a:pt x="96" y="88"/>
                        </a:lnTo>
                        <a:lnTo>
                          <a:pt x="120" y="72"/>
                        </a:lnTo>
                        <a:lnTo>
                          <a:pt x="120" y="32"/>
                        </a:lnTo>
                        <a:lnTo>
                          <a:pt x="104" y="16"/>
                        </a:lnTo>
                        <a:lnTo>
                          <a:pt x="88" y="8"/>
                        </a:lnTo>
                        <a:lnTo>
                          <a:pt x="72" y="0"/>
                        </a:lnTo>
                        <a:lnTo>
                          <a:pt x="56" y="8"/>
                        </a:lnTo>
                        <a:lnTo>
                          <a:pt x="40" y="8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661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sp>
              <p:nvSpPr>
                <p:cNvPr id="25965" name="Freeform 840"/>
                <p:cNvSpPr>
                  <a:spLocks/>
                </p:cNvSpPr>
                <p:nvPr/>
              </p:nvSpPr>
              <p:spPr bwMode="auto">
                <a:xfrm>
                  <a:off x="3248" y="1928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1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5966" name="Freeform 841"/>
                <p:cNvSpPr>
                  <a:spLocks/>
                </p:cNvSpPr>
                <p:nvPr/>
              </p:nvSpPr>
              <p:spPr bwMode="auto">
                <a:xfrm>
                  <a:off x="3256" y="1920"/>
                  <a:ext cx="8" cy="8"/>
                </a:xfrm>
                <a:custGeom>
                  <a:avLst/>
                  <a:gdLst>
                    <a:gd name="T0" fmla="*/ 0 w 8"/>
                    <a:gd name="T1" fmla="*/ 0 h 8"/>
                    <a:gd name="T2" fmla="*/ 8 w 8"/>
                    <a:gd name="T3" fmla="*/ 0 h 8"/>
                    <a:gd name="T4" fmla="*/ 8 w 8"/>
                    <a:gd name="T5" fmla="*/ 8 h 8"/>
                    <a:gd name="T6" fmla="*/ 8 w 8"/>
                    <a:gd name="T7" fmla="*/ 0 h 8"/>
                    <a:gd name="T8" fmla="*/ 0 w 8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8"/>
                    <a:gd name="T17" fmla="*/ 8 w 8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8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8" y="8"/>
                      </a:ln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1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5967" name="Freeform 842"/>
                <p:cNvSpPr>
                  <a:spLocks/>
                </p:cNvSpPr>
                <p:nvPr/>
              </p:nvSpPr>
              <p:spPr bwMode="auto">
                <a:xfrm>
                  <a:off x="3264" y="1904"/>
                  <a:ext cx="1" cy="16"/>
                </a:xfrm>
                <a:custGeom>
                  <a:avLst/>
                  <a:gdLst>
                    <a:gd name="T0" fmla="*/ 0 w 1"/>
                    <a:gd name="T1" fmla="*/ 0 h 16"/>
                    <a:gd name="T2" fmla="*/ 0 w 1"/>
                    <a:gd name="T3" fmla="*/ 8 h 16"/>
                    <a:gd name="T4" fmla="*/ 0 w 1"/>
                    <a:gd name="T5" fmla="*/ 16 h 16"/>
                    <a:gd name="T6" fmla="*/ 0 w 1"/>
                    <a:gd name="T7" fmla="*/ 8 h 16"/>
                    <a:gd name="T8" fmla="*/ 0 w 1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6"/>
                    <a:gd name="T17" fmla="*/ 1 w 1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6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1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5968" name="Freeform 843"/>
                <p:cNvSpPr>
                  <a:spLocks/>
                </p:cNvSpPr>
                <p:nvPr/>
              </p:nvSpPr>
              <p:spPr bwMode="auto">
                <a:xfrm>
                  <a:off x="3264" y="1904"/>
                  <a:ext cx="16" cy="8"/>
                </a:xfrm>
                <a:custGeom>
                  <a:avLst/>
                  <a:gdLst>
                    <a:gd name="T0" fmla="*/ 0 w 16"/>
                    <a:gd name="T1" fmla="*/ 0 h 8"/>
                    <a:gd name="T2" fmla="*/ 8 w 16"/>
                    <a:gd name="T3" fmla="*/ 8 h 8"/>
                    <a:gd name="T4" fmla="*/ 0 w 16"/>
                    <a:gd name="T5" fmla="*/ 8 h 8"/>
                    <a:gd name="T6" fmla="*/ 8 w 16"/>
                    <a:gd name="T7" fmla="*/ 8 h 8"/>
                    <a:gd name="T8" fmla="*/ 16 w 16"/>
                    <a:gd name="T9" fmla="*/ 0 h 8"/>
                    <a:gd name="T10" fmla="*/ 8 w 16"/>
                    <a:gd name="T11" fmla="*/ 0 h 8"/>
                    <a:gd name="T12" fmla="*/ 0 w 16"/>
                    <a:gd name="T13" fmla="*/ 0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8"/>
                    <a:gd name="T23" fmla="*/ 16 w 16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8">
                      <a:moveTo>
                        <a:pt x="0" y="0"/>
                      </a:moveTo>
                      <a:lnTo>
                        <a:pt x="8" y="8"/>
                      </a:lnTo>
                      <a:lnTo>
                        <a:pt x="0" y="8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1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5969" name="Freeform 844"/>
                <p:cNvSpPr>
                  <a:spLocks/>
                </p:cNvSpPr>
                <p:nvPr/>
              </p:nvSpPr>
              <p:spPr bwMode="auto">
                <a:xfrm>
                  <a:off x="3264" y="1888"/>
                  <a:ext cx="24" cy="8"/>
                </a:xfrm>
                <a:custGeom>
                  <a:avLst/>
                  <a:gdLst>
                    <a:gd name="T0" fmla="*/ 0 w 24"/>
                    <a:gd name="T1" fmla="*/ 8 h 8"/>
                    <a:gd name="T2" fmla="*/ 8 w 24"/>
                    <a:gd name="T3" fmla="*/ 8 h 8"/>
                    <a:gd name="T4" fmla="*/ 16 w 24"/>
                    <a:gd name="T5" fmla="*/ 8 h 8"/>
                    <a:gd name="T6" fmla="*/ 24 w 24"/>
                    <a:gd name="T7" fmla="*/ 8 h 8"/>
                    <a:gd name="T8" fmla="*/ 16 w 24"/>
                    <a:gd name="T9" fmla="*/ 8 h 8"/>
                    <a:gd name="T10" fmla="*/ 16 w 24"/>
                    <a:gd name="T11" fmla="*/ 0 h 8"/>
                    <a:gd name="T12" fmla="*/ 8 w 24"/>
                    <a:gd name="T13" fmla="*/ 0 h 8"/>
                    <a:gd name="T14" fmla="*/ 8 w 24"/>
                    <a:gd name="T15" fmla="*/ 8 h 8"/>
                    <a:gd name="T16" fmla="*/ 0 w 24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4"/>
                    <a:gd name="T28" fmla="*/ 0 h 8"/>
                    <a:gd name="T29" fmla="*/ 24 w 24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4" h="8">
                      <a:moveTo>
                        <a:pt x="0" y="8"/>
                      </a:moveTo>
                      <a:lnTo>
                        <a:pt x="8" y="8"/>
                      </a:lnTo>
                      <a:lnTo>
                        <a:pt x="16" y="8"/>
                      </a:lnTo>
                      <a:lnTo>
                        <a:pt x="24" y="8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661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5970" name="Freeform 845"/>
                <p:cNvSpPr>
                  <a:spLocks/>
                </p:cNvSpPr>
                <p:nvPr/>
              </p:nvSpPr>
              <p:spPr bwMode="auto">
                <a:xfrm>
                  <a:off x="3304" y="1904"/>
                  <a:ext cx="16" cy="16"/>
                </a:xfrm>
                <a:custGeom>
                  <a:avLst/>
                  <a:gdLst>
                    <a:gd name="T0" fmla="*/ 0 w 16"/>
                    <a:gd name="T1" fmla="*/ 0 h 16"/>
                    <a:gd name="T2" fmla="*/ 8 w 16"/>
                    <a:gd name="T3" fmla="*/ 0 h 16"/>
                    <a:gd name="T4" fmla="*/ 16 w 16"/>
                    <a:gd name="T5" fmla="*/ 8 h 16"/>
                    <a:gd name="T6" fmla="*/ 16 w 16"/>
                    <a:gd name="T7" fmla="*/ 8 h 16"/>
                    <a:gd name="T8" fmla="*/ 16 w 16"/>
                    <a:gd name="T9" fmla="*/ 16 h 16"/>
                    <a:gd name="T10" fmla="*/ 8 w 16"/>
                    <a:gd name="T11" fmla="*/ 8 h 16"/>
                    <a:gd name="T12" fmla="*/ 8 w 16"/>
                    <a:gd name="T13" fmla="*/ 8 h 16"/>
                    <a:gd name="T14" fmla="*/ 8 w 16"/>
                    <a:gd name="T15" fmla="*/ 8 h 16"/>
                    <a:gd name="T16" fmla="*/ 8 w 16"/>
                    <a:gd name="T17" fmla="*/ 16 h 16"/>
                    <a:gd name="T18" fmla="*/ 16 w 16"/>
                    <a:gd name="T19" fmla="*/ 16 h 16"/>
                    <a:gd name="T20" fmla="*/ 16 w 16"/>
                    <a:gd name="T21" fmla="*/ 8 h 16"/>
                    <a:gd name="T22" fmla="*/ 16 w 16"/>
                    <a:gd name="T23" fmla="*/ 8 h 16"/>
                    <a:gd name="T24" fmla="*/ 16 w 16"/>
                    <a:gd name="T25" fmla="*/ 0 h 16"/>
                    <a:gd name="T26" fmla="*/ 8 w 16"/>
                    <a:gd name="T27" fmla="*/ 0 h 16"/>
                    <a:gd name="T28" fmla="*/ 0 w 16"/>
                    <a:gd name="T29" fmla="*/ 0 h 1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6"/>
                    <a:gd name="T46" fmla="*/ 0 h 16"/>
                    <a:gd name="T47" fmla="*/ 16 w 16"/>
                    <a:gd name="T48" fmla="*/ 16 h 1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6" h="16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16" y="8"/>
                      </a:lnTo>
                      <a:lnTo>
                        <a:pt x="16" y="16"/>
                      </a:lnTo>
                      <a:lnTo>
                        <a:pt x="8" y="8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1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5971" name="Freeform 846"/>
                <p:cNvSpPr>
                  <a:spLocks/>
                </p:cNvSpPr>
                <p:nvPr/>
              </p:nvSpPr>
              <p:spPr bwMode="auto">
                <a:xfrm>
                  <a:off x="3304" y="1896"/>
                  <a:ext cx="24" cy="32"/>
                </a:xfrm>
                <a:custGeom>
                  <a:avLst/>
                  <a:gdLst>
                    <a:gd name="T0" fmla="*/ 0 w 24"/>
                    <a:gd name="T1" fmla="*/ 8 h 32"/>
                    <a:gd name="T2" fmla="*/ 0 w 24"/>
                    <a:gd name="T3" fmla="*/ 0 h 32"/>
                    <a:gd name="T4" fmla="*/ 8 w 24"/>
                    <a:gd name="T5" fmla="*/ 0 h 32"/>
                    <a:gd name="T6" fmla="*/ 16 w 24"/>
                    <a:gd name="T7" fmla="*/ 0 h 32"/>
                    <a:gd name="T8" fmla="*/ 16 w 24"/>
                    <a:gd name="T9" fmla="*/ 8 h 32"/>
                    <a:gd name="T10" fmla="*/ 24 w 24"/>
                    <a:gd name="T11" fmla="*/ 16 h 32"/>
                    <a:gd name="T12" fmla="*/ 16 w 24"/>
                    <a:gd name="T13" fmla="*/ 16 h 32"/>
                    <a:gd name="T14" fmla="*/ 16 w 24"/>
                    <a:gd name="T15" fmla="*/ 24 h 32"/>
                    <a:gd name="T16" fmla="*/ 8 w 24"/>
                    <a:gd name="T17" fmla="*/ 24 h 32"/>
                    <a:gd name="T18" fmla="*/ 8 w 24"/>
                    <a:gd name="T19" fmla="*/ 32 h 32"/>
                    <a:gd name="T20" fmla="*/ 16 w 24"/>
                    <a:gd name="T21" fmla="*/ 24 h 32"/>
                    <a:gd name="T22" fmla="*/ 24 w 24"/>
                    <a:gd name="T23" fmla="*/ 24 h 32"/>
                    <a:gd name="T24" fmla="*/ 24 w 24"/>
                    <a:gd name="T25" fmla="*/ 16 h 32"/>
                    <a:gd name="T26" fmla="*/ 24 w 24"/>
                    <a:gd name="T27" fmla="*/ 16 h 32"/>
                    <a:gd name="T28" fmla="*/ 24 w 24"/>
                    <a:gd name="T29" fmla="*/ 8 h 32"/>
                    <a:gd name="T30" fmla="*/ 16 w 24"/>
                    <a:gd name="T31" fmla="*/ 8 h 32"/>
                    <a:gd name="T32" fmla="*/ 16 w 24"/>
                    <a:gd name="T33" fmla="*/ 0 h 32"/>
                    <a:gd name="T34" fmla="*/ 8 w 24"/>
                    <a:gd name="T35" fmla="*/ 0 h 32"/>
                    <a:gd name="T36" fmla="*/ 0 w 24"/>
                    <a:gd name="T37" fmla="*/ 0 h 32"/>
                    <a:gd name="T38" fmla="*/ 0 w 24"/>
                    <a:gd name="T39" fmla="*/ 8 h 3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4"/>
                    <a:gd name="T61" fmla="*/ 0 h 32"/>
                    <a:gd name="T62" fmla="*/ 24 w 24"/>
                    <a:gd name="T63" fmla="*/ 32 h 3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4" h="32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16" y="0"/>
                      </a:lnTo>
                      <a:lnTo>
                        <a:pt x="16" y="8"/>
                      </a:lnTo>
                      <a:lnTo>
                        <a:pt x="24" y="16"/>
                      </a:lnTo>
                      <a:lnTo>
                        <a:pt x="16" y="16"/>
                      </a:lnTo>
                      <a:lnTo>
                        <a:pt x="16" y="24"/>
                      </a:lnTo>
                      <a:lnTo>
                        <a:pt x="8" y="24"/>
                      </a:lnTo>
                      <a:lnTo>
                        <a:pt x="8" y="32"/>
                      </a:lnTo>
                      <a:lnTo>
                        <a:pt x="16" y="24"/>
                      </a:lnTo>
                      <a:lnTo>
                        <a:pt x="24" y="24"/>
                      </a:lnTo>
                      <a:lnTo>
                        <a:pt x="24" y="16"/>
                      </a:lnTo>
                      <a:lnTo>
                        <a:pt x="24" y="8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661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5972" name="Freeform 847"/>
                <p:cNvSpPr>
                  <a:spLocks/>
                </p:cNvSpPr>
                <p:nvPr/>
              </p:nvSpPr>
              <p:spPr bwMode="auto">
                <a:xfrm>
                  <a:off x="3288" y="1928"/>
                  <a:ext cx="24" cy="32"/>
                </a:xfrm>
                <a:custGeom>
                  <a:avLst/>
                  <a:gdLst>
                    <a:gd name="T0" fmla="*/ 24 w 24"/>
                    <a:gd name="T1" fmla="*/ 0 h 32"/>
                    <a:gd name="T2" fmla="*/ 24 w 24"/>
                    <a:gd name="T3" fmla="*/ 8 h 32"/>
                    <a:gd name="T4" fmla="*/ 16 w 24"/>
                    <a:gd name="T5" fmla="*/ 16 h 32"/>
                    <a:gd name="T6" fmla="*/ 16 w 24"/>
                    <a:gd name="T7" fmla="*/ 24 h 32"/>
                    <a:gd name="T8" fmla="*/ 8 w 24"/>
                    <a:gd name="T9" fmla="*/ 32 h 32"/>
                    <a:gd name="T10" fmla="*/ 0 w 24"/>
                    <a:gd name="T11" fmla="*/ 32 h 32"/>
                    <a:gd name="T12" fmla="*/ 8 w 24"/>
                    <a:gd name="T13" fmla="*/ 32 h 32"/>
                    <a:gd name="T14" fmla="*/ 16 w 24"/>
                    <a:gd name="T15" fmla="*/ 24 h 32"/>
                    <a:gd name="T16" fmla="*/ 24 w 24"/>
                    <a:gd name="T17" fmla="*/ 16 h 32"/>
                    <a:gd name="T18" fmla="*/ 24 w 24"/>
                    <a:gd name="T19" fmla="*/ 0 h 3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4"/>
                    <a:gd name="T31" fmla="*/ 0 h 32"/>
                    <a:gd name="T32" fmla="*/ 24 w 24"/>
                    <a:gd name="T33" fmla="*/ 32 h 3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4" h="32">
                      <a:moveTo>
                        <a:pt x="24" y="0"/>
                      </a:moveTo>
                      <a:lnTo>
                        <a:pt x="24" y="8"/>
                      </a:lnTo>
                      <a:lnTo>
                        <a:pt x="16" y="16"/>
                      </a:lnTo>
                      <a:lnTo>
                        <a:pt x="16" y="24"/>
                      </a:lnTo>
                      <a:lnTo>
                        <a:pt x="8" y="32"/>
                      </a:lnTo>
                      <a:lnTo>
                        <a:pt x="0" y="32"/>
                      </a:lnTo>
                      <a:lnTo>
                        <a:pt x="8" y="32"/>
                      </a:lnTo>
                      <a:lnTo>
                        <a:pt x="16" y="24"/>
                      </a:lnTo>
                      <a:lnTo>
                        <a:pt x="24" y="16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661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5973" name="Freeform 848"/>
                <p:cNvSpPr>
                  <a:spLocks/>
                </p:cNvSpPr>
                <p:nvPr/>
              </p:nvSpPr>
              <p:spPr bwMode="auto">
                <a:xfrm>
                  <a:off x="3264" y="1840"/>
                  <a:ext cx="104" cy="104"/>
                </a:xfrm>
                <a:custGeom>
                  <a:avLst/>
                  <a:gdLst>
                    <a:gd name="T0" fmla="*/ 8 w 104"/>
                    <a:gd name="T1" fmla="*/ 24 h 104"/>
                    <a:gd name="T2" fmla="*/ 24 w 104"/>
                    <a:gd name="T3" fmla="*/ 24 h 104"/>
                    <a:gd name="T4" fmla="*/ 32 w 104"/>
                    <a:gd name="T5" fmla="*/ 24 h 104"/>
                    <a:gd name="T6" fmla="*/ 40 w 104"/>
                    <a:gd name="T7" fmla="*/ 32 h 104"/>
                    <a:gd name="T8" fmla="*/ 32 w 104"/>
                    <a:gd name="T9" fmla="*/ 40 h 104"/>
                    <a:gd name="T10" fmla="*/ 32 w 104"/>
                    <a:gd name="T11" fmla="*/ 48 h 104"/>
                    <a:gd name="T12" fmla="*/ 32 w 104"/>
                    <a:gd name="T13" fmla="*/ 56 h 104"/>
                    <a:gd name="T14" fmla="*/ 32 w 104"/>
                    <a:gd name="T15" fmla="*/ 64 h 104"/>
                    <a:gd name="T16" fmla="*/ 32 w 104"/>
                    <a:gd name="T17" fmla="*/ 72 h 104"/>
                    <a:gd name="T18" fmla="*/ 40 w 104"/>
                    <a:gd name="T19" fmla="*/ 56 h 104"/>
                    <a:gd name="T20" fmla="*/ 48 w 104"/>
                    <a:gd name="T21" fmla="*/ 56 h 104"/>
                    <a:gd name="T22" fmla="*/ 64 w 104"/>
                    <a:gd name="T23" fmla="*/ 56 h 104"/>
                    <a:gd name="T24" fmla="*/ 64 w 104"/>
                    <a:gd name="T25" fmla="*/ 64 h 104"/>
                    <a:gd name="T26" fmla="*/ 64 w 104"/>
                    <a:gd name="T27" fmla="*/ 72 h 104"/>
                    <a:gd name="T28" fmla="*/ 64 w 104"/>
                    <a:gd name="T29" fmla="*/ 72 h 104"/>
                    <a:gd name="T30" fmla="*/ 64 w 104"/>
                    <a:gd name="T31" fmla="*/ 80 h 104"/>
                    <a:gd name="T32" fmla="*/ 64 w 104"/>
                    <a:gd name="T33" fmla="*/ 88 h 104"/>
                    <a:gd name="T34" fmla="*/ 72 w 104"/>
                    <a:gd name="T35" fmla="*/ 88 h 104"/>
                    <a:gd name="T36" fmla="*/ 72 w 104"/>
                    <a:gd name="T37" fmla="*/ 96 h 104"/>
                    <a:gd name="T38" fmla="*/ 80 w 104"/>
                    <a:gd name="T39" fmla="*/ 104 h 104"/>
                    <a:gd name="T40" fmla="*/ 104 w 104"/>
                    <a:gd name="T41" fmla="*/ 80 h 104"/>
                    <a:gd name="T42" fmla="*/ 104 w 104"/>
                    <a:gd name="T43" fmla="*/ 72 h 104"/>
                    <a:gd name="T44" fmla="*/ 104 w 104"/>
                    <a:gd name="T45" fmla="*/ 48 h 104"/>
                    <a:gd name="T46" fmla="*/ 104 w 104"/>
                    <a:gd name="T47" fmla="*/ 32 h 104"/>
                    <a:gd name="T48" fmla="*/ 104 w 104"/>
                    <a:gd name="T49" fmla="*/ 8 h 104"/>
                    <a:gd name="T50" fmla="*/ 104 w 104"/>
                    <a:gd name="T51" fmla="*/ 0 h 104"/>
                    <a:gd name="T52" fmla="*/ 96 w 104"/>
                    <a:gd name="T53" fmla="*/ 0 h 104"/>
                    <a:gd name="T54" fmla="*/ 80 w 104"/>
                    <a:gd name="T55" fmla="*/ 0 h 104"/>
                    <a:gd name="T56" fmla="*/ 64 w 104"/>
                    <a:gd name="T57" fmla="*/ 0 h 104"/>
                    <a:gd name="T58" fmla="*/ 40 w 104"/>
                    <a:gd name="T59" fmla="*/ 0 h 104"/>
                    <a:gd name="T60" fmla="*/ 24 w 104"/>
                    <a:gd name="T61" fmla="*/ 0 h 104"/>
                    <a:gd name="T62" fmla="*/ 16 w 104"/>
                    <a:gd name="T63" fmla="*/ 0 h 104"/>
                    <a:gd name="T64" fmla="*/ 8 w 104"/>
                    <a:gd name="T65" fmla="*/ 8 h 104"/>
                    <a:gd name="T66" fmla="*/ 0 w 104"/>
                    <a:gd name="T67" fmla="*/ 16 h 104"/>
                    <a:gd name="T68" fmla="*/ 0 w 104"/>
                    <a:gd name="T69" fmla="*/ 24 h 104"/>
                    <a:gd name="T70" fmla="*/ 8 w 104"/>
                    <a:gd name="T71" fmla="*/ 24 h 10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4"/>
                    <a:gd name="T109" fmla="*/ 0 h 104"/>
                    <a:gd name="T110" fmla="*/ 104 w 104"/>
                    <a:gd name="T111" fmla="*/ 104 h 10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4" h="104">
                      <a:moveTo>
                        <a:pt x="8" y="24"/>
                      </a:moveTo>
                      <a:lnTo>
                        <a:pt x="24" y="24"/>
                      </a:lnTo>
                      <a:lnTo>
                        <a:pt x="32" y="24"/>
                      </a:lnTo>
                      <a:lnTo>
                        <a:pt x="40" y="32"/>
                      </a:lnTo>
                      <a:lnTo>
                        <a:pt x="32" y="40"/>
                      </a:lnTo>
                      <a:lnTo>
                        <a:pt x="32" y="48"/>
                      </a:lnTo>
                      <a:lnTo>
                        <a:pt x="32" y="56"/>
                      </a:lnTo>
                      <a:lnTo>
                        <a:pt x="32" y="64"/>
                      </a:lnTo>
                      <a:lnTo>
                        <a:pt x="32" y="72"/>
                      </a:lnTo>
                      <a:lnTo>
                        <a:pt x="40" y="56"/>
                      </a:lnTo>
                      <a:lnTo>
                        <a:pt x="48" y="56"/>
                      </a:lnTo>
                      <a:lnTo>
                        <a:pt x="64" y="56"/>
                      </a:lnTo>
                      <a:lnTo>
                        <a:pt x="64" y="64"/>
                      </a:lnTo>
                      <a:lnTo>
                        <a:pt x="64" y="72"/>
                      </a:lnTo>
                      <a:lnTo>
                        <a:pt x="64" y="80"/>
                      </a:lnTo>
                      <a:lnTo>
                        <a:pt x="64" y="88"/>
                      </a:lnTo>
                      <a:lnTo>
                        <a:pt x="72" y="88"/>
                      </a:lnTo>
                      <a:lnTo>
                        <a:pt x="72" y="96"/>
                      </a:lnTo>
                      <a:lnTo>
                        <a:pt x="80" y="104"/>
                      </a:lnTo>
                      <a:lnTo>
                        <a:pt x="104" y="80"/>
                      </a:lnTo>
                      <a:lnTo>
                        <a:pt x="104" y="72"/>
                      </a:lnTo>
                      <a:lnTo>
                        <a:pt x="104" y="48"/>
                      </a:lnTo>
                      <a:lnTo>
                        <a:pt x="104" y="32"/>
                      </a:lnTo>
                      <a:lnTo>
                        <a:pt x="104" y="8"/>
                      </a:lnTo>
                      <a:lnTo>
                        <a:pt x="104" y="0"/>
                      </a:lnTo>
                      <a:lnTo>
                        <a:pt x="96" y="0"/>
                      </a:lnTo>
                      <a:lnTo>
                        <a:pt x="80" y="0"/>
                      </a:lnTo>
                      <a:lnTo>
                        <a:pt x="64" y="0"/>
                      </a:lnTo>
                      <a:lnTo>
                        <a:pt x="40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8" y="8"/>
                      </a:lnTo>
                      <a:lnTo>
                        <a:pt x="0" y="16"/>
                      </a:lnTo>
                      <a:lnTo>
                        <a:pt x="0" y="24"/>
                      </a:lnTo>
                      <a:lnTo>
                        <a:pt x="8" y="24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5974" name="Freeform 849"/>
                <p:cNvSpPr>
                  <a:spLocks/>
                </p:cNvSpPr>
                <p:nvPr/>
              </p:nvSpPr>
              <p:spPr bwMode="auto">
                <a:xfrm>
                  <a:off x="3272" y="1840"/>
                  <a:ext cx="96" cy="96"/>
                </a:xfrm>
                <a:custGeom>
                  <a:avLst/>
                  <a:gdLst>
                    <a:gd name="T0" fmla="*/ 8 w 96"/>
                    <a:gd name="T1" fmla="*/ 0 h 96"/>
                    <a:gd name="T2" fmla="*/ 0 w 96"/>
                    <a:gd name="T3" fmla="*/ 16 h 96"/>
                    <a:gd name="T4" fmla="*/ 16 w 96"/>
                    <a:gd name="T5" fmla="*/ 24 h 96"/>
                    <a:gd name="T6" fmla="*/ 24 w 96"/>
                    <a:gd name="T7" fmla="*/ 16 h 96"/>
                    <a:gd name="T8" fmla="*/ 40 w 96"/>
                    <a:gd name="T9" fmla="*/ 16 h 96"/>
                    <a:gd name="T10" fmla="*/ 32 w 96"/>
                    <a:gd name="T11" fmla="*/ 16 h 96"/>
                    <a:gd name="T12" fmla="*/ 32 w 96"/>
                    <a:gd name="T13" fmla="*/ 24 h 96"/>
                    <a:gd name="T14" fmla="*/ 48 w 96"/>
                    <a:gd name="T15" fmla="*/ 16 h 96"/>
                    <a:gd name="T16" fmla="*/ 32 w 96"/>
                    <a:gd name="T17" fmla="*/ 24 h 96"/>
                    <a:gd name="T18" fmla="*/ 40 w 96"/>
                    <a:gd name="T19" fmla="*/ 24 h 96"/>
                    <a:gd name="T20" fmla="*/ 32 w 96"/>
                    <a:gd name="T21" fmla="*/ 32 h 96"/>
                    <a:gd name="T22" fmla="*/ 40 w 96"/>
                    <a:gd name="T23" fmla="*/ 40 h 96"/>
                    <a:gd name="T24" fmla="*/ 40 w 96"/>
                    <a:gd name="T25" fmla="*/ 40 h 96"/>
                    <a:gd name="T26" fmla="*/ 24 w 96"/>
                    <a:gd name="T27" fmla="*/ 48 h 96"/>
                    <a:gd name="T28" fmla="*/ 40 w 96"/>
                    <a:gd name="T29" fmla="*/ 48 h 96"/>
                    <a:gd name="T30" fmla="*/ 24 w 96"/>
                    <a:gd name="T31" fmla="*/ 48 h 96"/>
                    <a:gd name="T32" fmla="*/ 32 w 96"/>
                    <a:gd name="T33" fmla="*/ 56 h 96"/>
                    <a:gd name="T34" fmla="*/ 64 w 96"/>
                    <a:gd name="T35" fmla="*/ 56 h 96"/>
                    <a:gd name="T36" fmla="*/ 64 w 96"/>
                    <a:gd name="T37" fmla="*/ 56 h 96"/>
                    <a:gd name="T38" fmla="*/ 56 w 96"/>
                    <a:gd name="T39" fmla="*/ 64 h 96"/>
                    <a:gd name="T40" fmla="*/ 72 w 96"/>
                    <a:gd name="T41" fmla="*/ 56 h 96"/>
                    <a:gd name="T42" fmla="*/ 72 w 96"/>
                    <a:gd name="T43" fmla="*/ 64 h 96"/>
                    <a:gd name="T44" fmla="*/ 56 w 96"/>
                    <a:gd name="T45" fmla="*/ 64 h 96"/>
                    <a:gd name="T46" fmla="*/ 64 w 96"/>
                    <a:gd name="T47" fmla="*/ 72 h 96"/>
                    <a:gd name="T48" fmla="*/ 72 w 96"/>
                    <a:gd name="T49" fmla="*/ 72 h 96"/>
                    <a:gd name="T50" fmla="*/ 56 w 96"/>
                    <a:gd name="T51" fmla="*/ 72 h 96"/>
                    <a:gd name="T52" fmla="*/ 64 w 96"/>
                    <a:gd name="T53" fmla="*/ 72 h 96"/>
                    <a:gd name="T54" fmla="*/ 64 w 96"/>
                    <a:gd name="T55" fmla="*/ 72 h 96"/>
                    <a:gd name="T56" fmla="*/ 64 w 96"/>
                    <a:gd name="T57" fmla="*/ 88 h 96"/>
                    <a:gd name="T58" fmla="*/ 72 w 96"/>
                    <a:gd name="T59" fmla="*/ 72 h 96"/>
                    <a:gd name="T60" fmla="*/ 72 w 96"/>
                    <a:gd name="T61" fmla="*/ 80 h 96"/>
                    <a:gd name="T62" fmla="*/ 64 w 96"/>
                    <a:gd name="T63" fmla="*/ 96 h 96"/>
                    <a:gd name="T64" fmla="*/ 80 w 96"/>
                    <a:gd name="T65" fmla="*/ 80 h 96"/>
                    <a:gd name="T66" fmla="*/ 80 w 96"/>
                    <a:gd name="T67" fmla="*/ 88 h 96"/>
                    <a:gd name="T68" fmla="*/ 72 w 96"/>
                    <a:gd name="T69" fmla="*/ 96 h 96"/>
                    <a:gd name="T70" fmla="*/ 88 w 96"/>
                    <a:gd name="T71" fmla="*/ 80 h 96"/>
                    <a:gd name="T72" fmla="*/ 96 w 96"/>
                    <a:gd name="T73" fmla="*/ 56 h 96"/>
                    <a:gd name="T74" fmla="*/ 96 w 96"/>
                    <a:gd name="T75" fmla="*/ 32 h 96"/>
                    <a:gd name="T76" fmla="*/ 80 w 96"/>
                    <a:gd name="T77" fmla="*/ 40 h 96"/>
                    <a:gd name="T78" fmla="*/ 80 w 96"/>
                    <a:gd name="T79" fmla="*/ 40 h 96"/>
                    <a:gd name="T80" fmla="*/ 96 w 96"/>
                    <a:gd name="T81" fmla="*/ 32 h 96"/>
                    <a:gd name="T82" fmla="*/ 96 w 96"/>
                    <a:gd name="T83" fmla="*/ 16 h 96"/>
                    <a:gd name="T84" fmla="*/ 80 w 96"/>
                    <a:gd name="T85" fmla="*/ 16 h 96"/>
                    <a:gd name="T86" fmla="*/ 80 w 96"/>
                    <a:gd name="T87" fmla="*/ 16 h 96"/>
                    <a:gd name="T88" fmla="*/ 96 w 96"/>
                    <a:gd name="T89" fmla="*/ 8 h 96"/>
                    <a:gd name="T90" fmla="*/ 80 w 96"/>
                    <a:gd name="T91" fmla="*/ 0 h 96"/>
                    <a:gd name="T92" fmla="*/ 64 w 96"/>
                    <a:gd name="T93" fmla="*/ 8 h 96"/>
                    <a:gd name="T94" fmla="*/ 80 w 96"/>
                    <a:gd name="T95" fmla="*/ 0 h 96"/>
                    <a:gd name="T96" fmla="*/ 64 w 96"/>
                    <a:gd name="T97" fmla="*/ 0 h 96"/>
                    <a:gd name="T98" fmla="*/ 48 w 96"/>
                    <a:gd name="T99" fmla="*/ 0 h 96"/>
                    <a:gd name="T100" fmla="*/ 40 w 96"/>
                    <a:gd name="T101" fmla="*/ 0 h 96"/>
                    <a:gd name="T102" fmla="*/ 40 w 96"/>
                    <a:gd name="T103" fmla="*/ 0 h 96"/>
                    <a:gd name="T104" fmla="*/ 24 w 96"/>
                    <a:gd name="T105" fmla="*/ 0 h 96"/>
                    <a:gd name="T106" fmla="*/ 16 w 96"/>
                    <a:gd name="T107" fmla="*/ 8 h 96"/>
                    <a:gd name="T108" fmla="*/ 24 w 96"/>
                    <a:gd name="T109" fmla="*/ 0 h 9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96"/>
                    <a:gd name="T166" fmla="*/ 0 h 96"/>
                    <a:gd name="T167" fmla="*/ 96 w 96"/>
                    <a:gd name="T168" fmla="*/ 96 h 9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96" h="96">
                      <a:moveTo>
                        <a:pt x="16" y="0"/>
                      </a:moveTo>
                      <a:lnTo>
                        <a:pt x="8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8" y="24"/>
                      </a:lnTo>
                      <a:lnTo>
                        <a:pt x="16" y="24"/>
                      </a:lnTo>
                      <a:lnTo>
                        <a:pt x="24" y="16"/>
                      </a:lnTo>
                      <a:lnTo>
                        <a:pt x="32" y="16"/>
                      </a:lnTo>
                      <a:lnTo>
                        <a:pt x="40" y="16"/>
                      </a:lnTo>
                      <a:lnTo>
                        <a:pt x="48" y="16"/>
                      </a:lnTo>
                      <a:lnTo>
                        <a:pt x="32" y="16"/>
                      </a:lnTo>
                      <a:lnTo>
                        <a:pt x="24" y="24"/>
                      </a:lnTo>
                      <a:lnTo>
                        <a:pt x="32" y="24"/>
                      </a:lnTo>
                      <a:lnTo>
                        <a:pt x="40" y="24"/>
                      </a:lnTo>
                      <a:lnTo>
                        <a:pt x="48" y="16"/>
                      </a:lnTo>
                      <a:lnTo>
                        <a:pt x="40" y="24"/>
                      </a:lnTo>
                      <a:lnTo>
                        <a:pt x="32" y="24"/>
                      </a:lnTo>
                      <a:lnTo>
                        <a:pt x="32" y="32"/>
                      </a:lnTo>
                      <a:lnTo>
                        <a:pt x="40" y="24"/>
                      </a:lnTo>
                      <a:lnTo>
                        <a:pt x="48" y="24"/>
                      </a:lnTo>
                      <a:lnTo>
                        <a:pt x="32" y="32"/>
                      </a:lnTo>
                      <a:lnTo>
                        <a:pt x="32" y="40"/>
                      </a:lnTo>
                      <a:lnTo>
                        <a:pt x="40" y="40"/>
                      </a:lnTo>
                      <a:lnTo>
                        <a:pt x="48" y="40"/>
                      </a:lnTo>
                      <a:lnTo>
                        <a:pt x="40" y="40"/>
                      </a:lnTo>
                      <a:lnTo>
                        <a:pt x="24" y="40"/>
                      </a:lnTo>
                      <a:lnTo>
                        <a:pt x="24" y="48"/>
                      </a:lnTo>
                      <a:lnTo>
                        <a:pt x="32" y="48"/>
                      </a:lnTo>
                      <a:lnTo>
                        <a:pt x="40" y="48"/>
                      </a:lnTo>
                      <a:lnTo>
                        <a:pt x="32" y="48"/>
                      </a:lnTo>
                      <a:lnTo>
                        <a:pt x="24" y="48"/>
                      </a:lnTo>
                      <a:lnTo>
                        <a:pt x="24" y="56"/>
                      </a:lnTo>
                      <a:lnTo>
                        <a:pt x="32" y="56"/>
                      </a:lnTo>
                      <a:lnTo>
                        <a:pt x="48" y="56"/>
                      </a:lnTo>
                      <a:lnTo>
                        <a:pt x="64" y="56"/>
                      </a:lnTo>
                      <a:lnTo>
                        <a:pt x="72" y="48"/>
                      </a:lnTo>
                      <a:lnTo>
                        <a:pt x="64" y="56"/>
                      </a:lnTo>
                      <a:lnTo>
                        <a:pt x="56" y="56"/>
                      </a:lnTo>
                      <a:lnTo>
                        <a:pt x="56" y="64"/>
                      </a:lnTo>
                      <a:lnTo>
                        <a:pt x="64" y="56"/>
                      </a:lnTo>
                      <a:lnTo>
                        <a:pt x="72" y="56"/>
                      </a:lnTo>
                      <a:lnTo>
                        <a:pt x="80" y="56"/>
                      </a:lnTo>
                      <a:lnTo>
                        <a:pt x="72" y="64"/>
                      </a:lnTo>
                      <a:lnTo>
                        <a:pt x="64" y="64"/>
                      </a:lnTo>
                      <a:lnTo>
                        <a:pt x="56" y="64"/>
                      </a:lnTo>
                      <a:lnTo>
                        <a:pt x="56" y="72"/>
                      </a:lnTo>
                      <a:lnTo>
                        <a:pt x="64" y="72"/>
                      </a:lnTo>
                      <a:lnTo>
                        <a:pt x="72" y="64"/>
                      </a:lnTo>
                      <a:lnTo>
                        <a:pt x="72" y="72"/>
                      </a:lnTo>
                      <a:lnTo>
                        <a:pt x="64" y="72"/>
                      </a:lnTo>
                      <a:lnTo>
                        <a:pt x="56" y="72"/>
                      </a:lnTo>
                      <a:lnTo>
                        <a:pt x="64" y="72"/>
                      </a:lnTo>
                      <a:lnTo>
                        <a:pt x="72" y="72"/>
                      </a:lnTo>
                      <a:lnTo>
                        <a:pt x="64" y="72"/>
                      </a:lnTo>
                      <a:lnTo>
                        <a:pt x="56" y="80"/>
                      </a:lnTo>
                      <a:lnTo>
                        <a:pt x="64" y="88"/>
                      </a:lnTo>
                      <a:lnTo>
                        <a:pt x="64" y="80"/>
                      </a:lnTo>
                      <a:lnTo>
                        <a:pt x="72" y="72"/>
                      </a:lnTo>
                      <a:lnTo>
                        <a:pt x="72" y="80"/>
                      </a:lnTo>
                      <a:lnTo>
                        <a:pt x="64" y="88"/>
                      </a:lnTo>
                      <a:lnTo>
                        <a:pt x="64" y="96"/>
                      </a:lnTo>
                      <a:lnTo>
                        <a:pt x="72" y="88"/>
                      </a:lnTo>
                      <a:lnTo>
                        <a:pt x="80" y="80"/>
                      </a:lnTo>
                      <a:lnTo>
                        <a:pt x="88" y="72"/>
                      </a:lnTo>
                      <a:lnTo>
                        <a:pt x="80" y="88"/>
                      </a:lnTo>
                      <a:lnTo>
                        <a:pt x="72" y="88"/>
                      </a:lnTo>
                      <a:lnTo>
                        <a:pt x="72" y="96"/>
                      </a:lnTo>
                      <a:lnTo>
                        <a:pt x="88" y="88"/>
                      </a:lnTo>
                      <a:lnTo>
                        <a:pt x="88" y="80"/>
                      </a:lnTo>
                      <a:lnTo>
                        <a:pt x="96" y="72"/>
                      </a:lnTo>
                      <a:lnTo>
                        <a:pt x="96" y="56"/>
                      </a:lnTo>
                      <a:lnTo>
                        <a:pt x="96" y="48"/>
                      </a:lnTo>
                      <a:lnTo>
                        <a:pt x="96" y="32"/>
                      </a:lnTo>
                      <a:lnTo>
                        <a:pt x="88" y="40"/>
                      </a:lnTo>
                      <a:lnTo>
                        <a:pt x="80" y="40"/>
                      </a:lnTo>
                      <a:lnTo>
                        <a:pt x="64" y="40"/>
                      </a:lnTo>
                      <a:lnTo>
                        <a:pt x="80" y="40"/>
                      </a:lnTo>
                      <a:lnTo>
                        <a:pt x="88" y="40"/>
                      </a:lnTo>
                      <a:lnTo>
                        <a:pt x="96" y="32"/>
                      </a:lnTo>
                      <a:lnTo>
                        <a:pt x="96" y="24"/>
                      </a:lnTo>
                      <a:lnTo>
                        <a:pt x="96" y="16"/>
                      </a:lnTo>
                      <a:lnTo>
                        <a:pt x="88" y="16"/>
                      </a:lnTo>
                      <a:lnTo>
                        <a:pt x="80" y="16"/>
                      </a:lnTo>
                      <a:lnTo>
                        <a:pt x="64" y="24"/>
                      </a:lnTo>
                      <a:lnTo>
                        <a:pt x="80" y="16"/>
                      </a:lnTo>
                      <a:lnTo>
                        <a:pt x="88" y="16"/>
                      </a:lnTo>
                      <a:lnTo>
                        <a:pt x="96" y="8"/>
                      </a:lnTo>
                      <a:lnTo>
                        <a:pt x="88" y="0"/>
                      </a:lnTo>
                      <a:lnTo>
                        <a:pt x="80" y="0"/>
                      </a:lnTo>
                      <a:lnTo>
                        <a:pt x="72" y="0"/>
                      </a:lnTo>
                      <a:lnTo>
                        <a:pt x="64" y="8"/>
                      </a:lnTo>
                      <a:lnTo>
                        <a:pt x="72" y="0"/>
                      </a:lnTo>
                      <a:lnTo>
                        <a:pt x="80" y="0"/>
                      </a:lnTo>
                      <a:lnTo>
                        <a:pt x="72" y="0"/>
                      </a:lnTo>
                      <a:lnTo>
                        <a:pt x="64" y="0"/>
                      </a:lnTo>
                      <a:lnTo>
                        <a:pt x="56" y="0"/>
                      </a:lnTo>
                      <a:lnTo>
                        <a:pt x="48" y="0"/>
                      </a:lnTo>
                      <a:lnTo>
                        <a:pt x="32" y="0"/>
                      </a:lnTo>
                      <a:lnTo>
                        <a:pt x="40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994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grpSp>
              <p:nvGrpSpPr>
                <p:cNvPr id="25975" name="Group 850"/>
                <p:cNvGrpSpPr>
                  <a:grpSpLocks/>
                </p:cNvGrpSpPr>
                <p:nvPr/>
              </p:nvGrpSpPr>
              <p:grpSpPr bwMode="auto">
                <a:xfrm>
                  <a:off x="3048" y="2088"/>
                  <a:ext cx="112" cy="72"/>
                  <a:chOff x="3048" y="2088"/>
                  <a:chExt cx="112" cy="72"/>
                </a:xfrm>
              </p:grpSpPr>
              <p:grpSp>
                <p:nvGrpSpPr>
                  <p:cNvPr id="25995" name="Group 851"/>
                  <p:cNvGrpSpPr>
                    <a:grpSpLocks/>
                  </p:cNvGrpSpPr>
                  <p:nvPr/>
                </p:nvGrpSpPr>
                <p:grpSpPr bwMode="auto">
                  <a:xfrm>
                    <a:off x="3048" y="2088"/>
                    <a:ext cx="112" cy="72"/>
                    <a:chOff x="3048" y="2088"/>
                    <a:chExt cx="112" cy="72"/>
                  </a:xfrm>
                </p:grpSpPr>
                <p:sp>
                  <p:nvSpPr>
                    <p:cNvPr id="26004" name="Freeform 852"/>
                    <p:cNvSpPr>
                      <a:spLocks/>
                    </p:cNvSpPr>
                    <p:nvPr/>
                  </p:nvSpPr>
                  <p:spPr bwMode="auto">
                    <a:xfrm>
                      <a:off x="3048" y="2088"/>
                      <a:ext cx="112" cy="64"/>
                    </a:xfrm>
                    <a:custGeom>
                      <a:avLst/>
                      <a:gdLst>
                        <a:gd name="T0" fmla="*/ 112 w 112"/>
                        <a:gd name="T1" fmla="*/ 40 h 64"/>
                        <a:gd name="T2" fmla="*/ 104 w 112"/>
                        <a:gd name="T3" fmla="*/ 40 h 64"/>
                        <a:gd name="T4" fmla="*/ 96 w 112"/>
                        <a:gd name="T5" fmla="*/ 32 h 64"/>
                        <a:gd name="T6" fmla="*/ 88 w 112"/>
                        <a:gd name="T7" fmla="*/ 32 h 64"/>
                        <a:gd name="T8" fmla="*/ 80 w 112"/>
                        <a:gd name="T9" fmla="*/ 24 h 64"/>
                        <a:gd name="T10" fmla="*/ 64 w 112"/>
                        <a:gd name="T11" fmla="*/ 8 h 64"/>
                        <a:gd name="T12" fmla="*/ 56 w 112"/>
                        <a:gd name="T13" fmla="*/ 0 h 64"/>
                        <a:gd name="T14" fmla="*/ 40 w 112"/>
                        <a:gd name="T15" fmla="*/ 0 h 64"/>
                        <a:gd name="T16" fmla="*/ 32 w 112"/>
                        <a:gd name="T17" fmla="*/ 0 h 64"/>
                        <a:gd name="T18" fmla="*/ 24 w 112"/>
                        <a:gd name="T19" fmla="*/ 0 h 64"/>
                        <a:gd name="T20" fmla="*/ 16 w 112"/>
                        <a:gd name="T21" fmla="*/ 8 h 64"/>
                        <a:gd name="T22" fmla="*/ 8 w 112"/>
                        <a:gd name="T23" fmla="*/ 8 h 64"/>
                        <a:gd name="T24" fmla="*/ 8 w 112"/>
                        <a:gd name="T25" fmla="*/ 16 h 64"/>
                        <a:gd name="T26" fmla="*/ 0 w 112"/>
                        <a:gd name="T27" fmla="*/ 24 h 64"/>
                        <a:gd name="T28" fmla="*/ 0 w 112"/>
                        <a:gd name="T29" fmla="*/ 32 h 64"/>
                        <a:gd name="T30" fmla="*/ 8 w 112"/>
                        <a:gd name="T31" fmla="*/ 32 h 64"/>
                        <a:gd name="T32" fmla="*/ 16 w 112"/>
                        <a:gd name="T33" fmla="*/ 24 h 64"/>
                        <a:gd name="T34" fmla="*/ 24 w 112"/>
                        <a:gd name="T35" fmla="*/ 24 h 64"/>
                        <a:gd name="T36" fmla="*/ 40 w 112"/>
                        <a:gd name="T37" fmla="*/ 24 h 64"/>
                        <a:gd name="T38" fmla="*/ 24 w 112"/>
                        <a:gd name="T39" fmla="*/ 32 h 64"/>
                        <a:gd name="T40" fmla="*/ 16 w 112"/>
                        <a:gd name="T41" fmla="*/ 32 h 64"/>
                        <a:gd name="T42" fmla="*/ 8 w 112"/>
                        <a:gd name="T43" fmla="*/ 32 h 64"/>
                        <a:gd name="T44" fmla="*/ 8 w 112"/>
                        <a:gd name="T45" fmla="*/ 40 h 64"/>
                        <a:gd name="T46" fmla="*/ 16 w 112"/>
                        <a:gd name="T47" fmla="*/ 40 h 64"/>
                        <a:gd name="T48" fmla="*/ 24 w 112"/>
                        <a:gd name="T49" fmla="*/ 40 h 64"/>
                        <a:gd name="T50" fmla="*/ 40 w 112"/>
                        <a:gd name="T51" fmla="*/ 40 h 64"/>
                        <a:gd name="T52" fmla="*/ 48 w 112"/>
                        <a:gd name="T53" fmla="*/ 40 h 64"/>
                        <a:gd name="T54" fmla="*/ 56 w 112"/>
                        <a:gd name="T55" fmla="*/ 48 h 64"/>
                        <a:gd name="T56" fmla="*/ 56 w 112"/>
                        <a:gd name="T57" fmla="*/ 56 h 64"/>
                        <a:gd name="T58" fmla="*/ 56 w 112"/>
                        <a:gd name="T59" fmla="*/ 64 h 64"/>
                        <a:gd name="T60" fmla="*/ 64 w 112"/>
                        <a:gd name="T61" fmla="*/ 64 h 64"/>
                        <a:gd name="T62" fmla="*/ 72 w 112"/>
                        <a:gd name="T63" fmla="*/ 64 h 64"/>
                        <a:gd name="T64" fmla="*/ 80 w 112"/>
                        <a:gd name="T65" fmla="*/ 64 h 64"/>
                        <a:gd name="T66" fmla="*/ 88 w 112"/>
                        <a:gd name="T67" fmla="*/ 64 h 64"/>
                        <a:gd name="T68" fmla="*/ 96 w 112"/>
                        <a:gd name="T69" fmla="*/ 64 h 64"/>
                        <a:gd name="T70" fmla="*/ 112 w 112"/>
                        <a:gd name="T71" fmla="*/ 64 h 64"/>
                        <a:gd name="T72" fmla="*/ 112 w 112"/>
                        <a:gd name="T73" fmla="*/ 40 h 64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w 112"/>
                        <a:gd name="T112" fmla="*/ 0 h 64"/>
                        <a:gd name="T113" fmla="*/ 112 w 112"/>
                        <a:gd name="T114" fmla="*/ 64 h 64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T111" t="T112" r="T113" b="T114"/>
                      <a:pathLst>
                        <a:path w="112" h="64">
                          <a:moveTo>
                            <a:pt x="112" y="40"/>
                          </a:moveTo>
                          <a:lnTo>
                            <a:pt x="104" y="40"/>
                          </a:lnTo>
                          <a:lnTo>
                            <a:pt x="96" y="32"/>
                          </a:lnTo>
                          <a:lnTo>
                            <a:pt x="88" y="32"/>
                          </a:lnTo>
                          <a:lnTo>
                            <a:pt x="80" y="24"/>
                          </a:lnTo>
                          <a:lnTo>
                            <a:pt x="64" y="8"/>
                          </a:lnTo>
                          <a:lnTo>
                            <a:pt x="56" y="0"/>
                          </a:lnTo>
                          <a:lnTo>
                            <a:pt x="40" y="0"/>
                          </a:lnTo>
                          <a:lnTo>
                            <a:pt x="32" y="0"/>
                          </a:lnTo>
                          <a:lnTo>
                            <a:pt x="24" y="0"/>
                          </a:lnTo>
                          <a:lnTo>
                            <a:pt x="16" y="8"/>
                          </a:lnTo>
                          <a:lnTo>
                            <a:pt x="8" y="8"/>
                          </a:lnTo>
                          <a:lnTo>
                            <a:pt x="8" y="16"/>
                          </a:lnTo>
                          <a:lnTo>
                            <a:pt x="0" y="24"/>
                          </a:lnTo>
                          <a:lnTo>
                            <a:pt x="0" y="32"/>
                          </a:lnTo>
                          <a:lnTo>
                            <a:pt x="8" y="32"/>
                          </a:lnTo>
                          <a:lnTo>
                            <a:pt x="16" y="24"/>
                          </a:lnTo>
                          <a:lnTo>
                            <a:pt x="24" y="24"/>
                          </a:lnTo>
                          <a:lnTo>
                            <a:pt x="40" y="24"/>
                          </a:lnTo>
                          <a:lnTo>
                            <a:pt x="24" y="32"/>
                          </a:lnTo>
                          <a:lnTo>
                            <a:pt x="16" y="32"/>
                          </a:lnTo>
                          <a:lnTo>
                            <a:pt x="8" y="32"/>
                          </a:lnTo>
                          <a:lnTo>
                            <a:pt x="8" y="40"/>
                          </a:lnTo>
                          <a:lnTo>
                            <a:pt x="16" y="40"/>
                          </a:lnTo>
                          <a:lnTo>
                            <a:pt x="24" y="40"/>
                          </a:lnTo>
                          <a:lnTo>
                            <a:pt x="40" y="40"/>
                          </a:lnTo>
                          <a:lnTo>
                            <a:pt x="48" y="40"/>
                          </a:lnTo>
                          <a:lnTo>
                            <a:pt x="56" y="48"/>
                          </a:lnTo>
                          <a:lnTo>
                            <a:pt x="56" y="56"/>
                          </a:lnTo>
                          <a:lnTo>
                            <a:pt x="56" y="64"/>
                          </a:lnTo>
                          <a:lnTo>
                            <a:pt x="64" y="64"/>
                          </a:lnTo>
                          <a:lnTo>
                            <a:pt x="72" y="64"/>
                          </a:lnTo>
                          <a:lnTo>
                            <a:pt x="80" y="64"/>
                          </a:lnTo>
                          <a:lnTo>
                            <a:pt x="88" y="64"/>
                          </a:lnTo>
                          <a:lnTo>
                            <a:pt x="96" y="64"/>
                          </a:lnTo>
                          <a:lnTo>
                            <a:pt x="112" y="64"/>
                          </a:lnTo>
                          <a:lnTo>
                            <a:pt x="112" y="40"/>
                          </a:lnTo>
                          <a:close/>
                        </a:path>
                      </a:pathLst>
                    </a:custGeom>
                    <a:solidFill>
                      <a:srgbClr val="FFCC99"/>
                    </a:solidFill>
                    <a:ln w="12700">
                      <a:solidFill>
                        <a:srgbClr val="661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6005" name="Freeform 853"/>
                    <p:cNvSpPr>
                      <a:spLocks/>
                    </p:cNvSpPr>
                    <p:nvPr/>
                  </p:nvSpPr>
                  <p:spPr bwMode="auto">
                    <a:xfrm>
                      <a:off x="3048" y="2088"/>
                      <a:ext cx="112" cy="72"/>
                    </a:xfrm>
                    <a:custGeom>
                      <a:avLst/>
                      <a:gdLst>
                        <a:gd name="T0" fmla="*/ 112 w 112"/>
                        <a:gd name="T1" fmla="*/ 40 h 72"/>
                        <a:gd name="T2" fmla="*/ 104 w 112"/>
                        <a:gd name="T3" fmla="*/ 40 h 72"/>
                        <a:gd name="T4" fmla="*/ 96 w 112"/>
                        <a:gd name="T5" fmla="*/ 32 h 72"/>
                        <a:gd name="T6" fmla="*/ 88 w 112"/>
                        <a:gd name="T7" fmla="*/ 32 h 72"/>
                        <a:gd name="T8" fmla="*/ 80 w 112"/>
                        <a:gd name="T9" fmla="*/ 24 h 72"/>
                        <a:gd name="T10" fmla="*/ 72 w 112"/>
                        <a:gd name="T11" fmla="*/ 8 h 72"/>
                        <a:gd name="T12" fmla="*/ 64 w 112"/>
                        <a:gd name="T13" fmla="*/ 0 h 72"/>
                        <a:gd name="T14" fmla="*/ 40 w 112"/>
                        <a:gd name="T15" fmla="*/ 0 h 72"/>
                        <a:gd name="T16" fmla="*/ 32 w 112"/>
                        <a:gd name="T17" fmla="*/ 0 h 72"/>
                        <a:gd name="T18" fmla="*/ 24 w 112"/>
                        <a:gd name="T19" fmla="*/ 0 h 72"/>
                        <a:gd name="T20" fmla="*/ 16 w 112"/>
                        <a:gd name="T21" fmla="*/ 8 h 72"/>
                        <a:gd name="T22" fmla="*/ 8 w 112"/>
                        <a:gd name="T23" fmla="*/ 8 h 72"/>
                        <a:gd name="T24" fmla="*/ 8 w 112"/>
                        <a:gd name="T25" fmla="*/ 16 h 72"/>
                        <a:gd name="T26" fmla="*/ 0 w 112"/>
                        <a:gd name="T27" fmla="*/ 24 h 72"/>
                        <a:gd name="T28" fmla="*/ 0 w 112"/>
                        <a:gd name="T29" fmla="*/ 32 h 72"/>
                        <a:gd name="T30" fmla="*/ 8 w 112"/>
                        <a:gd name="T31" fmla="*/ 32 h 72"/>
                        <a:gd name="T32" fmla="*/ 16 w 112"/>
                        <a:gd name="T33" fmla="*/ 24 h 72"/>
                        <a:gd name="T34" fmla="*/ 24 w 112"/>
                        <a:gd name="T35" fmla="*/ 24 h 72"/>
                        <a:gd name="T36" fmla="*/ 40 w 112"/>
                        <a:gd name="T37" fmla="*/ 24 h 72"/>
                        <a:gd name="T38" fmla="*/ 24 w 112"/>
                        <a:gd name="T39" fmla="*/ 32 h 72"/>
                        <a:gd name="T40" fmla="*/ 16 w 112"/>
                        <a:gd name="T41" fmla="*/ 32 h 72"/>
                        <a:gd name="T42" fmla="*/ 8 w 112"/>
                        <a:gd name="T43" fmla="*/ 32 h 72"/>
                        <a:gd name="T44" fmla="*/ 8 w 112"/>
                        <a:gd name="T45" fmla="*/ 40 h 72"/>
                        <a:gd name="T46" fmla="*/ 16 w 112"/>
                        <a:gd name="T47" fmla="*/ 40 h 72"/>
                        <a:gd name="T48" fmla="*/ 24 w 112"/>
                        <a:gd name="T49" fmla="*/ 40 h 72"/>
                        <a:gd name="T50" fmla="*/ 40 w 112"/>
                        <a:gd name="T51" fmla="*/ 40 h 72"/>
                        <a:gd name="T52" fmla="*/ 48 w 112"/>
                        <a:gd name="T53" fmla="*/ 40 h 72"/>
                        <a:gd name="T54" fmla="*/ 56 w 112"/>
                        <a:gd name="T55" fmla="*/ 48 h 72"/>
                        <a:gd name="T56" fmla="*/ 64 w 112"/>
                        <a:gd name="T57" fmla="*/ 56 h 72"/>
                        <a:gd name="T58" fmla="*/ 64 w 112"/>
                        <a:gd name="T59" fmla="*/ 64 h 72"/>
                        <a:gd name="T60" fmla="*/ 72 w 112"/>
                        <a:gd name="T61" fmla="*/ 64 h 72"/>
                        <a:gd name="T62" fmla="*/ 80 w 112"/>
                        <a:gd name="T63" fmla="*/ 64 h 72"/>
                        <a:gd name="T64" fmla="*/ 88 w 112"/>
                        <a:gd name="T65" fmla="*/ 64 h 72"/>
                        <a:gd name="T66" fmla="*/ 96 w 112"/>
                        <a:gd name="T67" fmla="*/ 64 h 72"/>
                        <a:gd name="T68" fmla="*/ 112 w 112"/>
                        <a:gd name="T69" fmla="*/ 72 h 72"/>
                        <a:gd name="T70" fmla="*/ 112 w 112"/>
                        <a:gd name="T71" fmla="*/ 40 h 72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112"/>
                        <a:gd name="T109" fmla="*/ 0 h 72"/>
                        <a:gd name="T110" fmla="*/ 112 w 112"/>
                        <a:gd name="T111" fmla="*/ 72 h 72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112" h="72">
                          <a:moveTo>
                            <a:pt x="112" y="40"/>
                          </a:moveTo>
                          <a:lnTo>
                            <a:pt x="104" y="40"/>
                          </a:lnTo>
                          <a:lnTo>
                            <a:pt x="96" y="32"/>
                          </a:lnTo>
                          <a:lnTo>
                            <a:pt x="88" y="32"/>
                          </a:lnTo>
                          <a:lnTo>
                            <a:pt x="80" y="24"/>
                          </a:lnTo>
                          <a:lnTo>
                            <a:pt x="72" y="8"/>
                          </a:lnTo>
                          <a:lnTo>
                            <a:pt x="64" y="0"/>
                          </a:lnTo>
                          <a:lnTo>
                            <a:pt x="40" y="0"/>
                          </a:lnTo>
                          <a:lnTo>
                            <a:pt x="32" y="0"/>
                          </a:lnTo>
                          <a:lnTo>
                            <a:pt x="24" y="0"/>
                          </a:lnTo>
                          <a:lnTo>
                            <a:pt x="16" y="8"/>
                          </a:lnTo>
                          <a:lnTo>
                            <a:pt x="8" y="8"/>
                          </a:lnTo>
                          <a:lnTo>
                            <a:pt x="8" y="16"/>
                          </a:lnTo>
                          <a:lnTo>
                            <a:pt x="0" y="24"/>
                          </a:lnTo>
                          <a:lnTo>
                            <a:pt x="0" y="32"/>
                          </a:lnTo>
                          <a:lnTo>
                            <a:pt x="8" y="32"/>
                          </a:lnTo>
                          <a:lnTo>
                            <a:pt x="16" y="24"/>
                          </a:lnTo>
                          <a:lnTo>
                            <a:pt x="24" y="24"/>
                          </a:lnTo>
                          <a:lnTo>
                            <a:pt x="40" y="24"/>
                          </a:lnTo>
                          <a:lnTo>
                            <a:pt x="24" y="32"/>
                          </a:lnTo>
                          <a:lnTo>
                            <a:pt x="16" y="32"/>
                          </a:lnTo>
                          <a:lnTo>
                            <a:pt x="8" y="32"/>
                          </a:lnTo>
                          <a:lnTo>
                            <a:pt x="8" y="40"/>
                          </a:lnTo>
                          <a:lnTo>
                            <a:pt x="16" y="40"/>
                          </a:lnTo>
                          <a:lnTo>
                            <a:pt x="24" y="40"/>
                          </a:lnTo>
                          <a:lnTo>
                            <a:pt x="40" y="40"/>
                          </a:lnTo>
                          <a:lnTo>
                            <a:pt x="48" y="40"/>
                          </a:lnTo>
                          <a:lnTo>
                            <a:pt x="56" y="48"/>
                          </a:lnTo>
                          <a:lnTo>
                            <a:pt x="64" y="56"/>
                          </a:lnTo>
                          <a:lnTo>
                            <a:pt x="64" y="64"/>
                          </a:lnTo>
                          <a:lnTo>
                            <a:pt x="72" y="64"/>
                          </a:lnTo>
                          <a:lnTo>
                            <a:pt x="80" y="64"/>
                          </a:lnTo>
                          <a:lnTo>
                            <a:pt x="88" y="64"/>
                          </a:lnTo>
                          <a:lnTo>
                            <a:pt x="96" y="64"/>
                          </a:lnTo>
                          <a:lnTo>
                            <a:pt x="112" y="72"/>
                          </a:lnTo>
                          <a:lnTo>
                            <a:pt x="112" y="4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6619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  <p:sp>
                <p:nvSpPr>
                  <p:cNvPr id="25996" name="Freeform 854"/>
                  <p:cNvSpPr>
                    <a:spLocks/>
                  </p:cNvSpPr>
                  <p:nvPr/>
                </p:nvSpPr>
                <p:spPr bwMode="auto">
                  <a:xfrm>
                    <a:off x="3064" y="2104"/>
                    <a:ext cx="32" cy="8"/>
                  </a:xfrm>
                  <a:custGeom>
                    <a:avLst/>
                    <a:gdLst>
                      <a:gd name="T0" fmla="*/ 0 w 32"/>
                      <a:gd name="T1" fmla="*/ 8 h 8"/>
                      <a:gd name="T2" fmla="*/ 8 w 32"/>
                      <a:gd name="T3" fmla="*/ 8 h 8"/>
                      <a:gd name="T4" fmla="*/ 8 w 32"/>
                      <a:gd name="T5" fmla="*/ 8 h 8"/>
                      <a:gd name="T6" fmla="*/ 16 w 32"/>
                      <a:gd name="T7" fmla="*/ 0 h 8"/>
                      <a:gd name="T8" fmla="*/ 24 w 32"/>
                      <a:gd name="T9" fmla="*/ 8 h 8"/>
                      <a:gd name="T10" fmla="*/ 32 w 32"/>
                      <a:gd name="T11" fmla="*/ 8 h 8"/>
                      <a:gd name="T12" fmla="*/ 24 w 32"/>
                      <a:gd name="T13" fmla="*/ 0 h 8"/>
                      <a:gd name="T14" fmla="*/ 16 w 32"/>
                      <a:gd name="T15" fmla="*/ 0 h 8"/>
                      <a:gd name="T16" fmla="*/ 8 w 32"/>
                      <a:gd name="T17" fmla="*/ 8 h 8"/>
                      <a:gd name="T18" fmla="*/ 0 w 32"/>
                      <a:gd name="T19" fmla="*/ 8 h 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2"/>
                      <a:gd name="T31" fmla="*/ 0 h 8"/>
                      <a:gd name="T32" fmla="*/ 32 w 32"/>
                      <a:gd name="T33" fmla="*/ 8 h 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2" h="8">
                        <a:moveTo>
                          <a:pt x="0" y="8"/>
                        </a:moveTo>
                        <a:lnTo>
                          <a:pt x="8" y="8"/>
                        </a:lnTo>
                        <a:lnTo>
                          <a:pt x="16" y="0"/>
                        </a:lnTo>
                        <a:lnTo>
                          <a:pt x="24" y="8"/>
                        </a:lnTo>
                        <a:lnTo>
                          <a:pt x="32" y="8"/>
                        </a:lnTo>
                        <a:lnTo>
                          <a:pt x="24" y="0"/>
                        </a:lnTo>
                        <a:lnTo>
                          <a:pt x="16" y="0"/>
                        </a:lnTo>
                        <a:lnTo>
                          <a:pt x="8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661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5997" name="Freeform 855"/>
                  <p:cNvSpPr>
                    <a:spLocks/>
                  </p:cNvSpPr>
                  <p:nvPr/>
                </p:nvSpPr>
                <p:spPr bwMode="auto">
                  <a:xfrm>
                    <a:off x="3072" y="2096"/>
                    <a:ext cx="40" cy="8"/>
                  </a:xfrm>
                  <a:custGeom>
                    <a:avLst/>
                    <a:gdLst>
                      <a:gd name="T0" fmla="*/ 16 w 40"/>
                      <a:gd name="T1" fmla="*/ 0 h 8"/>
                      <a:gd name="T2" fmla="*/ 8 w 40"/>
                      <a:gd name="T3" fmla="*/ 0 h 8"/>
                      <a:gd name="T4" fmla="*/ 0 w 40"/>
                      <a:gd name="T5" fmla="*/ 0 h 8"/>
                      <a:gd name="T6" fmla="*/ 8 w 40"/>
                      <a:gd name="T7" fmla="*/ 0 h 8"/>
                      <a:gd name="T8" fmla="*/ 16 w 40"/>
                      <a:gd name="T9" fmla="*/ 0 h 8"/>
                      <a:gd name="T10" fmla="*/ 24 w 40"/>
                      <a:gd name="T11" fmla="*/ 0 h 8"/>
                      <a:gd name="T12" fmla="*/ 32 w 40"/>
                      <a:gd name="T13" fmla="*/ 8 h 8"/>
                      <a:gd name="T14" fmla="*/ 40 w 40"/>
                      <a:gd name="T15" fmla="*/ 8 h 8"/>
                      <a:gd name="T16" fmla="*/ 32 w 40"/>
                      <a:gd name="T17" fmla="*/ 0 h 8"/>
                      <a:gd name="T18" fmla="*/ 24 w 40"/>
                      <a:gd name="T19" fmla="*/ 0 h 8"/>
                      <a:gd name="T20" fmla="*/ 16 w 40"/>
                      <a:gd name="T21" fmla="*/ 0 h 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0"/>
                      <a:gd name="T34" fmla="*/ 0 h 8"/>
                      <a:gd name="T35" fmla="*/ 40 w 40"/>
                      <a:gd name="T36" fmla="*/ 8 h 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0" h="8">
                        <a:moveTo>
                          <a:pt x="16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8" y="0"/>
                        </a:lnTo>
                        <a:lnTo>
                          <a:pt x="16" y="0"/>
                        </a:lnTo>
                        <a:lnTo>
                          <a:pt x="24" y="0"/>
                        </a:lnTo>
                        <a:lnTo>
                          <a:pt x="32" y="8"/>
                        </a:lnTo>
                        <a:lnTo>
                          <a:pt x="40" y="8"/>
                        </a:lnTo>
                        <a:lnTo>
                          <a:pt x="32" y="0"/>
                        </a:lnTo>
                        <a:lnTo>
                          <a:pt x="24" y="0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661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5998" name="Freeform 856"/>
                  <p:cNvSpPr>
                    <a:spLocks/>
                  </p:cNvSpPr>
                  <p:nvPr/>
                </p:nvSpPr>
                <p:spPr bwMode="auto">
                  <a:xfrm>
                    <a:off x="3080" y="2120"/>
                    <a:ext cx="16" cy="1"/>
                  </a:xfrm>
                  <a:custGeom>
                    <a:avLst/>
                    <a:gdLst>
                      <a:gd name="T0" fmla="*/ 0 w 16"/>
                      <a:gd name="T1" fmla="*/ 0 h 1"/>
                      <a:gd name="T2" fmla="*/ 8 w 16"/>
                      <a:gd name="T3" fmla="*/ 0 h 1"/>
                      <a:gd name="T4" fmla="*/ 16 w 16"/>
                      <a:gd name="T5" fmla="*/ 0 h 1"/>
                      <a:gd name="T6" fmla="*/ 8 w 16"/>
                      <a:gd name="T7" fmla="*/ 0 h 1"/>
                      <a:gd name="T8" fmla="*/ 0 w 16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1"/>
                      <a:gd name="T17" fmla="*/ 16 w 16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1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1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5999" name="Freeform 857"/>
                  <p:cNvSpPr>
                    <a:spLocks/>
                  </p:cNvSpPr>
                  <p:nvPr/>
                </p:nvSpPr>
                <p:spPr bwMode="auto">
                  <a:xfrm>
                    <a:off x="3064" y="2112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8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"/>
                      <a:gd name="T11" fmla="*/ 1 w 1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1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000" name="Freeform 858"/>
                  <p:cNvSpPr>
                    <a:spLocks/>
                  </p:cNvSpPr>
                  <p:nvPr/>
                </p:nvSpPr>
                <p:spPr bwMode="auto">
                  <a:xfrm>
                    <a:off x="3072" y="2120"/>
                    <a:ext cx="1" cy="8"/>
                  </a:xfrm>
                  <a:custGeom>
                    <a:avLst/>
                    <a:gdLst>
                      <a:gd name="T0" fmla="*/ 0 w 1"/>
                      <a:gd name="T1" fmla="*/ 0 h 8"/>
                      <a:gd name="T2" fmla="*/ 0 w 1"/>
                      <a:gd name="T3" fmla="*/ 8 h 8"/>
                      <a:gd name="T4" fmla="*/ 0 w 1"/>
                      <a:gd name="T5" fmla="*/ 0 h 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"/>
                      <a:gd name="T11" fmla="*/ 1 w 1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1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001" name="Freeform 859"/>
                  <p:cNvSpPr>
                    <a:spLocks/>
                  </p:cNvSpPr>
                  <p:nvPr/>
                </p:nvSpPr>
                <p:spPr bwMode="auto">
                  <a:xfrm>
                    <a:off x="3104" y="2112"/>
                    <a:ext cx="8" cy="8"/>
                  </a:xfrm>
                  <a:custGeom>
                    <a:avLst/>
                    <a:gdLst>
                      <a:gd name="T0" fmla="*/ 0 w 8"/>
                      <a:gd name="T1" fmla="*/ 0 h 8"/>
                      <a:gd name="T2" fmla="*/ 8 w 8"/>
                      <a:gd name="T3" fmla="*/ 0 h 8"/>
                      <a:gd name="T4" fmla="*/ 8 w 8"/>
                      <a:gd name="T5" fmla="*/ 8 h 8"/>
                      <a:gd name="T6" fmla="*/ 0 w 8"/>
                      <a:gd name="T7" fmla="*/ 0 h 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"/>
                      <a:gd name="T13" fmla="*/ 0 h 8"/>
                      <a:gd name="T14" fmla="*/ 8 w 8"/>
                      <a:gd name="T15" fmla="*/ 8 h 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" h="8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8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1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002" name="Freeform 860"/>
                  <p:cNvSpPr>
                    <a:spLocks/>
                  </p:cNvSpPr>
                  <p:nvPr/>
                </p:nvSpPr>
                <p:spPr bwMode="auto">
                  <a:xfrm>
                    <a:off x="3120" y="2112"/>
                    <a:ext cx="16" cy="16"/>
                  </a:xfrm>
                  <a:custGeom>
                    <a:avLst/>
                    <a:gdLst>
                      <a:gd name="T0" fmla="*/ 0 w 16"/>
                      <a:gd name="T1" fmla="*/ 0 h 16"/>
                      <a:gd name="T2" fmla="*/ 0 w 16"/>
                      <a:gd name="T3" fmla="*/ 8 h 16"/>
                      <a:gd name="T4" fmla="*/ 8 w 16"/>
                      <a:gd name="T5" fmla="*/ 8 h 16"/>
                      <a:gd name="T6" fmla="*/ 16 w 16"/>
                      <a:gd name="T7" fmla="*/ 16 h 16"/>
                      <a:gd name="T8" fmla="*/ 8 w 16"/>
                      <a:gd name="T9" fmla="*/ 8 h 16"/>
                      <a:gd name="T10" fmla="*/ 0 w 16"/>
                      <a:gd name="T11" fmla="*/ 0 h 1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6"/>
                      <a:gd name="T19" fmla="*/ 0 h 16"/>
                      <a:gd name="T20" fmla="*/ 16 w 16"/>
                      <a:gd name="T21" fmla="*/ 16 h 1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6" h="16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8" y="8"/>
                        </a:lnTo>
                        <a:lnTo>
                          <a:pt x="16" y="16"/>
                        </a:lnTo>
                        <a:lnTo>
                          <a:pt x="8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1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6003" name="Freeform 861"/>
                  <p:cNvSpPr>
                    <a:spLocks/>
                  </p:cNvSpPr>
                  <p:nvPr/>
                </p:nvSpPr>
                <p:spPr bwMode="auto">
                  <a:xfrm>
                    <a:off x="3144" y="2128"/>
                    <a:ext cx="1" cy="16"/>
                  </a:xfrm>
                  <a:custGeom>
                    <a:avLst/>
                    <a:gdLst>
                      <a:gd name="T0" fmla="*/ 0 w 1"/>
                      <a:gd name="T1" fmla="*/ 0 h 16"/>
                      <a:gd name="T2" fmla="*/ 0 w 1"/>
                      <a:gd name="T3" fmla="*/ 8 h 16"/>
                      <a:gd name="T4" fmla="*/ 0 w 1"/>
                      <a:gd name="T5" fmla="*/ 16 h 16"/>
                      <a:gd name="T6" fmla="*/ 0 w 1"/>
                      <a:gd name="T7" fmla="*/ 8 h 16"/>
                      <a:gd name="T8" fmla="*/ 0 w 1"/>
                      <a:gd name="T9" fmla="*/ 0 h 1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"/>
                      <a:gd name="T16" fmla="*/ 0 h 16"/>
                      <a:gd name="T17" fmla="*/ 1 w 1"/>
                      <a:gd name="T18" fmla="*/ 16 h 1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" h="16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0" y="16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1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5976" name="Group 862"/>
                <p:cNvGrpSpPr>
                  <a:grpSpLocks/>
                </p:cNvGrpSpPr>
                <p:nvPr/>
              </p:nvGrpSpPr>
              <p:grpSpPr bwMode="auto">
                <a:xfrm>
                  <a:off x="3144" y="1944"/>
                  <a:ext cx="256" cy="288"/>
                  <a:chOff x="3144" y="1944"/>
                  <a:chExt cx="256" cy="288"/>
                </a:xfrm>
              </p:grpSpPr>
              <p:sp>
                <p:nvSpPr>
                  <p:cNvPr id="25977" name="Rectangle 863"/>
                  <p:cNvSpPr>
                    <a:spLocks noChangeArrowheads="1"/>
                  </p:cNvSpPr>
                  <p:nvPr/>
                </p:nvSpPr>
                <p:spPr bwMode="auto">
                  <a:xfrm>
                    <a:off x="3256" y="1944"/>
                    <a:ext cx="8" cy="8"/>
                  </a:xfrm>
                  <a:prstGeom prst="rect">
                    <a:avLst/>
                  </a:prstGeom>
                  <a:solidFill>
                    <a:srgbClr val="661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5978" name="Freeform 864"/>
                  <p:cNvSpPr>
                    <a:spLocks/>
                  </p:cNvSpPr>
                  <p:nvPr/>
                </p:nvSpPr>
                <p:spPr bwMode="auto">
                  <a:xfrm>
                    <a:off x="3256" y="1952"/>
                    <a:ext cx="8" cy="8"/>
                  </a:xfrm>
                  <a:custGeom>
                    <a:avLst/>
                    <a:gdLst>
                      <a:gd name="T0" fmla="*/ 0 w 8"/>
                      <a:gd name="T1" fmla="*/ 0 h 8"/>
                      <a:gd name="T2" fmla="*/ 8 w 8"/>
                      <a:gd name="T3" fmla="*/ 0 h 8"/>
                      <a:gd name="T4" fmla="*/ 8 w 8"/>
                      <a:gd name="T5" fmla="*/ 8 h 8"/>
                      <a:gd name="T6" fmla="*/ 0 w 8"/>
                      <a:gd name="T7" fmla="*/ 0 h 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"/>
                      <a:gd name="T13" fmla="*/ 0 h 8"/>
                      <a:gd name="T14" fmla="*/ 8 w 8"/>
                      <a:gd name="T15" fmla="*/ 8 h 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" h="8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8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1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grpSp>
                <p:nvGrpSpPr>
                  <p:cNvPr id="25979" name="Group 865"/>
                  <p:cNvGrpSpPr>
                    <a:grpSpLocks/>
                  </p:cNvGrpSpPr>
                  <p:nvPr/>
                </p:nvGrpSpPr>
                <p:grpSpPr bwMode="auto">
                  <a:xfrm>
                    <a:off x="3224" y="1976"/>
                    <a:ext cx="72" cy="176"/>
                    <a:chOff x="3224" y="1976"/>
                    <a:chExt cx="72" cy="176"/>
                  </a:xfrm>
                </p:grpSpPr>
                <p:sp>
                  <p:nvSpPr>
                    <p:cNvPr id="25993" name="Freeform 866"/>
                    <p:cNvSpPr>
                      <a:spLocks/>
                    </p:cNvSpPr>
                    <p:nvPr/>
                  </p:nvSpPr>
                  <p:spPr bwMode="auto">
                    <a:xfrm>
                      <a:off x="3224" y="1976"/>
                      <a:ext cx="64" cy="176"/>
                    </a:xfrm>
                    <a:custGeom>
                      <a:avLst/>
                      <a:gdLst>
                        <a:gd name="T0" fmla="*/ 56 w 64"/>
                        <a:gd name="T1" fmla="*/ 0 h 176"/>
                        <a:gd name="T2" fmla="*/ 48 w 64"/>
                        <a:gd name="T3" fmla="*/ 8 h 176"/>
                        <a:gd name="T4" fmla="*/ 48 w 64"/>
                        <a:gd name="T5" fmla="*/ 24 h 176"/>
                        <a:gd name="T6" fmla="*/ 32 w 64"/>
                        <a:gd name="T7" fmla="*/ 32 h 176"/>
                        <a:gd name="T8" fmla="*/ 24 w 64"/>
                        <a:gd name="T9" fmla="*/ 72 h 176"/>
                        <a:gd name="T10" fmla="*/ 8 w 64"/>
                        <a:gd name="T11" fmla="*/ 112 h 176"/>
                        <a:gd name="T12" fmla="*/ 0 w 64"/>
                        <a:gd name="T13" fmla="*/ 176 h 176"/>
                        <a:gd name="T14" fmla="*/ 24 w 64"/>
                        <a:gd name="T15" fmla="*/ 144 h 176"/>
                        <a:gd name="T16" fmla="*/ 64 w 64"/>
                        <a:gd name="T17" fmla="*/ 24 h 176"/>
                        <a:gd name="T18" fmla="*/ 56 w 64"/>
                        <a:gd name="T19" fmla="*/ 0 h 17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4"/>
                        <a:gd name="T31" fmla="*/ 0 h 176"/>
                        <a:gd name="T32" fmla="*/ 64 w 64"/>
                        <a:gd name="T33" fmla="*/ 176 h 17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4" h="176">
                          <a:moveTo>
                            <a:pt x="56" y="0"/>
                          </a:moveTo>
                          <a:lnTo>
                            <a:pt x="48" y="8"/>
                          </a:lnTo>
                          <a:lnTo>
                            <a:pt x="48" y="24"/>
                          </a:lnTo>
                          <a:lnTo>
                            <a:pt x="32" y="32"/>
                          </a:lnTo>
                          <a:lnTo>
                            <a:pt x="24" y="72"/>
                          </a:lnTo>
                          <a:lnTo>
                            <a:pt x="8" y="112"/>
                          </a:lnTo>
                          <a:lnTo>
                            <a:pt x="0" y="176"/>
                          </a:lnTo>
                          <a:lnTo>
                            <a:pt x="24" y="144"/>
                          </a:lnTo>
                          <a:lnTo>
                            <a:pt x="64" y="24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66000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5994" name="Freeform 867"/>
                    <p:cNvSpPr>
                      <a:spLocks/>
                    </p:cNvSpPr>
                    <p:nvPr/>
                  </p:nvSpPr>
                  <p:spPr bwMode="auto">
                    <a:xfrm>
                      <a:off x="3224" y="1976"/>
                      <a:ext cx="72" cy="176"/>
                    </a:xfrm>
                    <a:custGeom>
                      <a:avLst/>
                      <a:gdLst>
                        <a:gd name="T0" fmla="*/ 64 w 72"/>
                        <a:gd name="T1" fmla="*/ 0 h 176"/>
                        <a:gd name="T2" fmla="*/ 56 w 72"/>
                        <a:gd name="T3" fmla="*/ 8 h 176"/>
                        <a:gd name="T4" fmla="*/ 56 w 72"/>
                        <a:gd name="T5" fmla="*/ 24 h 176"/>
                        <a:gd name="T6" fmla="*/ 40 w 72"/>
                        <a:gd name="T7" fmla="*/ 32 h 176"/>
                        <a:gd name="T8" fmla="*/ 24 w 72"/>
                        <a:gd name="T9" fmla="*/ 72 h 176"/>
                        <a:gd name="T10" fmla="*/ 8 w 72"/>
                        <a:gd name="T11" fmla="*/ 120 h 176"/>
                        <a:gd name="T12" fmla="*/ 0 w 72"/>
                        <a:gd name="T13" fmla="*/ 176 h 176"/>
                        <a:gd name="T14" fmla="*/ 32 w 72"/>
                        <a:gd name="T15" fmla="*/ 144 h 176"/>
                        <a:gd name="T16" fmla="*/ 72 w 72"/>
                        <a:gd name="T17" fmla="*/ 24 h 176"/>
                        <a:gd name="T18" fmla="*/ 64 w 72"/>
                        <a:gd name="T19" fmla="*/ 0 h 17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72"/>
                        <a:gd name="T31" fmla="*/ 0 h 176"/>
                        <a:gd name="T32" fmla="*/ 72 w 72"/>
                        <a:gd name="T33" fmla="*/ 176 h 17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72" h="176">
                          <a:moveTo>
                            <a:pt x="64" y="0"/>
                          </a:moveTo>
                          <a:lnTo>
                            <a:pt x="56" y="8"/>
                          </a:lnTo>
                          <a:lnTo>
                            <a:pt x="56" y="24"/>
                          </a:lnTo>
                          <a:lnTo>
                            <a:pt x="40" y="32"/>
                          </a:lnTo>
                          <a:lnTo>
                            <a:pt x="24" y="72"/>
                          </a:lnTo>
                          <a:lnTo>
                            <a:pt x="8" y="120"/>
                          </a:lnTo>
                          <a:lnTo>
                            <a:pt x="0" y="176"/>
                          </a:lnTo>
                          <a:lnTo>
                            <a:pt x="32" y="144"/>
                          </a:lnTo>
                          <a:lnTo>
                            <a:pt x="72" y="24"/>
                          </a:lnTo>
                          <a:lnTo>
                            <a:pt x="64" y="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  <p:grpSp>
                <p:nvGrpSpPr>
                  <p:cNvPr id="25980" name="Group 868"/>
                  <p:cNvGrpSpPr>
                    <a:grpSpLocks/>
                  </p:cNvGrpSpPr>
                  <p:nvPr/>
                </p:nvGrpSpPr>
                <p:grpSpPr bwMode="auto">
                  <a:xfrm>
                    <a:off x="3144" y="1944"/>
                    <a:ext cx="256" cy="288"/>
                    <a:chOff x="3144" y="1944"/>
                    <a:chExt cx="256" cy="288"/>
                  </a:xfrm>
                </p:grpSpPr>
                <p:sp>
                  <p:nvSpPr>
                    <p:cNvPr id="25991" name="Freeform 869"/>
                    <p:cNvSpPr>
                      <a:spLocks/>
                    </p:cNvSpPr>
                    <p:nvPr/>
                  </p:nvSpPr>
                  <p:spPr bwMode="auto">
                    <a:xfrm>
                      <a:off x="3144" y="1944"/>
                      <a:ext cx="248" cy="280"/>
                    </a:xfrm>
                    <a:custGeom>
                      <a:avLst/>
                      <a:gdLst>
                        <a:gd name="T0" fmla="*/ 208 w 248"/>
                        <a:gd name="T1" fmla="*/ 16 h 280"/>
                        <a:gd name="T2" fmla="*/ 200 w 248"/>
                        <a:gd name="T3" fmla="*/ 0 h 280"/>
                        <a:gd name="T4" fmla="*/ 136 w 248"/>
                        <a:gd name="T5" fmla="*/ 24 h 280"/>
                        <a:gd name="T6" fmla="*/ 136 w 248"/>
                        <a:gd name="T7" fmla="*/ 48 h 280"/>
                        <a:gd name="T8" fmla="*/ 128 w 248"/>
                        <a:gd name="T9" fmla="*/ 56 h 280"/>
                        <a:gd name="T10" fmla="*/ 120 w 248"/>
                        <a:gd name="T11" fmla="*/ 64 h 280"/>
                        <a:gd name="T12" fmla="*/ 112 w 248"/>
                        <a:gd name="T13" fmla="*/ 72 h 280"/>
                        <a:gd name="T14" fmla="*/ 104 w 248"/>
                        <a:gd name="T15" fmla="*/ 112 h 280"/>
                        <a:gd name="T16" fmla="*/ 96 w 248"/>
                        <a:gd name="T17" fmla="*/ 144 h 280"/>
                        <a:gd name="T18" fmla="*/ 88 w 248"/>
                        <a:gd name="T19" fmla="*/ 176 h 280"/>
                        <a:gd name="T20" fmla="*/ 32 w 248"/>
                        <a:gd name="T21" fmla="*/ 176 h 280"/>
                        <a:gd name="T22" fmla="*/ 32 w 248"/>
                        <a:gd name="T23" fmla="*/ 176 h 280"/>
                        <a:gd name="T24" fmla="*/ 8 w 248"/>
                        <a:gd name="T25" fmla="*/ 176 h 280"/>
                        <a:gd name="T26" fmla="*/ 0 w 248"/>
                        <a:gd name="T27" fmla="*/ 192 h 280"/>
                        <a:gd name="T28" fmla="*/ 0 w 248"/>
                        <a:gd name="T29" fmla="*/ 208 h 280"/>
                        <a:gd name="T30" fmla="*/ 0 w 248"/>
                        <a:gd name="T31" fmla="*/ 208 h 280"/>
                        <a:gd name="T32" fmla="*/ 24 w 248"/>
                        <a:gd name="T33" fmla="*/ 216 h 280"/>
                        <a:gd name="T34" fmla="*/ 32 w 248"/>
                        <a:gd name="T35" fmla="*/ 232 h 280"/>
                        <a:gd name="T36" fmla="*/ 48 w 248"/>
                        <a:gd name="T37" fmla="*/ 232 h 280"/>
                        <a:gd name="T38" fmla="*/ 64 w 248"/>
                        <a:gd name="T39" fmla="*/ 232 h 280"/>
                        <a:gd name="T40" fmla="*/ 88 w 248"/>
                        <a:gd name="T41" fmla="*/ 240 h 280"/>
                        <a:gd name="T42" fmla="*/ 88 w 248"/>
                        <a:gd name="T43" fmla="*/ 248 h 280"/>
                        <a:gd name="T44" fmla="*/ 88 w 248"/>
                        <a:gd name="T45" fmla="*/ 264 h 280"/>
                        <a:gd name="T46" fmla="*/ 88 w 248"/>
                        <a:gd name="T47" fmla="*/ 272 h 280"/>
                        <a:gd name="T48" fmla="*/ 96 w 248"/>
                        <a:gd name="T49" fmla="*/ 272 h 280"/>
                        <a:gd name="T50" fmla="*/ 104 w 248"/>
                        <a:gd name="T51" fmla="*/ 280 h 280"/>
                        <a:gd name="T52" fmla="*/ 112 w 248"/>
                        <a:gd name="T53" fmla="*/ 280 h 280"/>
                        <a:gd name="T54" fmla="*/ 128 w 248"/>
                        <a:gd name="T55" fmla="*/ 280 h 280"/>
                        <a:gd name="T56" fmla="*/ 144 w 248"/>
                        <a:gd name="T57" fmla="*/ 280 h 280"/>
                        <a:gd name="T58" fmla="*/ 160 w 248"/>
                        <a:gd name="T59" fmla="*/ 280 h 280"/>
                        <a:gd name="T60" fmla="*/ 176 w 248"/>
                        <a:gd name="T61" fmla="*/ 280 h 280"/>
                        <a:gd name="T62" fmla="*/ 200 w 248"/>
                        <a:gd name="T63" fmla="*/ 280 h 280"/>
                        <a:gd name="T64" fmla="*/ 224 w 248"/>
                        <a:gd name="T65" fmla="*/ 280 h 280"/>
                        <a:gd name="T66" fmla="*/ 232 w 248"/>
                        <a:gd name="T67" fmla="*/ 272 h 280"/>
                        <a:gd name="T68" fmla="*/ 232 w 248"/>
                        <a:gd name="T69" fmla="*/ 248 h 280"/>
                        <a:gd name="T70" fmla="*/ 240 w 248"/>
                        <a:gd name="T71" fmla="*/ 224 h 280"/>
                        <a:gd name="T72" fmla="*/ 240 w 248"/>
                        <a:gd name="T73" fmla="*/ 208 h 280"/>
                        <a:gd name="T74" fmla="*/ 248 w 248"/>
                        <a:gd name="T75" fmla="*/ 184 h 280"/>
                        <a:gd name="T76" fmla="*/ 248 w 248"/>
                        <a:gd name="T77" fmla="*/ 144 h 280"/>
                        <a:gd name="T78" fmla="*/ 248 w 248"/>
                        <a:gd name="T79" fmla="*/ 112 h 280"/>
                        <a:gd name="T80" fmla="*/ 248 w 248"/>
                        <a:gd name="T81" fmla="*/ 72 h 280"/>
                        <a:gd name="T82" fmla="*/ 248 w 248"/>
                        <a:gd name="T83" fmla="*/ 56 h 280"/>
                        <a:gd name="T84" fmla="*/ 248 w 248"/>
                        <a:gd name="T85" fmla="*/ 48 h 280"/>
                        <a:gd name="T86" fmla="*/ 232 w 248"/>
                        <a:gd name="T87" fmla="*/ 40 h 280"/>
                        <a:gd name="T88" fmla="*/ 224 w 248"/>
                        <a:gd name="T89" fmla="*/ 24 h 280"/>
                        <a:gd name="T90" fmla="*/ 208 w 248"/>
                        <a:gd name="T91" fmla="*/ 16 h 280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248"/>
                        <a:gd name="T139" fmla="*/ 0 h 280"/>
                        <a:gd name="T140" fmla="*/ 248 w 248"/>
                        <a:gd name="T141" fmla="*/ 280 h 280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248" h="280">
                          <a:moveTo>
                            <a:pt x="208" y="16"/>
                          </a:moveTo>
                          <a:lnTo>
                            <a:pt x="200" y="0"/>
                          </a:lnTo>
                          <a:lnTo>
                            <a:pt x="136" y="24"/>
                          </a:lnTo>
                          <a:lnTo>
                            <a:pt x="136" y="48"/>
                          </a:lnTo>
                          <a:lnTo>
                            <a:pt x="128" y="56"/>
                          </a:lnTo>
                          <a:lnTo>
                            <a:pt x="120" y="64"/>
                          </a:lnTo>
                          <a:lnTo>
                            <a:pt x="112" y="72"/>
                          </a:lnTo>
                          <a:lnTo>
                            <a:pt x="104" y="112"/>
                          </a:lnTo>
                          <a:lnTo>
                            <a:pt x="96" y="144"/>
                          </a:lnTo>
                          <a:lnTo>
                            <a:pt x="88" y="176"/>
                          </a:lnTo>
                          <a:lnTo>
                            <a:pt x="32" y="176"/>
                          </a:lnTo>
                          <a:lnTo>
                            <a:pt x="8" y="176"/>
                          </a:lnTo>
                          <a:lnTo>
                            <a:pt x="0" y="192"/>
                          </a:lnTo>
                          <a:lnTo>
                            <a:pt x="0" y="208"/>
                          </a:lnTo>
                          <a:lnTo>
                            <a:pt x="24" y="216"/>
                          </a:lnTo>
                          <a:lnTo>
                            <a:pt x="32" y="232"/>
                          </a:lnTo>
                          <a:lnTo>
                            <a:pt x="48" y="232"/>
                          </a:lnTo>
                          <a:lnTo>
                            <a:pt x="64" y="232"/>
                          </a:lnTo>
                          <a:lnTo>
                            <a:pt x="88" y="240"/>
                          </a:lnTo>
                          <a:lnTo>
                            <a:pt x="88" y="248"/>
                          </a:lnTo>
                          <a:lnTo>
                            <a:pt x="88" y="264"/>
                          </a:lnTo>
                          <a:lnTo>
                            <a:pt x="88" y="272"/>
                          </a:lnTo>
                          <a:lnTo>
                            <a:pt x="96" y="272"/>
                          </a:lnTo>
                          <a:lnTo>
                            <a:pt x="104" y="280"/>
                          </a:lnTo>
                          <a:lnTo>
                            <a:pt x="112" y="280"/>
                          </a:lnTo>
                          <a:lnTo>
                            <a:pt x="128" y="280"/>
                          </a:lnTo>
                          <a:lnTo>
                            <a:pt x="144" y="280"/>
                          </a:lnTo>
                          <a:lnTo>
                            <a:pt x="160" y="280"/>
                          </a:lnTo>
                          <a:lnTo>
                            <a:pt x="176" y="280"/>
                          </a:lnTo>
                          <a:lnTo>
                            <a:pt x="200" y="280"/>
                          </a:lnTo>
                          <a:lnTo>
                            <a:pt x="224" y="280"/>
                          </a:lnTo>
                          <a:lnTo>
                            <a:pt x="232" y="272"/>
                          </a:lnTo>
                          <a:lnTo>
                            <a:pt x="232" y="248"/>
                          </a:lnTo>
                          <a:lnTo>
                            <a:pt x="240" y="224"/>
                          </a:lnTo>
                          <a:lnTo>
                            <a:pt x="240" y="208"/>
                          </a:lnTo>
                          <a:lnTo>
                            <a:pt x="248" y="184"/>
                          </a:lnTo>
                          <a:lnTo>
                            <a:pt x="248" y="144"/>
                          </a:lnTo>
                          <a:lnTo>
                            <a:pt x="248" y="112"/>
                          </a:lnTo>
                          <a:lnTo>
                            <a:pt x="248" y="72"/>
                          </a:lnTo>
                          <a:lnTo>
                            <a:pt x="248" y="56"/>
                          </a:lnTo>
                          <a:lnTo>
                            <a:pt x="248" y="48"/>
                          </a:lnTo>
                          <a:lnTo>
                            <a:pt x="232" y="40"/>
                          </a:lnTo>
                          <a:lnTo>
                            <a:pt x="224" y="24"/>
                          </a:lnTo>
                          <a:lnTo>
                            <a:pt x="208" y="16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5992" name="Freeform 870"/>
                    <p:cNvSpPr>
                      <a:spLocks/>
                    </p:cNvSpPr>
                    <p:nvPr/>
                  </p:nvSpPr>
                  <p:spPr bwMode="auto">
                    <a:xfrm>
                      <a:off x="3144" y="1944"/>
                      <a:ext cx="256" cy="288"/>
                    </a:xfrm>
                    <a:custGeom>
                      <a:avLst/>
                      <a:gdLst>
                        <a:gd name="T0" fmla="*/ 216 w 256"/>
                        <a:gd name="T1" fmla="*/ 16 h 288"/>
                        <a:gd name="T2" fmla="*/ 208 w 256"/>
                        <a:gd name="T3" fmla="*/ 0 h 288"/>
                        <a:gd name="T4" fmla="*/ 144 w 256"/>
                        <a:gd name="T5" fmla="*/ 24 h 288"/>
                        <a:gd name="T6" fmla="*/ 144 w 256"/>
                        <a:gd name="T7" fmla="*/ 48 h 288"/>
                        <a:gd name="T8" fmla="*/ 136 w 256"/>
                        <a:gd name="T9" fmla="*/ 56 h 288"/>
                        <a:gd name="T10" fmla="*/ 128 w 256"/>
                        <a:gd name="T11" fmla="*/ 64 h 288"/>
                        <a:gd name="T12" fmla="*/ 120 w 256"/>
                        <a:gd name="T13" fmla="*/ 72 h 288"/>
                        <a:gd name="T14" fmla="*/ 104 w 256"/>
                        <a:gd name="T15" fmla="*/ 112 h 288"/>
                        <a:gd name="T16" fmla="*/ 96 w 256"/>
                        <a:gd name="T17" fmla="*/ 144 h 288"/>
                        <a:gd name="T18" fmla="*/ 88 w 256"/>
                        <a:gd name="T19" fmla="*/ 176 h 288"/>
                        <a:gd name="T20" fmla="*/ 40 w 256"/>
                        <a:gd name="T21" fmla="*/ 176 h 288"/>
                        <a:gd name="T22" fmla="*/ 32 w 256"/>
                        <a:gd name="T23" fmla="*/ 176 h 288"/>
                        <a:gd name="T24" fmla="*/ 8 w 256"/>
                        <a:gd name="T25" fmla="*/ 176 h 288"/>
                        <a:gd name="T26" fmla="*/ 0 w 256"/>
                        <a:gd name="T27" fmla="*/ 192 h 288"/>
                        <a:gd name="T28" fmla="*/ 0 w 256"/>
                        <a:gd name="T29" fmla="*/ 208 h 288"/>
                        <a:gd name="T30" fmla="*/ 0 w 256"/>
                        <a:gd name="T31" fmla="*/ 216 h 288"/>
                        <a:gd name="T32" fmla="*/ 24 w 256"/>
                        <a:gd name="T33" fmla="*/ 216 h 288"/>
                        <a:gd name="T34" fmla="*/ 40 w 256"/>
                        <a:gd name="T35" fmla="*/ 232 h 288"/>
                        <a:gd name="T36" fmla="*/ 56 w 256"/>
                        <a:gd name="T37" fmla="*/ 232 h 288"/>
                        <a:gd name="T38" fmla="*/ 72 w 256"/>
                        <a:gd name="T39" fmla="*/ 232 h 288"/>
                        <a:gd name="T40" fmla="*/ 88 w 256"/>
                        <a:gd name="T41" fmla="*/ 240 h 288"/>
                        <a:gd name="T42" fmla="*/ 88 w 256"/>
                        <a:gd name="T43" fmla="*/ 248 h 288"/>
                        <a:gd name="T44" fmla="*/ 88 w 256"/>
                        <a:gd name="T45" fmla="*/ 264 h 288"/>
                        <a:gd name="T46" fmla="*/ 88 w 256"/>
                        <a:gd name="T47" fmla="*/ 272 h 288"/>
                        <a:gd name="T48" fmla="*/ 96 w 256"/>
                        <a:gd name="T49" fmla="*/ 272 h 288"/>
                        <a:gd name="T50" fmla="*/ 112 w 256"/>
                        <a:gd name="T51" fmla="*/ 280 h 288"/>
                        <a:gd name="T52" fmla="*/ 120 w 256"/>
                        <a:gd name="T53" fmla="*/ 288 h 288"/>
                        <a:gd name="T54" fmla="*/ 136 w 256"/>
                        <a:gd name="T55" fmla="*/ 288 h 288"/>
                        <a:gd name="T56" fmla="*/ 144 w 256"/>
                        <a:gd name="T57" fmla="*/ 288 h 288"/>
                        <a:gd name="T58" fmla="*/ 160 w 256"/>
                        <a:gd name="T59" fmla="*/ 280 h 288"/>
                        <a:gd name="T60" fmla="*/ 184 w 256"/>
                        <a:gd name="T61" fmla="*/ 280 h 288"/>
                        <a:gd name="T62" fmla="*/ 208 w 256"/>
                        <a:gd name="T63" fmla="*/ 288 h 288"/>
                        <a:gd name="T64" fmla="*/ 224 w 256"/>
                        <a:gd name="T65" fmla="*/ 288 h 288"/>
                        <a:gd name="T66" fmla="*/ 232 w 256"/>
                        <a:gd name="T67" fmla="*/ 272 h 288"/>
                        <a:gd name="T68" fmla="*/ 232 w 256"/>
                        <a:gd name="T69" fmla="*/ 248 h 288"/>
                        <a:gd name="T70" fmla="*/ 240 w 256"/>
                        <a:gd name="T71" fmla="*/ 224 h 288"/>
                        <a:gd name="T72" fmla="*/ 240 w 256"/>
                        <a:gd name="T73" fmla="*/ 208 h 288"/>
                        <a:gd name="T74" fmla="*/ 248 w 256"/>
                        <a:gd name="T75" fmla="*/ 184 h 288"/>
                        <a:gd name="T76" fmla="*/ 256 w 256"/>
                        <a:gd name="T77" fmla="*/ 144 h 288"/>
                        <a:gd name="T78" fmla="*/ 256 w 256"/>
                        <a:gd name="T79" fmla="*/ 112 h 288"/>
                        <a:gd name="T80" fmla="*/ 256 w 256"/>
                        <a:gd name="T81" fmla="*/ 72 h 288"/>
                        <a:gd name="T82" fmla="*/ 256 w 256"/>
                        <a:gd name="T83" fmla="*/ 56 h 288"/>
                        <a:gd name="T84" fmla="*/ 248 w 256"/>
                        <a:gd name="T85" fmla="*/ 48 h 288"/>
                        <a:gd name="T86" fmla="*/ 232 w 256"/>
                        <a:gd name="T87" fmla="*/ 40 h 288"/>
                        <a:gd name="T88" fmla="*/ 224 w 256"/>
                        <a:gd name="T89" fmla="*/ 24 h 288"/>
                        <a:gd name="T90" fmla="*/ 216 w 256"/>
                        <a:gd name="T91" fmla="*/ 16 h 288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256"/>
                        <a:gd name="T139" fmla="*/ 0 h 288"/>
                        <a:gd name="T140" fmla="*/ 256 w 256"/>
                        <a:gd name="T141" fmla="*/ 288 h 288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256" h="288">
                          <a:moveTo>
                            <a:pt x="216" y="16"/>
                          </a:moveTo>
                          <a:lnTo>
                            <a:pt x="208" y="0"/>
                          </a:lnTo>
                          <a:lnTo>
                            <a:pt x="144" y="24"/>
                          </a:lnTo>
                          <a:lnTo>
                            <a:pt x="144" y="48"/>
                          </a:lnTo>
                          <a:lnTo>
                            <a:pt x="136" y="56"/>
                          </a:lnTo>
                          <a:lnTo>
                            <a:pt x="128" y="64"/>
                          </a:lnTo>
                          <a:lnTo>
                            <a:pt x="120" y="72"/>
                          </a:lnTo>
                          <a:lnTo>
                            <a:pt x="104" y="112"/>
                          </a:lnTo>
                          <a:lnTo>
                            <a:pt x="96" y="144"/>
                          </a:lnTo>
                          <a:lnTo>
                            <a:pt x="88" y="176"/>
                          </a:lnTo>
                          <a:lnTo>
                            <a:pt x="40" y="176"/>
                          </a:lnTo>
                          <a:lnTo>
                            <a:pt x="32" y="176"/>
                          </a:lnTo>
                          <a:lnTo>
                            <a:pt x="8" y="176"/>
                          </a:lnTo>
                          <a:lnTo>
                            <a:pt x="0" y="192"/>
                          </a:lnTo>
                          <a:lnTo>
                            <a:pt x="0" y="208"/>
                          </a:lnTo>
                          <a:lnTo>
                            <a:pt x="0" y="216"/>
                          </a:lnTo>
                          <a:lnTo>
                            <a:pt x="24" y="216"/>
                          </a:lnTo>
                          <a:lnTo>
                            <a:pt x="40" y="232"/>
                          </a:lnTo>
                          <a:lnTo>
                            <a:pt x="56" y="232"/>
                          </a:lnTo>
                          <a:lnTo>
                            <a:pt x="72" y="232"/>
                          </a:lnTo>
                          <a:lnTo>
                            <a:pt x="88" y="240"/>
                          </a:lnTo>
                          <a:lnTo>
                            <a:pt x="88" y="248"/>
                          </a:lnTo>
                          <a:lnTo>
                            <a:pt x="88" y="264"/>
                          </a:lnTo>
                          <a:lnTo>
                            <a:pt x="88" y="272"/>
                          </a:lnTo>
                          <a:lnTo>
                            <a:pt x="96" y="272"/>
                          </a:lnTo>
                          <a:lnTo>
                            <a:pt x="112" y="280"/>
                          </a:lnTo>
                          <a:lnTo>
                            <a:pt x="120" y="288"/>
                          </a:lnTo>
                          <a:lnTo>
                            <a:pt x="136" y="288"/>
                          </a:lnTo>
                          <a:lnTo>
                            <a:pt x="144" y="288"/>
                          </a:lnTo>
                          <a:lnTo>
                            <a:pt x="160" y="280"/>
                          </a:lnTo>
                          <a:lnTo>
                            <a:pt x="184" y="280"/>
                          </a:lnTo>
                          <a:lnTo>
                            <a:pt x="208" y="288"/>
                          </a:lnTo>
                          <a:lnTo>
                            <a:pt x="224" y="288"/>
                          </a:lnTo>
                          <a:lnTo>
                            <a:pt x="232" y="272"/>
                          </a:lnTo>
                          <a:lnTo>
                            <a:pt x="232" y="248"/>
                          </a:lnTo>
                          <a:lnTo>
                            <a:pt x="240" y="224"/>
                          </a:lnTo>
                          <a:lnTo>
                            <a:pt x="240" y="208"/>
                          </a:lnTo>
                          <a:lnTo>
                            <a:pt x="248" y="184"/>
                          </a:lnTo>
                          <a:lnTo>
                            <a:pt x="256" y="144"/>
                          </a:lnTo>
                          <a:lnTo>
                            <a:pt x="256" y="112"/>
                          </a:lnTo>
                          <a:lnTo>
                            <a:pt x="256" y="72"/>
                          </a:lnTo>
                          <a:lnTo>
                            <a:pt x="256" y="56"/>
                          </a:lnTo>
                          <a:lnTo>
                            <a:pt x="248" y="48"/>
                          </a:lnTo>
                          <a:lnTo>
                            <a:pt x="232" y="40"/>
                          </a:lnTo>
                          <a:lnTo>
                            <a:pt x="224" y="24"/>
                          </a:lnTo>
                          <a:lnTo>
                            <a:pt x="216" y="16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  <p:sp>
                <p:nvSpPr>
                  <p:cNvPr id="25981" name="Freeform 871"/>
                  <p:cNvSpPr>
                    <a:spLocks/>
                  </p:cNvSpPr>
                  <p:nvPr/>
                </p:nvSpPr>
                <p:spPr bwMode="auto">
                  <a:xfrm>
                    <a:off x="3232" y="1968"/>
                    <a:ext cx="168" cy="264"/>
                  </a:xfrm>
                  <a:custGeom>
                    <a:avLst/>
                    <a:gdLst>
                      <a:gd name="T0" fmla="*/ 24 w 168"/>
                      <a:gd name="T1" fmla="*/ 216 h 264"/>
                      <a:gd name="T2" fmla="*/ 64 w 168"/>
                      <a:gd name="T3" fmla="*/ 216 h 264"/>
                      <a:gd name="T4" fmla="*/ 96 w 168"/>
                      <a:gd name="T5" fmla="*/ 208 h 264"/>
                      <a:gd name="T6" fmla="*/ 112 w 168"/>
                      <a:gd name="T7" fmla="*/ 176 h 264"/>
                      <a:gd name="T8" fmla="*/ 104 w 168"/>
                      <a:gd name="T9" fmla="*/ 160 h 264"/>
                      <a:gd name="T10" fmla="*/ 136 w 168"/>
                      <a:gd name="T11" fmla="*/ 128 h 264"/>
                      <a:gd name="T12" fmla="*/ 104 w 168"/>
                      <a:gd name="T13" fmla="*/ 152 h 264"/>
                      <a:gd name="T14" fmla="*/ 120 w 168"/>
                      <a:gd name="T15" fmla="*/ 112 h 264"/>
                      <a:gd name="T16" fmla="*/ 136 w 168"/>
                      <a:gd name="T17" fmla="*/ 80 h 264"/>
                      <a:gd name="T18" fmla="*/ 112 w 168"/>
                      <a:gd name="T19" fmla="*/ 112 h 264"/>
                      <a:gd name="T20" fmla="*/ 104 w 168"/>
                      <a:gd name="T21" fmla="*/ 64 h 264"/>
                      <a:gd name="T22" fmla="*/ 88 w 168"/>
                      <a:gd name="T23" fmla="*/ 40 h 264"/>
                      <a:gd name="T24" fmla="*/ 64 w 168"/>
                      <a:gd name="T25" fmla="*/ 32 h 264"/>
                      <a:gd name="T26" fmla="*/ 112 w 168"/>
                      <a:gd name="T27" fmla="*/ 16 h 264"/>
                      <a:gd name="T28" fmla="*/ 128 w 168"/>
                      <a:gd name="T29" fmla="*/ 32 h 264"/>
                      <a:gd name="T30" fmla="*/ 120 w 168"/>
                      <a:gd name="T31" fmla="*/ 16 h 264"/>
                      <a:gd name="T32" fmla="*/ 96 w 168"/>
                      <a:gd name="T33" fmla="*/ 16 h 264"/>
                      <a:gd name="T34" fmla="*/ 120 w 168"/>
                      <a:gd name="T35" fmla="*/ 8 h 264"/>
                      <a:gd name="T36" fmla="*/ 136 w 168"/>
                      <a:gd name="T37" fmla="*/ 8 h 264"/>
                      <a:gd name="T38" fmla="*/ 144 w 168"/>
                      <a:gd name="T39" fmla="*/ 16 h 264"/>
                      <a:gd name="T40" fmla="*/ 160 w 168"/>
                      <a:gd name="T41" fmla="*/ 32 h 264"/>
                      <a:gd name="T42" fmla="*/ 168 w 168"/>
                      <a:gd name="T43" fmla="*/ 80 h 264"/>
                      <a:gd name="T44" fmla="*/ 160 w 168"/>
                      <a:gd name="T45" fmla="*/ 128 h 264"/>
                      <a:gd name="T46" fmla="*/ 152 w 168"/>
                      <a:gd name="T47" fmla="*/ 184 h 264"/>
                      <a:gd name="T48" fmla="*/ 144 w 168"/>
                      <a:gd name="T49" fmla="*/ 224 h 264"/>
                      <a:gd name="T50" fmla="*/ 144 w 168"/>
                      <a:gd name="T51" fmla="*/ 248 h 264"/>
                      <a:gd name="T52" fmla="*/ 128 w 168"/>
                      <a:gd name="T53" fmla="*/ 264 h 264"/>
                      <a:gd name="T54" fmla="*/ 112 w 168"/>
                      <a:gd name="T55" fmla="*/ 256 h 264"/>
                      <a:gd name="T56" fmla="*/ 80 w 168"/>
                      <a:gd name="T57" fmla="*/ 256 h 264"/>
                      <a:gd name="T58" fmla="*/ 96 w 168"/>
                      <a:gd name="T59" fmla="*/ 232 h 264"/>
                      <a:gd name="T60" fmla="*/ 72 w 168"/>
                      <a:gd name="T61" fmla="*/ 248 h 264"/>
                      <a:gd name="T62" fmla="*/ 56 w 168"/>
                      <a:gd name="T63" fmla="*/ 256 h 264"/>
                      <a:gd name="T64" fmla="*/ 40 w 168"/>
                      <a:gd name="T65" fmla="*/ 256 h 264"/>
                      <a:gd name="T66" fmla="*/ 48 w 168"/>
                      <a:gd name="T67" fmla="*/ 248 h 264"/>
                      <a:gd name="T68" fmla="*/ 56 w 168"/>
                      <a:gd name="T69" fmla="*/ 232 h 264"/>
                      <a:gd name="T70" fmla="*/ 32 w 168"/>
                      <a:gd name="T71" fmla="*/ 240 h 264"/>
                      <a:gd name="T72" fmla="*/ 8 w 168"/>
                      <a:gd name="T73" fmla="*/ 248 h 264"/>
                      <a:gd name="T74" fmla="*/ 0 w 168"/>
                      <a:gd name="T75" fmla="*/ 240 h 26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68"/>
                      <a:gd name="T115" fmla="*/ 0 h 264"/>
                      <a:gd name="T116" fmla="*/ 168 w 168"/>
                      <a:gd name="T117" fmla="*/ 264 h 264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68" h="264">
                        <a:moveTo>
                          <a:pt x="0" y="224"/>
                        </a:moveTo>
                        <a:lnTo>
                          <a:pt x="24" y="216"/>
                        </a:lnTo>
                        <a:lnTo>
                          <a:pt x="48" y="216"/>
                        </a:lnTo>
                        <a:lnTo>
                          <a:pt x="64" y="216"/>
                        </a:lnTo>
                        <a:lnTo>
                          <a:pt x="80" y="216"/>
                        </a:lnTo>
                        <a:lnTo>
                          <a:pt x="96" y="208"/>
                        </a:lnTo>
                        <a:lnTo>
                          <a:pt x="128" y="168"/>
                        </a:lnTo>
                        <a:lnTo>
                          <a:pt x="112" y="176"/>
                        </a:lnTo>
                        <a:lnTo>
                          <a:pt x="96" y="184"/>
                        </a:lnTo>
                        <a:lnTo>
                          <a:pt x="104" y="160"/>
                        </a:lnTo>
                        <a:lnTo>
                          <a:pt x="120" y="160"/>
                        </a:lnTo>
                        <a:lnTo>
                          <a:pt x="136" y="128"/>
                        </a:lnTo>
                        <a:lnTo>
                          <a:pt x="120" y="144"/>
                        </a:lnTo>
                        <a:lnTo>
                          <a:pt x="104" y="152"/>
                        </a:lnTo>
                        <a:lnTo>
                          <a:pt x="112" y="128"/>
                        </a:lnTo>
                        <a:lnTo>
                          <a:pt x="120" y="112"/>
                        </a:lnTo>
                        <a:lnTo>
                          <a:pt x="128" y="104"/>
                        </a:lnTo>
                        <a:lnTo>
                          <a:pt x="136" y="80"/>
                        </a:lnTo>
                        <a:lnTo>
                          <a:pt x="120" y="96"/>
                        </a:lnTo>
                        <a:lnTo>
                          <a:pt x="112" y="112"/>
                        </a:lnTo>
                        <a:lnTo>
                          <a:pt x="112" y="80"/>
                        </a:lnTo>
                        <a:lnTo>
                          <a:pt x="104" y="64"/>
                        </a:lnTo>
                        <a:lnTo>
                          <a:pt x="96" y="56"/>
                        </a:lnTo>
                        <a:lnTo>
                          <a:pt x="88" y="40"/>
                        </a:lnTo>
                        <a:lnTo>
                          <a:pt x="72" y="32"/>
                        </a:lnTo>
                        <a:lnTo>
                          <a:pt x="64" y="32"/>
                        </a:lnTo>
                        <a:lnTo>
                          <a:pt x="88" y="16"/>
                        </a:lnTo>
                        <a:lnTo>
                          <a:pt x="112" y="16"/>
                        </a:lnTo>
                        <a:lnTo>
                          <a:pt x="128" y="24"/>
                        </a:lnTo>
                        <a:lnTo>
                          <a:pt x="128" y="32"/>
                        </a:lnTo>
                        <a:lnTo>
                          <a:pt x="128" y="16"/>
                        </a:lnTo>
                        <a:lnTo>
                          <a:pt x="120" y="16"/>
                        </a:lnTo>
                        <a:lnTo>
                          <a:pt x="104" y="16"/>
                        </a:lnTo>
                        <a:lnTo>
                          <a:pt x="96" y="16"/>
                        </a:lnTo>
                        <a:lnTo>
                          <a:pt x="112" y="8"/>
                        </a:lnTo>
                        <a:lnTo>
                          <a:pt x="120" y="8"/>
                        </a:lnTo>
                        <a:lnTo>
                          <a:pt x="128" y="0"/>
                        </a:lnTo>
                        <a:lnTo>
                          <a:pt x="136" y="8"/>
                        </a:lnTo>
                        <a:lnTo>
                          <a:pt x="136" y="16"/>
                        </a:lnTo>
                        <a:lnTo>
                          <a:pt x="144" y="16"/>
                        </a:lnTo>
                        <a:lnTo>
                          <a:pt x="160" y="24"/>
                        </a:lnTo>
                        <a:lnTo>
                          <a:pt x="160" y="32"/>
                        </a:lnTo>
                        <a:lnTo>
                          <a:pt x="168" y="56"/>
                        </a:lnTo>
                        <a:lnTo>
                          <a:pt x="168" y="80"/>
                        </a:lnTo>
                        <a:lnTo>
                          <a:pt x="160" y="96"/>
                        </a:lnTo>
                        <a:lnTo>
                          <a:pt x="160" y="128"/>
                        </a:lnTo>
                        <a:lnTo>
                          <a:pt x="160" y="160"/>
                        </a:lnTo>
                        <a:lnTo>
                          <a:pt x="152" y="184"/>
                        </a:lnTo>
                        <a:lnTo>
                          <a:pt x="144" y="208"/>
                        </a:lnTo>
                        <a:lnTo>
                          <a:pt x="144" y="224"/>
                        </a:lnTo>
                        <a:lnTo>
                          <a:pt x="144" y="240"/>
                        </a:lnTo>
                        <a:lnTo>
                          <a:pt x="144" y="248"/>
                        </a:lnTo>
                        <a:lnTo>
                          <a:pt x="136" y="256"/>
                        </a:lnTo>
                        <a:lnTo>
                          <a:pt x="128" y="264"/>
                        </a:lnTo>
                        <a:lnTo>
                          <a:pt x="120" y="264"/>
                        </a:lnTo>
                        <a:lnTo>
                          <a:pt x="112" y="256"/>
                        </a:lnTo>
                        <a:lnTo>
                          <a:pt x="104" y="256"/>
                        </a:lnTo>
                        <a:lnTo>
                          <a:pt x="80" y="256"/>
                        </a:lnTo>
                        <a:lnTo>
                          <a:pt x="88" y="240"/>
                        </a:lnTo>
                        <a:lnTo>
                          <a:pt x="96" y="232"/>
                        </a:lnTo>
                        <a:lnTo>
                          <a:pt x="88" y="240"/>
                        </a:lnTo>
                        <a:lnTo>
                          <a:pt x="72" y="248"/>
                        </a:lnTo>
                        <a:lnTo>
                          <a:pt x="64" y="256"/>
                        </a:lnTo>
                        <a:lnTo>
                          <a:pt x="56" y="256"/>
                        </a:lnTo>
                        <a:lnTo>
                          <a:pt x="48" y="256"/>
                        </a:lnTo>
                        <a:lnTo>
                          <a:pt x="40" y="256"/>
                        </a:lnTo>
                        <a:lnTo>
                          <a:pt x="32" y="256"/>
                        </a:lnTo>
                        <a:lnTo>
                          <a:pt x="48" y="248"/>
                        </a:lnTo>
                        <a:lnTo>
                          <a:pt x="56" y="232"/>
                        </a:lnTo>
                        <a:lnTo>
                          <a:pt x="32" y="240"/>
                        </a:lnTo>
                        <a:lnTo>
                          <a:pt x="24" y="248"/>
                        </a:lnTo>
                        <a:lnTo>
                          <a:pt x="8" y="248"/>
                        </a:lnTo>
                        <a:lnTo>
                          <a:pt x="0" y="248"/>
                        </a:lnTo>
                        <a:lnTo>
                          <a:pt x="0" y="240"/>
                        </a:lnTo>
                        <a:lnTo>
                          <a:pt x="0" y="224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5982" name="Freeform 872"/>
                  <p:cNvSpPr>
                    <a:spLocks/>
                  </p:cNvSpPr>
                  <p:nvPr/>
                </p:nvSpPr>
                <p:spPr bwMode="auto">
                  <a:xfrm>
                    <a:off x="3344" y="2096"/>
                    <a:ext cx="40" cy="120"/>
                  </a:xfrm>
                  <a:custGeom>
                    <a:avLst/>
                    <a:gdLst>
                      <a:gd name="T0" fmla="*/ 0 w 40"/>
                      <a:gd name="T1" fmla="*/ 120 h 120"/>
                      <a:gd name="T2" fmla="*/ 8 w 40"/>
                      <a:gd name="T3" fmla="*/ 120 h 120"/>
                      <a:gd name="T4" fmla="*/ 16 w 40"/>
                      <a:gd name="T5" fmla="*/ 104 h 120"/>
                      <a:gd name="T6" fmla="*/ 16 w 40"/>
                      <a:gd name="T7" fmla="*/ 96 h 120"/>
                      <a:gd name="T8" fmla="*/ 24 w 40"/>
                      <a:gd name="T9" fmla="*/ 80 h 120"/>
                      <a:gd name="T10" fmla="*/ 24 w 40"/>
                      <a:gd name="T11" fmla="*/ 56 h 120"/>
                      <a:gd name="T12" fmla="*/ 32 w 40"/>
                      <a:gd name="T13" fmla="*/ 40 h 120"/>
                      <a:gd name="T14" fmla="*/ 32 w 40"/>
                      <a:gd name="T15" fmla="*/ 24 h 120"/>
                      <a:gd name="T16" fmla="*/ 40 w 40"/>
                      <a:gd name="T17" fmla="*/ 0 h 120"/>
                      <a:gd name="T18" fmla="*/ 32 w 40"/>
                      <a:gd name="T19" fmla="*/ 32 h 120"/>
                      <a:gd name="T20" fmla="*/ 24 w 40"/>
                      <a:gd name="T21" fmla="*/ 64 h 120"/>
                      <a:gd name="T22" fmla="*/ 16 w 40"/>
                      <a:gd name="T23" fmla="*/ 88 h 120"/>
                      <a:gd name="T24" fmla="*/ 0 w 40"/>
                      <a:gd name="T25" fmla="*/ 104 h 120"/>
                      <a:gd name="T26" fmla="*/ 0 w 40"/>
                      <a:gd name="T27" fmla="*/ 120 h 120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40"/>
                      <a:gd name="T43" fmla="*/ 0 h 120"/>
                      <a:gd name="T44" fmla="*/ 40 w 40"/>
                      <a:gd name="T45" fmla="*/ 120 h 120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40" h="120">
                        <a:moveTo>
                          <a:pt x="0" y="120"/>
                        </a:moveTo>
                        <a:lnTo>
                          <a:pt x="8" y="120"/>
                        </a:lnTo>
                        <a:lnTo>
                          <a:pt x="16" y="104"/>
                        </a:lnTo>
                        <a:lnTo>
                          <a:pt x="16" y="96"/>
                        </a:lnTo>
                        <a:lnTo>
                          <a:pt x="24" y="80"/>
                        </a:lnTo>
                        <a:lnTo>
                          <a:pt x="24" y="56"/>
                        </a:lnTo>
                        <a:lnTo>
                          <a:pt x="32" y="40"/>
                        </a:lnTo>
                        <a:lnTo>
                          <a:pt x="32" y="24"/>
                        </a:lnTo>
                        <a:lnTo>
                          <a:pt x="40" y="0"/>
                        </a:lnTo>
                        <a:lnTo>
                          <a:pt x="32" y="32"/>
                        </a:lnTo>
                        <a:lnTo>
                          <a:pt x="24" y="64"/>
                        </a:lnTo>
                        <a:lnTo>
                          <a:pt x="16" y="88"/>
                        </a:lnTo>
                        <a:lnTo>
                          <a:pt x="0" y="104"/>
                        </a:lnTo>
                        <a:lnTo>
                          <a:pt x="0" y="12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5983" name="Freeform 873"/>
                  <p:cNvSpPr>
                    <a:spLocks/>
                  </p:cNvSpPr>
                  <p:nvPr/>
                </p:nvSpPr>
                <p:spPr bwMode="auto">
                  <a:xfrm>
                    <a:off x="3152" y="2000"/>
                    <a:ext cx="184" cy="184"/>
                  </a:xfrm>
                  <a:custGeom>
                    <a:avLst/>
                    <a:gdLst>
                      <a:gd name="T0" fmla="*/ 136 w 184"/>
                      <a:gd name="T1" fmla="*/ 8 h 184"/>
                      <a:gd name="T2" fmla="*/ 112 w 184"/>
                      <a:gd name="T3" fmla="*/ 32 h 184"/>
                      <a:gd name="T4" fmla="*/ 120 w 184"/>
                      <a:gd name="T5" fmla="*/ 56 h 184"/>
                      <a:gd name="T6" fmla="*/ 120 w 184"/>
                      <a:gd name="T7" fmla="*/ 88 h 184"/>
                      <a:gd name="T8" fmla="*/ 112 w 184"/>
                      <a:gd name="T9" fmla="*/ 104 h 184"/>
                      <a:gd name="T10" fmla="*/ 112 w 184"/>
                      <a:gd name="T11" fmla="*/ 120 h 184"/>
                      <a:gd name="T12" fmla="*/ 96 w 184"/>
                      <a:gd name="T13" fmla="*/ 128 h 184"/>
                      <a:gd name="T14" fmla="*/ 64 w 184"/>
                      <a:gd name="T15" fmla="*/ 128 h 184"/>
                      <a:gd name="T16" fmla="*/ 32 w 184"/>
                      <a:gd name="T17" fmla="*/ 128 h 184"/>
                      <a:gd name="T18" fmla="*/ 8 w 184"/>
                      <a:gd name="T19" fmla="*/ 128 h 184"/>
                      <a:gd name="T20" fmla="*/ 0 w 184"/>
                      <a:gd name="T21" fmla="*/ 144 h 184"/>
                      <a:gd name="T22" fmla="*/ 16 w 184"/>
                      <a:gd name="T23" fmla="*/ 160 h 184"/>
                      <a:gd name="T24" fmla="*/ 16 w 184"/>
                      <a:gd name="T25" fmla="*/ 144 h 184"/>
                      <a:gd name="T26" fmla="*/ 24 w 184"/>
                      <a:gd name="T27" fmla="*/ 152 h 184"/>
                      <a:gd name="T28" fmla="*/ 24 w 184"/>
                      <a:gd name="T29" fmla="*/ 168 h 184"/>
                      <a:gd name="T30" fmla="*/ 56 w 184"/>
                      <a:gd name="T31" fmla="*/ 184 h 184"/>
                      <a:gd name="T32" fmla="*/ 80 w 184"/>
                      <a:gd name="T33" fmla="*/ 184 h 184"/>
                      <a:gd name="T34" fmla="*/ 48 w 184"/>
                      <a:gd name="T35" fmla="*/ 160 h 184"/>
                      <a:gd name="T36" fmla="*/ 48 w 184"/>
                      <a:gd name="T37" fmla="*/ 144 h 184"/>
                      <a:gd name="T38" fmla="*/ 64 w 184"/>
                      <a:gd name="T39" fmla="*/ 152 h 184"/>
                      <a:gd name="T40" fmla="*/ 72 w 184"/>
                      <a:gd name="T41" fmla="*/ 176 h 184"/>
                      <a:gd name="T42" fmla="*/ 96 w 184"/>
                      <a:gd name="T43" fmla="*/ 184 h 184"/>
                      <a:gd name="T44" fmla="*/ 96 w 184"/>
                      <a:gd name="T45" fmla="*/ 168 h 184"/>
                      <a:gd name="T46" fmla="*/ 72 w 184"/>
                      <a:gd name="T47" fmla="*/ 152 h 184"/>
                      <a:gd name="T48" fmla="*/ 64 w 184"/>
                      <a:gd name="T49" fmla="*/ 136 h 184"/>
                      <a:gd name="T50" fmla="*/ 80 w 184"/>
                      <a:gd name="T51" fmla="*/ 144 h 184"/>
                      <a:gd name="T52" fmla="*/ 96 w 184"/>
                      <a:gd name="T53" fmla="*/ 168 h 184"/>
                      <a:gd name="T54" fmla="*/ 120 w 184"/>
                      <a:gd name="T55" fmla="*/ 176 h 184"/>
                      <a:gd name="T56" fmla="*/ 136 w 184"/>
                      <a:gd name="T57" fmla="*/ 184 h 184"/>
                      <a:gd name="T58" fmla="*/ 152 w 184"/>
                      <a:gd name="T59" fmla="*/ 176 h 184"/>
                      <a:gd name="T60" fmla="*/ 128 w 184"/>
                      <a:gd name="T61" fmla="*/ 168 h 184"/>
                      <a:gd name="T62" fmla="*/ 112 w 184"/>
                      <a:gd name="T63" fmla="*/ 144 h 184"/>
                      <a:gd name="T64" fmla="*/ 128 w 184"/>
                      <a:gd name="T65" fmla="*/ 152 h 184"/>
                      <a:gd name="T66" fmla="*/ 136 w 184"/>
                      <a:gd name="T67" fmla="*/ 168 h 184"/>
                      <a:gd name="T68" fmla="*/ 152 w 184"/>
                      <a:gd name="T69" fmla="*/ 176 h 184"/>
                      <a:gd name="T70" fmla="*/ 168 w 184"/>
                      <a:gd name="T71" fmla="*/ 168 h 184"/>
                      <a:gd name="T72" fmla="*/ 160 w 184"/>
                      <a:gd name="T73" fmla="*/ 152 h 184"/>
                      <a:gd name="T74" fmla="*/ 128 w 184"/>
                      <a:gd name="T75" fmla="*/ 144 h 184"/>
                      <a:gd name="T76" fmla="*/ 112 w 184"/>
                      <a:gd name="T77" fmla="*/ 128 h 184"/>
                      <a:gd name="T78" fmla="*/ 120 w 184"/>
                      <a:gd name="T79" fmla="*/ 128 h 184"/>
                      <a:gd name="T80" fmla="*/ 128 w 184"/>
                      <a:gd name="T81" fmla="*/ 136 h 184"/>
                      <a:gd name="T82" fmla="*/ 160 w 184"/>
                      <a:gd name="T83" fmla="*/ 152 h 184"/>
                      <a:gd name="T84" fmla="*/ 184 w 184"/>
                      <a:gd name="T85" fmla="*/ 136 h 184"/>
                      <a:gd name="T86" fmla="*/ 184 w 184"/>
                      <a:gd name="T87" fmla="*/ 112 h 184"/>
                      <a:gd name="T88" fmla="*/ 144 w 184"/>
                      <a:gd name="T89" fmla="*/ 128 h 184"/>
                      <a:gd name="T90" fmla="*/ 128 w 184"/>
                      <a:gd name="T91" fmla="*/ 120 h 184"/>
                      <a:gd name="T92" fmla="*/ 136 w 184"/>
                      <a:gd name="T93" fmla="*/ 112 h 184"/>
                      <a:gd name="T94" fmla="*/ 168 w 184"/>
                      <a:gd name="T95" fmla="*/ 120 h 184"/>
                      <a:gd name="T96" fmla="*/ 184 w 184"/>
                      <a:gd name="T97" fmla="*/ 88 h 184"/>
                      <a:gd name="T98" fmla="*/ 184 w 184"/>
                      <a:gd name="T99" fmla="*/ 64 h 184"/>
                      <a:gd name="T100" fmla="*/ 176 w 184"/>
                      <a:gd name="T101" fmla="*/ 32 h 184"/>
                      <a:gd name="T102" fmla="*/ 168 w 184"/>
                      <a:gd name="T103" fmla="*/ 24 h 184"/>
                      <a:gd name="T104" fmla="*/ 176 w 184"/>
                      <a:gd name="T105" fmla="*/ 16 h 184"/>
                      <a:gd name="T106" fmla="*/ 168 w 184"/>
                      <a:gd name="T107" fmla="*/ 8 h 184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184"/>
                      <a:gd name="T163" fmla="*/ 0 h 184"/>
                      <a:gd name="T164" fmla="*/ 184 w 184"/>
                      <a:gd name="T165" fmla="*/ 184 h 184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184" h="184">
                        <a:moveTo>
                          <a:pt x="152" y="0"/>
                        </a:moveTo>
                        <a:lnTo>
                          <a:pt x="136" y="8"/>
                        </a:lnTo>
                        <a:lnTo>
                          <a:pt x="120" y="16"/>
                        </a:lnTo>
                        <a:lnTo>
                          <a:pt x="112" y="32"/>
                        </a:lnTo>
                        <a:lnTo>
                          <a:pt x="112" y="56"/>
                        </a:lnTo>
                        <a:lnTo>
                          <a:pt x="120" y="56"/>
                        </a:lnTo>
                        <a:lnTo>
                          <a:pt x="120" y="72"/>
                        </a:lnTo>
                        <a:lnTo>
                          <a:pt x="120" y="88"/>
                        </a:lnTo>
                        <a:lnTo>
                          <a:pt x="120" y="96"/>
                        </a:lnTo>
                        <a:lnTo>
                          <a:pt x="112" y="104"/>
                        </a:lnTo>
                        <a:lnTo>
                          <a:pt x="120" y="112"/>
                        </a:lnTo>
                        <a:lnTo>
                          <a:pt x="112" y="120"/>
                        </a:lnTo>
                        <a:lnTo>
                          <a:pt x="104" y="128"/>
                        </a:lnTo>
                        <a:lnTo>
                          <a:pt x="96" y="128"/>
                        </a:lnTo>
                        <a:lnTo>
                          <a:pt x="88" y="128"/>
                        </a:lnTo>
                        <a:lnTo>
                          <a:pt x="64" y="128"/>
                        </a:lnTo>
                        <a:lnTo>
                          <a:pt x="48" y="128"/>
                        </a:lnTo>
                        <a:lnTo>
                          <a:pt x="32" y="128"/>
                        </a:lnTo>
                        <a:lnTo>
                          <a:pt x="24" y="128"/>
                        </a:lnTo>
                        <a:lnTo>
                          <a:pt x="8" y="128"/>
                        </a:lnTo>
                        <a:lnTo>
                          <a:pt x="0" y="136"/>
                        </a:lnTo>
                        <a:lnTo>
                          <a:pt x="0" y="144"/>
                        </a:lnTo>
                        <a:lnTo>
                          <a:pt x="0" y="160"/>
                        </a:lnTo>
                        <a:lnTo>
                          <a:pt x="16" y="160"/>
                        </a:lnTo>
                        <a:lnTo>
                          <a:pt x="16" y="152"/>
                        </a:lnTo>
                        <a:lnTo>
                          <a:pt x="16" y="144"/>
                        </a:lnTo>
                        <a:lnTo>
                          <a:pt x="24" y="144"/>
                        </a:lnTo>
                        <a:lnTo>
                          <a:pt x="24" y="152"/>
                        </a:lnTo>
                        <a:lnTo>
                          <a:pt x="24" y="160"/>
                        </a:lnTo>
                        <a:lnTo>
                          <a:pt x="24" y="168"/>
                        </a:lnTo>
                        <a:lnTo>
                          <a:pt x="32" y="176"/>
                        </a:lnTo>
                        <a:lnTo>
                          <a:pt x="56" y="184"/>
                        </a:lnTo>
                        <a:lnTo>
                          <a:pt x="64" y="184"/>
                        </a:lnTo>
                        <a:lnTo>
                          <a:pt x="80" y="184"/>
                        </a:lnTo>
                        <a:lnTo>
                          <a:pt x="64" y="176"/>
                        </a:lnTo>
                        <a:lnTo>
                          <a:pt x="48" y="160"/>
                        </a:lnTo>
                        <a:lnTo>
                          <a:pt x="48" y="152"/>
                        </a:lnTo>
                        <a:lnTo>
                          <a:pt x="48" y="144"/>
                        </a:lnTo>
                        <a:lnTo>
                          <a:pt x="56" y="144"/>
                        </a:lnTo>
                        <a:lnTo>
                          <a:pt x="64" y="152"/>
                        </a:lnTo>
                        <a:lnTo>
                          <a:pt x="64" y="168"/>
                        </a:lnTo>
                        <a:lnTo>
                          <a:pt x="72" y="176"/>
                        </a:lnTo>
                        <a:lnTo>
                          <a:pt x="80" y="184"/>
                        </a:lnTo>
                        <a:lnTo>
                          <a:pt x="96" y="184"/>
                        </a:lnTo>
                        <a:lnTo>
                          <a:pt x="112" y="184"/>
                        </a:lnTo>
                        <a:lnTo>
                          <a:pt x="96" y="168"/>
                        </a:lnTo>
                        <a:lnTo>
                          <a:pt x="80" y="160"/>
                        </a:lnTo>
                        <a:lnTo>
                          <a:pt x="72" y="152"/>
                        </a:lnTo>
                        <a:lnTo>
                          <a:pt x="64" y="144"/>
                        </a:lnTo>
                        <a:lnTo>
                          <a:pt x="64" y="136"/>
                        </a:lnTo>
                        <a:lnTo>
                          <a:pt x="72" y="136"/>
                        </a:lnTo>
                        <a:lnTo>
                          <a:pt x="80" y="144"/>
                        </a:lnTo>
                        <a:lnTo>
                          <a:pt x="88" y="152"/>
                        </a:lnTo>
                        <a:lnTo>
                          <a:pt x="96" y="168"/>
                        </a:lnTo>
                        <a:lnTo>
                          <a:pt x="104" y="168"/>
                        </a:lnTo>
                        <a:lnTo>
                          <a:pt x="120" y="176"/>
                        </a:lnTo>
                        <a:lnTo>
                          <a:pt x="128" y="176"/>
                        </a:lnTo>
                        <a:lnTo>
                          <a:pt x="136" y="184"/>
                        </a:lnTo>
                        <a:lnTo>
                          <a:pt x="144" y="184"/>
                        </a:lnTo>
                        <a:lnTo>
                          <a:pt x="152" y="176"/>
                        </a:lnTo>
                        <a:lnTo>
                          <a:pt x="136" y="168"/>
                        </a:lnTo>
                        <a:lnTo>
                          <a:pt x="128" y="168"/>
                        </a:lnTo>
                        <a:lnTo>
                          <a:pt x="120" y="152"/>
                        </a:lnTo>
                        <a:lnTo>
                          <a:pt x="112" y="144"/>
                        </a:lnTo>
                        <a:lnTo>
                          <a:pt x="120" y="144"/>
                        </a:lnTo>
                        <a:lnTo>
                          <a:pt x="128" y="152"/>
                        </a:lnTo>
                        <a:lnTo>
                          <a:pt x="128" y="160"/>
                        </a:lnTo>
                        <a:lnTo>
                          <a:pt x="136" y="168"/>
                        </a:lnTo>
                        <a:lnTo>
                          <a:pt x="144" y="176"/>
                        </a:lnTo>
                        <a:lnTo>
                          <a:pt x="152" y="176"/>
                        </a:lnTo>
                        <a:lnTo>
                          <a:pt x="160" y="176"/>
                        </a:lnTo>
                        <a:lnTo>
                          <a:pt x="168" y="168"/>
                        </a:lnTo>
                        <a:lnTo>
                          <a:pt x="176" y="152"/>
                        </a:lnTo>
                        <a:lnTo>
                          <a:pt x="160" y="152"/>
                        </a:lnTo>
                        <a:lnTo>
                          <a:pt x="144" y="152"/>
                        </a:lnTo>
                        <a:lnTo>
                          <a:pt x="128" y="144"/>
                        </a:lnTo>
                        <a:lnTo>
                          <a:pt x="120" y="136"/>
                        </a:lnTo>
                        <a:lnTo>
                          <a:pt x="112" y="128"/>
                        </a:lnTo>
                        <a:lnTo>
                          <a:pt x="120" y="128"/>
                        </a:lnTo>
                        <a:lnTo>
                          <a:pt x="128" y="136"/>
                        </a:lnTo>
                        <a:lnTo>
                          <a:pt x="144" y="144"/>
                        </a:lnTo>
                        <a:lnTo>
                          <a:pt x="160" y="152"/>
                        </a:lnTo>
                        <a:lnTo>
                          <a:pt x="176" y="152"/>
                        </a:lnTo>
                        <a:lnTo>
                          <a:pt x="184" y="136"/>
                        </a:lnTo>
                        <a:lnTo>
                          <a:pt x="184" y="128"/>
                        </a:lnTo>
                        <a:lnTo>
                          <a:pt x="184" y="112"/>
                        </a:lnTo>
                        <a:lnTo>
                          <a:pt x="160" y="120"/>
                        </a:lnTo>
                        <a:lnTo>
                          <a:pt x="144" y="128"/>
                        </a:lnTo>
                        <a:lnTo>
                          <a:pt x="136" y="120"/>
                        </a:lnTo>
                        <a:lnTo>
                          <a:pt x="128" y="120"/>
                        </a:lnTo>
                        <a:lnTo>
                          <a:pt x="128" y="112"/>
                        </a:lnTo>
                        <a:lnTo>
                          <a:pt x="136" y="112"/>
                        </a:lnTo>
                        <a:lnTo>
                          <a:pt x="144" y="120"/>
                        </a:lnTo>
                        <a:lnTo>
                          <a:pt x="168" y="120"/>
                        </a:lnTo>
                        <a:lnTo>
                          <a:pt x="184" y="112"/>
                        </a:lnTo>
                        <a:lnTo>
                          <a:pt x="184" y="88"/>
                        </a:lnTo>
                        <a:lnTo>
                          <a:pt x="184" y="72"/>
                        </a:lnTo>
                        <a:lnTo>
                          <a:pt x="184" y="64"/>
                        </a:lnTo>
                        <a:lnTo>
                          <a:pt x="184" y="48"/>
                        </a:lnTo>
                        <a:lnTo>
                          <a:pt x="176" y="32"/>
                        </a:lnTo>
                        <a:lnTo>
                          <a:pt x="160" y="24"/>
                        </a:lnTo>
                        <a:lnTo>
                          <a:pt x="168" y="24"/>
                        </a:lnTo>
                        <a:lnTo>
                          <a:pt x="184" y="32"/>
                        </a:lnTo>
                        <a:lnTo>
                          <a:pt x="176" y="16"/>
                        </a:lnTo>
                        <a:lnTo>
                          <a:pt x="176" y="8"/>
                        </a:lnTo>
                        <a:lnTo>
                          <a:pt x="168" y="8"/>
                        </a:lnTo>
                        <a:lnTo>
                          <a:pt x="152" y="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5984" name="Freeform 874"/>
                  <p:cNvSpPr>
                    <a:spLocks/>
                  </p:cNvSpPr>
                  <p:nvPr/>
                </p:nvSpPr>
                <p:spPr bwMode="auto">
                  <a:xfrm>
                    <a:off x="3280" y="2064"/>
                    <a:ext cx="48" cy="48"/>
                  </a:xfrm>
                  <a:custGeom>
                    <a:avLst/>
                    <a:gdLst>
                      <a:gd name="T0" fmla="*/ 0 w 48"/>
                      <a:gd name="T1" fmla="*/ 0 h 48"/>
                      <a:gd name="T2" fmla="*/ 0 w 48"/>
                      <a:gd name="T3" fmla="*/ 8 h 48"/>
                      <a:gd name="T4" fmla="*/ 8 w 48"/>
                      <a:gd name="T5" fmla="*/ 16 h 48"/>
                      <a:gd name="T6" fmla="*/ 8 w 48"/>
                      <a:gd name="T7" fmla="*/ 16 h 48"/>
                      <a:gd name="T8" fmla="*/ 16 w 48"/>
                      <a:gd name="T9" fmla="*/ 32 h 48"/>
                      <a:gd name="T10" fmla="*/ 24 w 48"/>
                      <a:gd name="T11" fmla="*/ 32 h 48"/>
                      <a:gd name="T12" fmla="*/ 40 w 48"/>
                      <a:gd name="T13" fmla="*/ 48 h 48"/>
                      <a:gd name="T14" fmla="*/ 24 w 48"/>
                      <a:gd name="T15" fmla="*/ 40 h 48"/>
                      <a:gd name="T16" fmla="*/ 8 w 48"/>
                      <a:gd name="T17" fmla="*/ 32 h 48"/>
                      <a:gd name="T18" fmla="*/ 0 w 48"/>
                      <a:gd name="T19" fmla="*/ 32 h 48"/>
                      <a:gd name="T20" fmla="*/ 8 w 48"/>
                      <a:gd name="T21" fmla="*/ 40 h 48"/>
                      <a:gd name="T22" fmla="*/ 16 w 48"/>
                      <a:gd name="T23" fmla="*/ 40 h 48"/>
                      <a:gd name="T24" fmla="*/ 32 w 48"/>
                      <a:gd name="T25" fmla="*/ 48 h 48"/>
                      <a:gd name="T26" fmla="*/ 40 w 48"/>
                      <a:gd name="T27" fmla="*/ 48 h 48"/>
                      <a:gd name="T28" fmla="*/ 48 w 48"/>
                      <a:gd name="T29" fmla="*/ 48 h 48"/>
                      <a:gd name="T30" fmla="*/ 48 w 48"/>
                      <a:gd name="T31" fmla="*/ 40 h 48"/>
                      <a:gd name="T32" fmla="*/ 40 w 48"/>
                      <a:gd name="T33" fmla="*/ 40 h 48"/>
                      <a:gd name="T34" fmla="*/ 32 w 48"/>
                      <a:gd name="T35" fmla="*/ 32 h 48"/>
                      <a:gd name="T36" fmla="*/ 24 w 48"/>
                      <a:gd name="T37" fmla="*/ 24 h 48"/>
                      <a:gd name="T38" fmla="*/ 16 w 48"/>
                      <a:gd name="T39" fmla="*/ 8 h 48"/>
                      <a:gd name="T40" fmla="*/ 8 w 48"/>
                      <a:gd name="T41" fmla="*/ 8 h 48"/>
                      <a:gd name="T42" fmla="*/ 8 w 48"/>
                      <a:gd name="T43" fmla="*/ 0 h 48"/>
                      <a:gd name="T44" fmla="*/ 0 w 48"/>
                      <a:gd name="T45" fmla="*/ 0 h 4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48"/>
                      <a:gd name="T70" fmla="*/ 0 h 48"/>
                      <a:gd name="T71" fmla="*/ 48 w 48"/>
                      <a:gd name="T72" fmla="*/ 48 h 48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48" h="4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8" y="16"/>
                        </a:lnTo>
                        <a:lnTo>
                          <a:pt x="16" y="32"/>
                        </a:lnTo>
                        <a:lnTo>
                          <a:pt x="24" y="32"/>
                        </a:lnTo>
                        <a:lnTo>
                          <a:pt x="40" y="48"/>
                        </a:lnTo>
                        <a:lnTo>
                          <a:pt x="24" y="40"/>
                        </a:lnTo>
                        <a:lnTo>
                          <a:pt x="8" y="32"/>
                        </a:lnTo>
                        <a:lnTo>
                          <a:pt x="0" y="32"/>
                        </a:lnTo>
                        <a:lnTo>
                          <a:pt x="8" y="40"/>
                        </a:lnTo>
                        <a:lnTo>
                          <a:pt x="16" y="40"/>
                        </a:lnTo>
                        <a:lnTo>
                          <a:pt x="32" y="48"/>
                        </a:lnTo>
                        <a:lnTo>
                          <a:pt x="40" y="48"/>
                        </a:lnTo>
                        <a:lnTo>
                          <a:pt x="48" y="48"/>
                        </a:lnTo>
                        <a:lnTo>
                          <a:pt x="48" y="40"/>
                        </a:lnTo>
                        <a:lnTo>
                          <a:pt x="40" y="40"/>
                        </a:lnTo>
                        <a:lnTo>
                          <a:pt x="32" y="32"/>
                        </a:lnTo>
                        <a:lnTo>
                          <a:pt x="24" y="24"/>
                        </a:lnTo>
                        <a:lnTo>
                          <a:pt x="16" y="8"/>
                        </a:lnTo>
                        <a:lnTo>
                          <a:pt x="8" y="8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5985" name="Freeform 875"/>
                  <p:cNvSpPr>
                    <a:spLocks/>
                  </p:cNvSpPr>
                  <p:nvPr/>
                </p:nvSpPr>
                <p:spPr bwMode="auto">
                  <a:xfrm>
                    <a:off x="3280" y="2032"/>
                    <a:ext cx="40" cy="56"/>
                  </a:xfrm>
                  <a:custGeom>
                    <a:avLst/>
                    <a:gdLst>
                      <a:gd name="T0" fmla="*/ 8 w 40"/>
                      <a:gd name="T1" fmla="*/ 0 h 56"/>
                      <a:gd name="T2" fmla="*/ 8 w 40"/>
                      <a:gd name="T3" fmla="*/ 8 h 56"/>
                      <a:gd name="T4" fmla="*/ 0 w 40"/>
                      <a:gd name="T5" fmla="*/ 8 h 56"/>
                      <a:gd name="T6" fmla="*/ 8 w 40"/>
                      <a:gd name="T7" fmla="*/ 16 h 56"/>
                      <a:gd name="T8" fmla="*/ 8 w 40"/>
                      <a:gd name="T9" fmla="*/ 24 h 56"/>
                      <a:gd name="T10" fmla="*/ 8 w 40"/>
                      <a:gd name="T11" fmla="*/ 24 h 56"/>
                      <a:gd name="T12" fmla="*/ 16 w 40"/>
                      <a:gd name="T13" fmla="*/ 24 h 56"/>
                      <a:gd name="T14" fmla="*/ 24 w 40"/>
                      <a:gd name="T15" fmla="*/ 32 h 56"/>
                      <a:gd name="T16" fmla="*/ 32 w 40"/>
                      <a:gd name="T17" fmla="*/ 40 h 56"/>
                      <a:gd name="T18" fmla="*/ 40 w 40"/>
                      <a:gd name="T19" fmla="*/ 48 h 56"/>
                      <a:gd name="T20" fmla="*/ 40 w 40"/>
                      <a:gd name="T21" fmla="*/ 56 h 56"/>
                      <a:gd name="T22" fmla="*/ 40 w 40"/>
                      <a:gd name="T23" fmla="*/ 40 h 56"/>
                      <a:gd name="T24" fmla="*/ 40 w 40"/>
                      <a:gd name="T25" fmla="*/ 32 h 56"/>
                      <a:gd name="T26" fmla="*/ 32 w 40"/>
                      <a:gd name="T27" fmla="*/ 24 h 56"/>
                      <a:gd name="T28" fmla="*/ 32 w 40"/>
                      <a:gd name="T29" fmla="*/ 16 h 56"/>
                      <a:gd name="T30" fmla="*/ 8 w 40"/>
                      <a:gd name="T31" fmla="*/ 8 h 56"/>
                      <a:gd name="T32" fmla="*/ 8 w 40"/>
                      <a:gd name="T33" fmla="*/ 0 h 5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0"/>
                      <a:gd name="T52" fmla="*/ 0 h 56"/>
                      <a:gd name="T53" fmla="*/ 40 w 40"/>
                      <a:gd name="T54" fmla="*/ 56 h 5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0" h="56">
                        <a:moveTo>
                          <a:pt x="8" y="0"/>
                        </a:moveTo>
                        <a:lnTo>
                          <a:pt x="8" y="8"/>
                        </a:lnTo>
                        <a:lnTo>
                          <a:pt x="0" y="8"/>
                        </a:lnTo>
                        <a:lnTo>
                          <a:pt x="8" y="16"/>
                        </a:lnTo>
                        <a:lnTo>
                          <a:pt x="8" y="24"/>
                        </a:lnTo>
                        <a:lnTo>
                          <a:pt x="16" y="24"/>
                        </a:lnTo>
                        <a:lnTo>
                          <a:pt x="24" y="32"/>
                        </a:lnTo>
                        <a:lnTo>
                          <a:pt x="32" y="40"/>
                        </a:lnTo>
                        <a:lnTo>
                          <a:pt x="40" y="48"/>
                        </a:lnTo>
                        <a:lnTo>
                          <a:pt x="40" y="56"/>
                        </a:lnTo>
                        <a:lnTo>
                          <a:pt x="40" y="40"/>
                        </a:lnTo>
                        <a:lnTo>
                          <a:pt x="40" y="32"/>
                        </a:lnTo>
                        <a:lnTo>
                          <a:pt x="32" y="24"/>
                        </a:lnTo>
                        <a:lnTo>
                          <a:pt x="32" y="16"/>
                        </a:lnTo>
                        <a:lnTo>
                          <a:pt x="8" y="8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5986" name="Freeform 876"/>
                  <p:cNvSpPr>
                    <a:spLocks/>
                  </p:cNvSpPr>
                  <p:nvPr/>
                </p:nvSpPr>
                <p:spPr bwMode="auto">
                  <a:xfrm>
                    <a:off x="3272" y="1976"/>
                    <a:ext cx="48" cy="32"/>
                  </a:xfrm>
                  <a:custGeom>
                    <a:avLst/>
                    <a:gdLst>
                      <a:gd name="T0" fmla="*/ 0 w 48"/>
                      <a:gd name="T1" fmla="*/ 32 h 32"/>
                      <a:gd name="T2" fmla="*/ 8 w 48"/>
                      <a:gd name="T3" fmla="*/ 24 h 32"/>
                      <a:gd name="T4" fmla="*/ 16 w 48"/>
                      <a:gd name="T5" fmla="*/ 24 h 32"/>
                      <a:gd name="T6" fmla="*/ 24 w 48"/>
                      <a:gd name="T7" fmla="*/ 16 h 32"/>
                      <a:gd name="T8" fmla="*/ 48 w 48"/>
                      <a:gd name="T9" fmla="*/ 0 h 32"/>
                      <a:gd name="T10" fmla="*/ 32 w 48"/>
                      <a:gd name="T11" fmla="*/ 8 h 32"/>
                      <a:gd name="T12" fmla="*/ 24 w 48"/>
                      <a:gd name="T13" fmla="*/ 16 h 32"/>
                      <a:gd name="T14" fmla="*/ 16 w 48"/>
                      <a:gd name="T15" fmla="*/ 16 h 32"/>
                      <a:gd name="T16" fmla="*/ 16 w 48"/>
                      <a:gd name="T17" fmla="*/ 24 h 32"/>
                      <a:gd name="T18" fmla="*/ 0 w 48"/>
                      <a:gd name="T19" fmla="*/ 32 h 3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8"/>
                      <a:gd name="T31" fmla="*/ 0 h 32"/>
                      <a:gd name="T32" fmla="*/ 48 w 48"/>
                      <a:gd name="T33" fmla="*/ 32 h 3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8" h="32">
                        <a:moveTo>
                          <a:pt x="0" y="32"/>
                        </a:moveTo>
                        <a:lnTo>
                          <a:pt x="8" y="24"/>
                        </a:lnTo>
                        <a:lnTo>
                          <a:pt x="16" y="24"/>
                        </a:lnTo>
                        <a:lnTo>
                          <a:pt x="24" y="16"/>
                        </a:lnTo>
                        <a:lnTo>
                          <a:pt x="48" y="0"/>
                        </a:lnTo>
                        <a:lnTo>
                          <a:pt x="32" y="8"/>
                        </a:lnTo>
                        <a:lnTo>
                          <a:pt x="24" y="16"/>
                        </a:lnTo>
                        <a:lnTo>
                          <a:pt x="16" y="16"/>
                        </a:lnTo>
                        <a:lnTo>
                          <a:pt x="16" y="24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5987" name="Freeform 877"/>
                  <p:cNvSpPr>
                    <a:spLocks/>
                  </p:cNvSpPr>
                  <p:nvPr/>
                </p:nvSpPr>
                <p:spPr bwMode="auto">
                  <a:xfrm>
                    <a:off x="3240" y="2040"/>
                    <a:ext cx="24" cy="80"/>
                  </a:xfrm>
                  <a:custGeom>
                    <a:avLst/>
                    <a:gdLst>
                      <a:gd name="T0" fmla="*/ 0 w 24"/>
                      <a:gd name="T1" fmla="*/ 80 h 80"/>
                      <a:gd name="T2" fmla="*/ 8 w 24"/>
                      <a:gd name="T3" fmla="*/ 80 h 80"/>
                      <a:gd name="T4" fmla="*/ 16 w 24"/>
                      <a:gd name="T5" fmla="*/ 80 h 80"/>
                      <a:gd name="T6" fmla="*/ 16 w 24"/>
                      <a:gd name="T7" fmla="*/ 72 h 80"/>
                      <a:gd name="T8" fmla="*/ 24 w 24"/>
                      <a:gd name="T9" fmla="*/ 72 h 80"/>
                      <a:gd name="T10" fmla="*/ 24 w 24"/>
                      <a:gd name="T11" fmla="*/ 64 h 80"/>
                      <a:gd name="T12" fmla="*/ 24 w 24"/>
                      <a:gd name="T13" fmla="*/ 56 h 80"/>
                      <a:gd name="T14" fmla="*/ 24 w 24"/>
                      <a:gd name="T15" fmla="*/ 48 h 80"/>
                      <a:gd name="T16" fmla="*/ 24 w 24"/>
                      <a:gd name="T17" fmla="*/ 32 h 80"/>
                      <a:gd name="T18" fmla="*/ 24 w 24"/>
                      <a:gd name="T19" fmla="*/ 16 h 80"/>
                      <a:gd name="T20" fmla="*/ 24 w 24"/>
                      <a:gd name="T21" fmla="*/ 16 h 80"/>
                      <a:gd name="T22" fmla="*/ 24 w 24"/>
                      <a:gd name="T23" fmla="*/ 0 h 80"/>
                      <a:gd name="T24" fmla="*/ 16 w 24"/>
                      <a:gd name="T25" fmla="*/ 16 h 80"/>
                      <a:gd name="T26" fmla="*/ 8 w 24"/>
                      <a:gd name="T27" fmla="*/ 40 h 80"/>
                      <a:gd name="T28" fmla="*/ 0 w 24"/>
                      <a:gd name="T29" fmla="*/ 64 h 80"/>
                      <a:gd name="T30" fmla="*/ 0 w 24"/>
                      <a:gd name="T31" fmla="*/ 80 h 8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24"/>
                      <a:gd name="T49" fmla="*/ 0 h 80"/>
                      <a:gd name="T50" fmla="*/ 24 w 24"/>
                      <a:gd name="T51" fmla="*/ 80 h 80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24" h="80">
                        <a:moveTo>
                          <a:pt x="0" y="80"/>
                        </a:moveTo>
                        <a:lnTo>
                          <a:pt x="8" y="80"/>
                        </a:lnTo>
                        <a:lnTo>
                          <a:pt x="16" y="80"/>
                        </a:lnTo>
                        <a:lnTo>
                          <a:pt x="16" y="72"/>
                        </a:lnTo>
                        <a:lnTo>
                          <a:pt x="24" y="72"/>
                        </a:lnTo>
                        <a:lnTo>
                          <a:pt x="24" y="64"/>
                        </a:lnTo>
                        <a:lnTo>
                          <a:pt x="24" y="56"/>
                        </a:lnTo>
                        <a:lnTo>
                          <a:pt x="24" y="48"/>
                        </a:lnTo>
                        <a:lnTo>
                          <a:pt x="24" y="32"/>
                        </a:lnTo>
                        <a:lnTo>
                          <a:pt x="24" y="16"/>
                        </a:lnTo>
                        <a:lnTo>
                          <a:pt x="24" y="0"/>
                        </a:lnTo>
                        <a:lnTo>
                          <a:pt x="16" y="16"/>
                        </a:lnTo>
                        <a:lnTo>
                          <a:pt x="8" y="40"/>
                        </a:lnTo>
                        <a:lnTo>
                          <a:pt x="0" y="64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5988" name="Freeform 878"/>
                  <p:cNvSpPr>
                    <a:spLocks/>
                  </p:cNvSpPr>
                  <p:nvPr/>
                </p:nvSpPr>
                <p:spPr bwMode="auto">
                  <a:xfrm>
                    <a:off x="3280" y="2120"/>
                    <a:ext cx="40" cy="16"/>
                  </a:xfrm>
                  <a:custGeom>
                    <a:avLst/>
                    <a:gdLst>
                      <a:gd name="T0" fmla="*/ 32 w 40"/>
                      <a:gd name="T1" fmla="*/ 8 h 16"/>
                      <a:gd name="T2" fmla="*/ 16 w 40"/>
                      <a:gd name="T3" fmla="*/ 8 h 16"/>
                      <a:gd name="T4" fmla="*/ 8 w 40"/>
                      <a:gd name="T5" fmla="*/ 0 h 16"/>
                      <a:gd name="T6" fmla="*/ 8 w 40"/>
                      <a:gd name="T7" fmla="*/ 0 h 16"/>
                      <a:gd name="T8" fmla="*/ 0 w 40"/>
                      <a:gd name="T9" fmla="*/ 0 h 16"/>
                      <a:gd name="T10" fmla="*/ 0 w 40"/>
                      <a:gd name="T11" fmla="*/ 8 h 16"/>
                      <a:gd name="T12" fmla="*/ 8 w 40"/>
                      <a:gd name="T13" fmla="*/ 16 h 16"/>
                      <a:gd name="T14" fmla="*/ 8 w 40"/>
                      <a:gd name="T15" fmla="*/ 16 h 16"/>
                      <a:gd name="T16" fmla="*/ 32 w 40"/>
                      <a:gd name="T17" fmla="*/ 16 h 16"/>
                      <a:gd name="T18" fmla="*/ 40 w 40"/>
                      <a:gd name="T19" fmla="*/ 16 h 16"/>
                      <a:gd name="T20" fmla="*/ 32 w 40"/>
                      <a:gd name="T21" fmla="*/ 8 h 1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0"/>
                      <a:gd name="T34" fmla="*/ 0 h 16"/>
                      <a:gd name="T35" fmla="*/ 40 w 40"/>
                      <a:gd name="T36" fmla="*/ 16 h 1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0" h="16">
                        <a:moveTo>
                          <a:pt x="32" y="8"/>
                        </a:moveTo>
                        <a:lnTo>
                          <a:pt x="16" y="8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8" y="16"/>
                        </a:lnTo>
                        <a:lnTo>
                          <a:pt x="32" y="16"/>
                        </a:lnTo>
                        <a:lnTo>
                          <a:pt x="40" y="16"/>
                        </a:lnTo>
                        <a:lnTo>
                          <a:pt x="32" y="8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5989" name="Freeform 879"/>
                  <p:cNvSpPr>
                    <a:spLocks/>
                  </p:cNvSpPr>
                  <p:nvPr/>
                </p:nvSpPr>
                <p:spPr bwMode="auto">
                  <a:xfrm>
                    <a:off x="3240" y="2128"/>
                    <a:ext cx="24" cy="40"/>
                  </a:xfrm>
                  <a:custGeom>
                    <a:avLst/>
                    <a:gdLst>
                      <a:gd name="T0" fmla="*/ 8 w 24"/>
                      <a:gd name="T1" fmla="*/ 16 h 40"/>
                      <a:gd name="T2" fmla="*/ 8 w 24"/>
                      <a:gd name="T3" fmla="*/ 8 h 40"/>
                      <a:gd name="T4" fmla="*/ 0 w 24"/>
                      <a:gd name="T5" fmla="*/ 0 h 40"/>
                      <a:gd name="T6" fmla="*/ 0 w 24"/>
                      <a:gd name="T7" fmla="*/ 8 h 40"/>
                      <a:gd name="T8" fmla="*/ 0 w 24"/>
                      <a:gd name="T9" fmla="*/ 16 h 40"/>
                      <a:gd name="T10" fmla="*/ 8 w 24"/>
                      <a:gd name="T11" fmla="*/ 24 h 40"/>
                      <a:gd name="T12" fmla="*/ 8 w 24"/>
                      <a:gd name="T13" fmla="*/ 32 h 40"/>
                      <a:gd name="T14" fmla="*/ 16 w 24"/>
                      <a:gd name="T15" fmla="*/ 32 h 40"/>
                      <a:gd name="T16" fmla="*/ 24 w 24"/>
                      <a:gd name="T17" fmla="*/ 40 h 40"/>
                      <a:gd name="T18" fmla="*/ 16 w 24"/>
                      <a:gd name="T19" fmla="*/ 32 h 40"/>
                      <a:gd name="T20" fmla="*/ 16 w 24"/>
                      <a:gd name="T21" fmla="*/ 24 h 40"/>
                      <a:gd name="T22" fmla="*/ 8 w 24"/>
                      <a:gd name="T23" fmla="*/ 16 h 4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4"/>
                      <a:gd name="T37" fmla="*/ 0 h 40"/>
                      <a:gd name="T38" fmla="*/ 24 w 24"/>
                      <a:gd name="T39" fmla="*/ 40 h 4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4" h="40">
                        <a:moveTo>
                          <a:pt x="8" y="16"/>
                        </a:moveTo>
                        <a:lnTo>
                          <a:pt x="8" y="8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  <a:lnTo>
                          <a:pt x="8" y="24"/>
                        </a:lnTo>
                        <a:lnTo>
                          <a:pt x="8" y="32"/>
                        </a:lnTo>
                        <a:lnTo>
                          <a:pt x="16" y="32"/>
                        </a:lnTo>
                        <a:lnTo>
                          <a:pt x="24" y="40"/>
                        </a:lnTo>
                        <a:lnTo>
                          <a:pt x="16" y="32"/>
                        </a:lnTo>
                        <a:lnTo>
                          <a:pt x="16" y="24"/>
                        </a:lnTo>
                        <a:lnTo>
                          <a:pt x="8" y="16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5990" name="Freeform 880"/>
                  <p:cNvSpPr>
                    <a:spLocks/>
                  </p:cNvSpPr>
                  <p:nvPr/>
                </p:nvSpPr>
                <p:spPr bwMode="auto">
                  <a:xfrm>
                    <a:off x="3288" y="1952"/>
                    <a:ext cx="64" cy="40"/>
                  </a:xfrm>
                  <a:custGeom>
                    <a:avLst/>
                    <a:gdLst>
                      <a:gd name="T0" fmla="*/ 0 w 64"/>
                      <a:gd name="T1" fmla="*/ 40 h 40"/>
                      <a:gd name="T2" fmla="*/ 0 w 64"/>
                      <a:gd name="T3" fmla="*/ 32 h 40"/>
                      <a:gd name="T4" fmla="*/ 8 w 64"/>
                      <a:gd name="T5" fmla="*/ 24 h 40"/>
                      <a:gd name="T6" fmla="*/ 32 w 64"/>
                      <a:gd name="T7" fmla="*/ 16 h 40"/>
                      <a:gd name="T8" fmla="*/ 48 w 64"/>
                      <a:gd name="T9" fmla="*/ 8 h 40"/>
                      <a:gd name="T10" fmla="*/ 56 w 64"/>
                      <a:gd name="T11" fmla="*/ 0 h 40"/>
                      <a:gd name="T12" fmla="*/ 64 w 64"/>
                      <a:gd name="T13" fmla="*/ 16 h 40"/>
                      <a:gd name="T14" fmla="*/ 48 w 64"/>
                      <a:gd name="T15" fmla="*/ 24 h 40"/>
                      <a:gd name="T16" fmla="*/ 32 w 64"/>
                      <a:gd name="T17" fmla="*/ 32 h 40"/>
                      <a:gd name="T18" fmla="*/ 24 w 64"/>
                      <a:gd name="T19" fmla="*/ 32 h 40"/>
                      <a:gd name="T20" fmla="*/ 8 w 64"/>
                      <a:gd name="T21" fmla="*/ 32 h 40"/>
                      <a:gd name="T22" fmla="*/ 0 w 64"/>
                      <a:gd name="T23" fmla="*/ 40 h 4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64"/>
                      <a:gd name="T37" fmla="*/ 0 h 40"/>
                      <a:gd name="T38" fmla="*/ 64 w 64"/>
                      <a:gd name="T39" fmla="*/ 40 h 4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64" h="40">
                        <a:moveTo>
                          <a:pt x="0" y="40"/>
                        </a:moveTo>
                        <a:lnTo>
                          <a:pt x="0" y="32"/>
                        </a:lnTo>
                        <a:lnTo>
                          <a:pt x="8" y="24"/>
                        </a:lnTo>
                        <a:lnTo>
                          <a:pt x="32" y="16"/>
                        </a:lnTo>
                        <a:lnTo>
                          <a:pt x="48" y="8"/>
                        </a:lnTo>
                        <a:lnTo>
                          <a:pt x="56" y="0"/>
                        </a:lnTo>
                        <a:lnTo>
                          <a:pt x="64" y="16"/>
                        </a:lnTo>
                        <a:lnTo>
                          <a:pt x="48" y="24"/>
                        </a:lnTo>
                        <a:lnTo>
                          <a:pt x="32" y="32"/>
                        </a:lnTo>
                        <a:lnTo>
                          <a:pt x="24" y="32"/>
                        </a:lnTo>
                        <a:lnTo>
                          <a:pt x="8" y="32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</p:grpSp>
          <p:grpSp>
            <p:nvGrpSpPr>
              <p:cNvPr id="25957" name="Group 881"/>
              <p:cNvGrpSpPr>
                <a:grpSpLocks/>
              </p:cNvGrpSpPr>
              <p:nvPr/>
            </p:nvGrpSpPr>
            <p:grpSpPr bwMode="auto">
              <a:xfrm>
                <a:off x="3280" y="2144"/>
                <a:ext cx="144" cy="184"/>
                <a:chOff x="3280" y="2144"/>
                <a:chExt cx="144" cy="184"/>
              </a:xfrm>
            </p:grpSpPr>
            <p:grpSp>
              <p:nvGrpSpPr>
                <p:cNvPr id="25958" name="Group 882"/>
                <p:cNvGrpSpPr>
                  <a:grpSpLocks/>
                </p:cNvGrpSpPr>
                <p:nvPr/>
              </p:nvGrpSpPr>
              <p:grpSpPr bwMode="auto">
                <a:xfrm>
                  <a:off x="3280" y="2144"/>
                  <a:ext cx="144" cy="184"/>
                  <a:chOff x="3280" y="2144"/>
                  <a:chExt cx="144" cy="184"/>
                </a:xfrm>
              </p:grpSpPr>
              <p:sp>
                <p:nvSpPr>
                  <p:cNvPr id="25960" name="Freeform 883"/>
                  <p:cNvSpPr>
                    <a:spLocks/>
                  </p:cNvSpPr>
                  <p:nvPr/>
                </p:nvSpPr>
                <p:spPr bwMode="auto">
                  <a:xfrm>
                    <a:off x="3280" y="2144"/>
                    <a:ext cx="136" cy="176"/>
                  </a:xfrm>
                  <a:custGeom>
                    <a:avLst/>
                    <a:gdLst>
                      <a:gd name="T0" fmla="*/ 64 w 136"/>
                      <a:gd name="T1" fmla="*/ 24 h 176"/>
                      <a:gd name="T2" fmla="*/ 88 w 136"/>
                      <a:gd name="T3" fmla="*/ 16 h 176"/>
                      <a:gd name="T4" fmla="*/ 112 w 136"/>
                      <a:gd name="T5" fmla="*/ 16 h 176"/>
                      <a:gd name="T6" fmla="*/ 112 w 136"/>
                      <a:gd name="T7" fmla="*/ 8 h 176"/>
                      <a:gd name="T8" fmla="*/ 112 w 136"/>
                      <a:gd name="T9" fmla="*/ 8 h 176"/>
                      <a:gd name="T10" fmla="*/ 112 w 136"/>
                      <a:gd name="T11" fmla="*/ 0 h 176"/>
                      <a:gd name="T12" fmla="*/ 128 w 136"/>
                      <a:gd name="T13" fmla="*/ 0 h 176"/>
                      <a:gd name="T14" fmla="*/ 136 w 136"/>
                      <a:gd name="T15" fmla="*/ 0 h 176"/>
                      <a:gd name="T16" fmla="*/ 120 w 136"/>
                      <a:gd name="T17" fmla="*/ 144 h 176"/>
                      <a:gd name="T18" fmla="*/ 112 w 136"/>
                      <a:gd name="T19" fmla="*/ 152 h 176"/>
                      <a:gd name="T20" fmla="*/ 104 w 136"/>
                      <a:gd name="T21" fmla="*/ 160 h 176"/>
                      <a:gd name="T22" fmla="*/ 80 w 136"/>
                      <a:gd name="T23" fmla="*/ 176 h 176"/>
                      <a:gd name="T24" fmla="*/ 56 w 136"/>
                      <a:gd name="T25" fmla="*/ 176 h 176"/>
                      <a:gd name="T26" fmla="*/ 32 w 136"/>
                      <a:gd name="T27" fmla="*/ 176 h 176"/>
                      <a:gd name="T28" fmla="*/ 8 w 136"/>
                      <a:gd name="T29" fmla="*/ 176 h 176"/>
                      <a:gd name="T30" fmla="*/ 0 w 136"/>
                      <a:gd name="T31" fmla="*/ 168 h 176"/>
                      <a:gd name="T32" fmla="*/ 8 w 136"/>
                      <a:gd name="T33" fmla="*/ 152 h 176"/>
                      <a:gd name="T34" fmla="*/ 24 w 136"/>
                      <a:gd name="T35" fmla="*/ 112 h 176"/>
                      <a:gd name="T36" fmla="*/ 32 w 136"/>
                      <a:gd name="T37" fmla="*/ 80 h 176"/>
                      <a:gd name="T38" fmla="*/ 40 w 136"/>
                      <a:gd name="T39" fmla="*/ 48 h 176"/>
                      <a:gd name="T40" fmla="*/ 40 w 136"/>
                      <a:gd name="T41" fmla="*/ 40 h 176"/>
                      <a:gd name="T42" fmla="*/ 40 w 136"/>
                      <a:gd name="T43" fmla="*/ 24 h 176"/>
                      <a:gd name="T44" fmla="*/ 48 w 136"/>
                      <a:gd name="T45" fmla="*/ 24 h 176"/>
                      <a:gd name="T46" fmla="*/ 64 w 136"/>
                      <a:gd name="T47" fmla="*/ 24 h 17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136"/>
                      <a:gd name="T73" fmla="*/ 0 h 176"/>
                      <a:gd name="T74" fmla="*/ 136 w 136"/>
                      <a:gd name="T75" fmla="*/ 176 h 17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136" h="176">
                        <a:moveTo>
                          <a:pt x="64" y="24"/>
                        </a:moveTo>
                        <a:lnTo>
                          <a:pt x="88" y="16"/>
                        </a:lnTo>
                        <a:lnTo>
                          <a:pt x="112" y="16"/>
                        </a:lnTo>
                        <a:lnTo>
                          <a:pt x="112" y="8"/>
                        </a:lnTo>
                        <a:lnTo>
                          <a:pt x="112" y="0"/>
                        </a:lnTo>
                        <a:lnTo>
                          <a:pt x="128" y="0"/>
                        </a:lnTo>
                        <a:lnTo>
                          <a:pt x="136" y="0"/>
                        </a:lnTo>
                        <a:lnTo>
                          <a:pt x="120" y="144"/>
                        </a:lnTo>
                        <a:lnTo>
                          <a:pt x="112" y="152"/>
                        </a:lnTo>
                        <a:lnTo>
                          <a:pt x="104" y="160"/>
                        </a:lnTo>
                        <a:lnTo>
                          <a:pt x="80" y="176"/>
                        </a:lnTo>
                        <a:lnTo>
                          <a:pt x="56" y="176"/>
                        </a:lnTo>
                        <a:lnTo>
                          <a:pt x="32" y="176"/>
                        </a:lnTo>
                        <a:lnTo>
                          <a:pt x="8" y="176"/>
                        </a:lnTo>
                        <a:lnTo>
                          <a:pt x="0" y="168"/>
                        </a:lnTo>
                        <a:lnTo>
                          <a:pt x="8" y="152"/>
                        </a:lnTo>
                        <a:lnTo>
                          <a:pt x="24" y="112"/>
                        </a:lnTo>
                        <a:lnTo>
                          <a:pt x="32" y="80"/>
                        </a:lnTo>
                        <a:lnTo>
                          <a:pt x="40" y="48"/>
                        </a:lnTo>
                        <a:lnTo>
                          <a:pt x="40" y="40"/>
                        </a:lnTo>
                        <a:lnTo>
                          <a:pt x="40" y="24"/>
                        </a:lnTo>
                        <a:lnTo>
                          <a:pt x="48" y="24"/>
                        </a:lnTo>
                        <a:lnTo>
                          <a:pt x="64" y="24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5961" name="Freeform 884"/>
                  <p:cNvSpPr>
                    <a:spLocks/>
                  </p:cNvSpPr>
                  <p:nvPr/>
                </p:nvSpPr>
                <p:spPr bwMode="auto">
                  <a:xfrm>
                    <a:off x="3280" y="2144"/>
                    <a:ext cx="144" cy="184"/>
                  </a:xfrm>
                  <a:custGeom>
                    <a:avLst/>
                    <a:gdLst>
                      <a:gd name="T0" fmla="*/ 72 w 144"/>
                      <a:gd name="T1" fmla="*/ 32 h 184"/>
                      <a:gd name="T2" fmla="*/ 88 w 144"/>
                      <a:gd name="T3" fmla="*/ 24 h 184"/>
                      <a:gd name="T4" fmla="*/ 112 w 144"/>
                      <a:gd name="T5" fmla="*/ 24 h 184"/>
                      <a:gd name="T6" fmla="*/ 112 w 144"/>
                      <a:gd name="T7" fmla="*/ 16 h 184"/>
                      <a:gd name="T8" fmla="*/ 112 w 144"/>
                      <a:gd name="T9" fmla="*/ 8 h 184"/>
                      <a:gd name="T10" fmla="*/ 120 w 144"/>
                      <a:gd name="T11" fmla="*/ 0 h 184"/>
                      <a:gd name="T12" fmla="*/ 136 w 144"/>
                      <a:gd name="T13" fmla="*/ 0 h 184"/>
                      <a:gd name="T14" fmla="*/ 144 w 144"/>
                      <a:gd name="T15" fmla="*/ 0 h 184"/>
                      <a:gd name="T16" fmla="*/ 128 w 144"/>
                      <a:gd name="T17" fmla="*/ 144 h 184"/>
                      <a:gd name="T18" fmla="*/ 120 w 144"/>
                      <a:gd name="T19" fmla="*/ 160 h 184"/>
                      <a:gd name="T20" fmla="*/ 104 w 144"/>
                      <a:gd name="T21" fmla="*/ 168 h 184"/>
                      <a:gd name="T22" fmla="*/ 80 w 144"/>
                      <a:gd name="T23" fmla="*/ 184 h 184"/>
                      <a:gd name="T24" fmla="*/ 64 w 144"/>
                      <a:gd name="T25" fmla="*/ 184 h 184"/>
                      <a:gd name="T26" fmla="*/ 32 w 144"/>
                      <a:gd name="T27" fmla="*/ 184 h 184"/>
                      <a:gd name="T28" fmla="*/ 8 w 144"/>
                      <a:gd name="T29" fmla="*/ 184 h 184"/>
                      <a:gd name="T30" fmla="*/ 0 w 144"/>
                      <a:gd name="T31" fmla="*/ 176 h 184"/>
                      <a:gd name="T32" fmla="*/ 8 w 144"/>
                      <a:gd name="T33" fmla="*/ 160 h 184"/>
                      <a:gd name="T34" fmla="*/ 24 w 144"/>
                      <a:gd name="T35" fmla="*/ 120 h 184"/>
                      <a:gd name="T36" fmla="*/ 32 w 144"/>
                      <a:gd name="T37" fmla="*/ 80 h 184"/>
                      <a:gd name="T38" fmla="*/ 40 w 144"/>
                      <a:gd name="T39" fmla="*/ 56 h 184"/>
                      <a:gd name="T40" fmla="*/ 40 w 144"/>
                      <a:gd name="T41" fmla="*/ 48 h 184"/>
                      <a:gd name="T42" fmla="*/ 48 w 144"/>
                      <a:gd name="T43" fmla="*/ 32 h 184"/>
                      <a:gd name="T44" fmla="*/ 56 w 144"/>
                      <a:gd name="T45" fmla="*/ 32 h 184"/>
                      <a:gd name="T46" fmla="*/ 72 w 144"/>
                      <a:gd name="T47" fmla="*/ 32 h 184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144"/>
                      <a:gd name="T73" fmla="*/ 0 h 184"/>
                      <a:gd name="T74" fmla="*/ 144 w 144"/>
                      <a:gd name="T75" fmla="*/ 184 h 184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144" h="184">
                        <a:moveTo>
                          <a:pt x="72" y="32"/>
                        </a:moveTo>
                        <a:lnTo>
                          <a:pt x="88" y="24"/>
                        </a:lnTo>
                        <a:lnTo>
                          <a:pt x="112" y="24"/>
                        </a:lnTo>
                        <a:lnTo>
                          <a:pt x="112" y="16"/>
                        </a:lnTo>
                        <a:lnTo>
                          <a:pt x="112" y="8"/>
                        </a:lnTo>
                        <a:lnTo>
                          <a:pt x="120" y="0"/>
                        </a:lnTo>
                        <a:lnTo>
                          <a:pt x="136" y="0"/>
                        </a:lnTo>
                        <a:lnTo>
                          <a:pt x="144" y="0"/>
                        </a:lnTo>
                        <a:lnTo>
                          <a:pt x="128" y="144"/>
                        </a:lnTo>
                        <a:lnTo>
                          <a:pt x="120" y="160"/>
                        </a:lnTo>
                        <a:lnTo>
                          <a:pt x="104" y="168"/>
                        </a:lnTo>
                        <a:lnTo>
                          <a:pt x="80" y="184"/>
                        </a:lnTo>
                        <a:lnTo>
                          <a:pt x="64" y="184"/>
                        </a:lnTo>
                        <a:lnTo>
                          <a:pt x="32" y="184"/>
                        </a:lnTo>
                        <a:lnTo>
                          <a:pt x="8" y="184"/>
                        </a:lnTo>
                        <a:lnTo>
                          <a:pt x="0" y="176"/>
                        </a:lnTo>
                        <a:lnTo>
                          <a:pt x="8" y="160"/>
                        </a:lnTo>
                        <a:lnTo>
                          <a:pt x="24" y="120"/>
                        </a:lnTo>
                        <a:lnTo>
                          <a:pt x="32" y="80"/>
                        </a:lnTo>
                        <a:lnTo>
                          <a:pt x="40" y="56"/>
                        </a:lnTo>
                        <a:lnTo>
                          <a:pt x="40" y="48"/>
                        </a:lnTo>
                        <a:lnTo>
                          <a:pt x="48" y="32"/>
                        </a:lnTo>
                        <a:lnTo>
                          <a:pt x="56" y="32"/>
                        </a:lnTo>
                        <a:lnTo>
                          <a:pt x="72" y="32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sp>
              <p:nvSpPr>
                <p:cNvPr id="25959" name="Freeform 885"/>
                <p:cNvSpPr>
                  <a:spLocks/>
                </p:cNvSpPr>
                <p:nvPr/>
              </p:nvSpPr>
              <p:spPr bwMode="auto">
                <a:xfrm>
                  <a:off x="3304" y="2152"/>
                  <a:ext cx="120" cy="176"/>
                </a:xfrm>
                <a:custGeom>
                  <a:avLst/>
                  <a:gdLst>
                    <a:gd name="T0" fmla="*/ 40 w 120"/>
                    <a:gd name="T1" fmla="*/ 40 h 176"/>
                    <a:gd name="T2" fmla="*/ 64 w 120"/>
                    <a:gd name="T3" fmla="*/ 40 h 176"/>
                    <a:gd name="T4" fmla="*/ 88 w 120"/>
                    <a:gd name="T5" fmla="*/ 32 h 176"/>
                    <a:gd name="T6" fmla="*/ 104 w 120"/>
                    <a:gd name="T7" fmla="*/ 24 h 176"/>
                    <a:gd name="T8" fmla="*/ 112 w 120"/>
                    <a:gd name="T9" fmla="*/ 16 h 176"/>
                    <a:gd name="T10" fmla="*/ 120 w 120"/>
                    <a:gd name="T11" fmla="*/ 0 h 176"/>
                    <a:gd name="T12" fmla="*/ 104 w 120"/>
                    <a:gd name="T13" fmla="*/ 128 h 176"/>
                    <a:gd name="T14" fmla="*/ 96 w 120"/>
                    <a:gd name="T15" fmla="*/ 144 h 176"/>
                    <a:gd name="T16" fmla="*/ 80 w 120"/>
                    <a:gd name="T17" fmla="*/ 152 h 176"/>
                    <a:gd name="T18" fmla="*/ 64 w 120"/>
                    <a:gd name="T19" fmla="*/ 160 h 176"/>
                    <a:gd name="T20" fmla="*/ 56 w 120"/>
                    <a:gd name="T21" fmla="*/ 168 h 176"/>
                    <a:gd name="T22" fmla="*/ 40 w 120"/>
                    <a:gd name="T23" fmla="*/ 168 h 176"/>
                    <a:gd name="T24" fmla="*/ 24 w 120"/>
                    <a:gd name="T25" fmla="*/ 176 h 176"/>
                    <a:gd name="T26" fmla="*/ 8 w 120"/>
                    <a:gd name="T27" fmla="*/ 176 h 176"/>
                    <a:gd name="T28" fmla="*/ 0 w 120"/>
                    <a:gd name="T29" fmla="*/ 168 h 176"/>
                    <a:gd name="T30" fmla="*/ 0 w 120"/>
                    <a:gd name="T31" fmla="*/ 160 h 176"/>
                    <a:gd name="T32" fmla="*/ 0 w 120"/>
                    <a:gd name="T33" fmla="*/ 152 h 176"/>
                    <a:gd name="T34" fmla="*/ 8 w 120"/>
                    <a:gd name="T35" fmla="*/ 128 h 176"/>
                    <a:gd name="T36" fmla="*/ 32 w 120"/>
                    <a:gd name="T37" fmla="*/ 48 h 176"/>
                    <a:gd name="T38" fmla="*/ 32 w 120"/>
                    <a:gd name="T39" fmla="*/ 48 h 176"/>
                    <a:gd name="T40" fmla="*/ 40 w 120"/>
                    <a:gd name="T41" fmla="*/ 40 h 17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20"/>
                    <a:gd name="T64" fmla="*/ 0 h 176"/>
                    <a:gd name="T65" fmla="*/ 120 w 120"/>
                    <a:gd name="T66" fmla="*/ 176 h 17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20" h="176">
                      <a:moveTo>
                        <a:pt x="40" y="40"/>
                      </a:moveTo>
                      <a:lnTo>
                        <a:pt x="64" y="40"/>
                      </a:lnTo>
                      <a:lnTo>
                        <a:pt x="88" y="32"/>
                      </a:lnTo>
                      <a:lnTo>
                        <a:pt x="104" y="24"/>
                      </a:lnTo>
                      <a:lnTo>
                        <a:pt x="112" y="16"/>
                      </a:lnTo>
                      <a:lnTo>
                        <a:pt x="120" y="0"/>
                      </a:lnTo>
                      <a:lnTo>
                        <a:pt x="104" y="128"/>
                      </a:lnTo>
                      <a:lnTo>
                        <a:pt x="96" y="144"/>
                      </a:lnTo>
                      <a:lnTo>
                        <a:pt x="80" y="152"/>
                      </a:lnTo>
                      <a:lnTo>
                        <a:pt x="64" y="160"/>
                      </a:lnTo>
                      <a:lnTo>
                        <a:pt x="56" y="168"/>
                      </a:lnTo>
                      <a:lnTo>
                        <a:pt x="40" y="168"/>
                      </a:lnTo>
                      <a:lnTo>
                        <a:pt x="24" y="176"/>
                      </a:lnTo>
                      <a:lnTo>
                        <a:pt x="8" y="176"/>
                      </a:lnTo>
                      <a:lnTo>
                        <a:pt x="0" y="168"/>
                      </a:lnTo>
                      <a:lnTo>
                        <a:pt x="0" y="160"/>
                      </a:lnTo>
                      <a:lnTo>
                        <a:pt x="0" y="152"/>
                      </a:lnTo>
                      <a:lnTo>
                        <a:pt x="8" y="128"/>
                      </a:lnTo>
                      <a:lnTo>
                        <a:pt x="32" y="48"/>
                      </a:lnTo>
                      <a:lnTo>
                        <a:pt x="40" y="4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  <p:sp>
          <p:nvSpPr>
            <p:cNvPr id="25623" name="AutoShape 886"/>
            <p:cNvSpPr>
              <a:spLocks noChangeArrowheads="1"/>
            </p:cNvSpPr>
            <p:nvPr/>
          </p:nvSpPr>
          <p:spPr bwMode="auto">
            <a:xfrm rot="949930">
              <a:off x="1565" y="2031"/>
              <a:ext cx="464" cy="124"/>
            </a:xfrm>
            <a:prstGeom prst="leftRightArrow">
              <a:avLst>
                <a:gd name="adj1" fmla="val 50000"/>
                <a:gd name="adj2" fmla="val 74839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nstantia" pitchFamily="18" charset="0"/>
              </a:endParaRPr>
            </a:p>
          </p:txBody>
        </p:sp>
        <p:sp>
          <p:nvSpPr>
            <p:cNvPr id="25624" name="Rectangle 887"/>
            <p:cNvSpPr>
              <a:spLocks noChangeArrowheads="1"/>
            </p:cNvSpPr>
            <p:nvPr/>
          </p:nvSpPr>
          <p:spPr bwMode="auto">
            <a:xfrm>
              <a:off x="509" y="2883"/>
              <a:ext cx="4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1" u="sng">
                  <a:solidFill>
                    <a:srgbClr val="000000"/>
                  </a:solidFill>
                  <a:latin typeface="Helvetica" pitchFamily="34" charset="0"/>
                </a:rPr>
                <a:t>Accounting</a:t>
              </a:r>
              <a:endParaRPr lang="en-US" sz="1000">
                <a:latin typeface="Constantia" pitchFamily="18" charset="0"/>
              </a:endParaRPr>
            </a:p>
          </p:txBody>
        </p:sp>
        <p:graphicFrame>
          <p:nvGraphicFramePr>
            <p:cNvPr id="25625" name="Object 2"/>
            <p:cNvGraphicFramePr>
              <a:graphicFrameLocks noChangeAspect="1"/>
            </p:cNvGraphicFramePr>
            <p:nvPr/>
          </p:nvGraphicFramePr>
          <p:xfrm>
            <a:off x="537" y="1523"/>
            <a:ext cx="416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" name="Clip" r:id="rId4" imgW="1645920" imgH="1801368" progId="MS_ClipArt_Gallery.2">
                    <p:embed/>
                  </p:oleObj>
                </mc:Choice>
                <mc:Fallback>
                  <p:oleObj name="Clip" r:id="rId4" imgW="1645920" imgH="1801368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" y="1523"/>
                          <a:ext cx="416" cy="3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26" name="Rectangle 889"/>
            <p:cNvSpPr>
              <a:spLocks noChangeArrowheads="1"/>
            </p:cNvSpPr>
            <p:nvPr/>
          </p:nvSpPr>
          <p:spPr bwMode="auto">
            <a:xfrm>
              <a:off x="1710" y="1544"/>
              <a:ext cx="45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1">
                  <a:solidFill>
                    <a:srgbClr val="000000"/>
                  </a:solidFill>
                  <a:latin typeface="Helvetica" pitchFamily="34" charset="0"/>
                </a:rPr>
                <a:t>Supervision</a:t>
              </a:r>
              <a:endParaRPr lang="en-US" sz="1000">
                <a:latin typeface="Constantia" pitchFamily="18" charset="0"/>
              </a:endParaRPr>
            </a:p>
          </p:txBody>
        </p:sp>
        <p:sp>
          <p:nvSpPr>
            <p:cNvPr id="25627" name="Line 890"/>
            <p:cNvSpPr>
              <a:spLocks noChangeShapeType="1"/>
            </p:cNvSpPr>
            <p:nvPr/>
          </p:nvSpPr>
          <p:spPr bwMode="auto">
            <a:xfrm>
              <a:off x="1720" y="1628"/>
              <a:ext cx="44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5628" name="Text Box 891"/>
            <p:cNvSpPr txBox="1">
              <a:spLocks noChangeArrowheads="1"/>
            </p:cNvSpPr>
            <p:nvPr/>
          </p:nvSpPr>
          <p:spPr bwMode="auto">
            <a:xfrm>
              <a:off x="449" y="2098"/>
              <a:ext cx="826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sz="1000">
                  <a:solidFill>
                    <a:srgbClr val="000066"/>
                  </a:solidFill>
                  <a:latin typeface="Times New Roman" pitchFamily="18" charset="0"/>
                </a:rPr>
                <a:t>Applications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sz="1000">
                  <a:solidFill>
                    <a:srgbClr val="000066"/>
                  </a:solidFill>
                  <a:latin typeface="Times New Roman" pitchFamily="18" charset="0"/>
                </a:rPr>
                <a:t>Complaints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sz="1000">
                  <a:solidFill>
                    <a:srgbClr val="000066"/>
                  </a:solidFill>
                  <a:latin typeface="Times New Roman" pitchFamily="18" charset="0"/>
                </a:rPr>
                <a:t>Notifications</a:t>
              </a:r>
              <a:endParaRPr lang="en-US" sz="1000">
                <a:solidFill>
                  <a:srgbClr val="000066"/>
                </a:solidFill>
                <a:latin typeface="Constantia" pitchFamily="18" charset="0"/>
              </a:endParaRPr>
            </a:p>
          </p:txBody>
        </p:sp>
        <p:sp>
          <p:nvSpPr>
            <p:cNvPr id="25629" name="Text Box 892"/>
            <p:cNvSpPr txBox="1">
              <a:spLocks noChangeArrowheads="1"/>
            </p:cNvSpPr>
            <p:nvPr/>
          </p:nvSpPr>
          <p:spPr bwMode="auto">
            <a:xfrm>
              <a:off x="1556" y="2541"/>
              <a:ext cx="778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4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sz="1000">
                  <a:solidFill>
                    <a:srgbClr val="000066"/>
                  </a:solidFill>
                  <a:latin typeface="Times New Roman" pitchFamily="18" charset="0"/>
                </a:rPr>
                <a:t>Planning</a:t>
              </a:r>
            </a:p>
            <a:p>
              <a:pPr algn="ctr">
                <a:lnSpc>
                  <a:spcPct val="4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sz="1000">
                  <a:solidFill>
                    <a:srgbClr val="000066"/>
                  </a:solidFill>
                  <a:latin typeface="Times New Roman" pitchFamily="18" charset="0"/>
                </a:rPr>
                <a:t>Assignment</a:t>
              </a:r>
            </a:p>
            <a:p>
              <a:pPr algn="ctr">
                <a:lnSpc>
                  <a:spcPct val="4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sz="1000">
                  <a:solidFill>
                    <a:srgbClr val="000066"/>
                  </a:solidFill>
                  <a:latin typeface="Times New Roman" pitchFamily="18" charset="0"/>
                </a:rPr>
                <a:t>Verification</a:t>
              </a:r>
            </a:p>
            <a:p>
              <a:pPr algn="ctr">
                <a:lnSpc>
                  <a:spcPct val="4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sz="1000">
                  <a:solidFill>
                    <a:srgbClr val="000066"/>
                  </a:solidFill>
                  <a:latin typeface="Times New Roman" pitchFamily="18" charset="0"/>
                </a:rPr>
                <a:t>Control</a:t>
              </a:r>
            </a:p>
          </p:txBody>
        </p:sp>
        <p:sp>
          <p:nvSpPr>
            <p:cNvPr id="25630" name="Text Box 893"/>
            <p:cNvSpPr txBox="1">
              <a:spLocks noChangeArrowheads="1"/>
            </p:cNvSpPr>
            <p:nvPr/>
          </p:nvSpPr>
          <p:spPr bwMode="auto">
            <a:xfrm>
              <a:off x="802" y="2961"/>
              <a:ext cx="14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buFontTx/>
                <a:buChar char="•"/>
              </a:pP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5631" name="Text Box 894"/>
            <p:cNvSpPr txBox="1">
              <a:spLocks noChangeArrowheads="1"/>
            </p:cNvSpPr>
            <p:nvPr/>
          </p:nvSpPr>
          <p:spPr bwMode="auto">
            <a:xfrm>
              <a:off x="393" y="3001"/>
              <a:ext cx="571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75000"/>
                </a:lnSpc>
                <a:spcBef>
                  <a:spcPct val="5000"/>
                </a:spcBef>
                <a:buFontTx/>
                <a:buChar char="•"/>
              </a:pPr>
              <a:r>
                <a:rPr lang="en-US" sz="1000">
                  <a:solidFill>
                    <a:srgbClr val="000066"/>
                  </a:solidFill>
                  <a:latin typeface="Times New Roman" pitchFamily="18" charset="0"/>
                </a:rPr>
                <a:t>Fees</a:t>
              </a:r>
            </a:p>
            <a:p>
              <a:pPr algn="ctr">
                <a:lnSpc>
                  <a:spcPct val="75000"/>
                </a:lnSpc>
                <a:spcBef>
                  <a:spcPct val="5000"/>
                </a:spcBef>
                <a:buFontTx/>
                <a:buChar char="•"/>
              </a:pPr>
              <a:r>
                <a:rPr lang="en-US" sz="1000">
                  <a:solidFill>
                    <a:srgbClr val="000066"/>
                  </a:solidFill>
                  <a:latin typeface="Times New Roman" pitchFamily="18" charset="0"/>
                </a:rPr>
                <a:t>Billings</a:t>
              </a:r>
            </a:p>
            <a:p>
              <a:pPr algn="ctr">
                <a:lnSpc>
                  <a:spcPct val="75000"/>
                </a:lnSpc>
                <a:spcBef>
                  <a:spcPct val="5000"/>
                </a:spcBef>
                <a:buFontTx/>
                <a:buChar char="•"/>
              </a:pPr>
              <a:r>
                <a:rPr lang="en-US" sz="1000">
                  <a:solidFill>
                    <a:srgbClr val="000066"/>
                  </a:solidFill>
                  <a:latin typeface="Times New Roman" pitchFamily="18" charset="0"/>
                </a:rPr>
                <a:t>Fines</a:t>
              </a:r>
            </a:p>
          </p:txBody>
        </p:sp>
        <p:sp>
          <p:nvSpPr>
            <p:cNvPr id="25632" name="AutoShape 895"/>
            <p:cNvSpPr>
              <a:spLocks noChangeArrowheads="1"/>
            </p:cNvSpPr>
            <p:nvPr/>
          </p:nvSpPr>
          <p:spPr bwMode="auto">
            <a:xfrm>
              <a:off x="227" y="1703"/>
              <a:ext cx="310" cy="91"/>
            </a:xfrm>
            <a:prstGeom prst="leftRightArrow">
              <a:avLst>
                <a:gd name="adj1" fmla="val 50000"/>
                <a:gd name="adj2" fmla="val 6813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nstantia" pitchFamily="18" charset="0"/>
              </a:endParaRPr>
            </a:p>
          </p:txBody>
        </p:sp>
        <p:sp>
          <p:nvSpPr>
            <p:cNvPr id="25633" name="AutoShape 896"/>
            <p:cNvSpPr>
              <a:spLocks noChangeArrowheads="1"/>
            </p:cNvSpPr>
            <p:nvPr/>
          </p:nvSpPr>
          <p:spPr bwMode="auto">
            <a:xfrm>
              <a:off x="227" y="2654"/>
              <a:ext cx="310" cy="90"/>
            </a:xfrm>
            <a:prstGeom prst="leftRightArrow">
              <a:avLst>
                <a:gd name="adj1" fmla="val 50000"/>
                <a:gd name="adj2" fmla="val 6888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nstantia" pitchFamily="18" charset="0"/>
              </a:endParaRPr>
            </a:p>
          </p:txBody>
        </p:sp>
        <p:graphicFrame>
          <p:nvGraphicFramePr>
            <p:cNvPr id="25634" name="Object 3"/>
            <p:cNvGraphicFramePr>
              <a:graphicFrameLocks noChangeAspect="1"/>
            </p:cNvGraphicFramePr>
            <p:nvPr/>
          </p:nvGraphicFramePr>
          <p:xfrm>
            <a:off x="1053" y="2925"/>
            <a:ext cx="413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1" name="Clip" r:id="rId6" imgW="4582562" imgH="3363362" progId="MS_ClipArt_Gallery.2">
                    <p:embed/>
                  </p:oleObj>
                </mc:Choice>
                <mc:Fallback>
                  <p:oleObj name="Clip" r:id="rId6" imgW="4582562" imgH="3363362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3" y="2925"/>
                          <a:ext cx="413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35" name="AutoShape 898"/>
            <p:cNvSpPr>
              <a:spLocks noChangeArrowheads="1"/>
            </p:cNvSpPr>
            <p:nvPr/>
          </p:nvSpPr>
          <p:spPr bwMode="auto">
            <a:xfrm rot="5985127">
              <a:off x="1103" y="2353"/>
              <a:ext cx="316" cy="103"/>
            </a:xfrm>
            <a:prstGeom prst="rightArrow">
              <a:avLst>
                <a:gd name="adj1" fmla="val 50000"/>
                <a:gd name="adj2" fmla="val 76699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nstantia" pitchFamily="18" charset="0"/>
              </a:endParaRPr>
            </a:p>
          </p:txBody>
        </p:sp>
        <p:grpSp>
          <p:nvGrpSpPr>
            <p:cNvPr id="25636" name="Group 899"/>
            <p:cNvGrpSpPr>
              <a:grpSpLocks/>
            </p:cNvGrpSpPr>
            <p:nvPr/>
          </p:nvGrpSpPr>
          <p:grpSpPr bwMode="auto">
            <a:xfrm>
              <a:off x="588" y="2608"/>
              <a:ext cx="465" cy="272"/>
              <a:chOff x="516" y="1588"/>
              <a:chExt cx="488" cy="340"/>
            </a:xfrm>
          </p:grpSpPr>
          <p:sp>
            <p:nvSpPr>
              <p:cNvPr id="25871" name="Rectangle 900"/>
              <p:cNvSpPr>
                <a:spLocks noChangeArrowheads="1"/>
              </p:cNvSpPr>
              <p:nvPr/>
            </p:nvSpPr>
            <p:spPr bwMode="auto">
              <a:xfrm>
                <a:off x="516" y="1588"/>
                <a:ext cx="488" cy="328"/>
              </a:xfrm>
              <a:prstGeom prst="rect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25872" name="Rectangle 901"/>
              <p:cNvSpPr>
                <a:spLocks noChangeArrowheads="1"/>
              </p:cNvSpPr>
              <p:nvPr/>
            </p:nvSpPr>
            <p:spPr bwMode="auto">
              <a:xfrm>
                <a:off x="524" y="1900"/>
                <a:ext cx="480" cy="8"/>
              </a:xfrm>
              <a:prstGeom prst="rect">
                <a:avLst/>
              </a:prstGeom>
              <a:solidFill>
                <a:srgbClr val="6619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25873" name="Freeform 902"/>
              <p:cNvSpPr>
                <a:spLocks/>
              </p:cNvSpPr>
              <p:nvPr/>
            </p:nvSpPr>
            <p:spPr bwMode="auto">
              <a:xfrm>
                <a:off x="560" y="1808"/>
                <a:ext cx="48" cy="56"/>
              </a:xfrm>
              <a:custGeom>
                <a:avLst/>
                <a:gdLst>
                  <a:gd name="T0" fmla="*/ 48 w 48"/>
                  <a:gd name="T1" fmla="*/ 0 h 56"/>
                  <a:gd name="T2" fmla="*/ 32 w 48"/>
                  <a:gd name="T3" fmla="*/ 0 h 56"/>
                  <a:gd name="T4" fmla="*/ 16 w 48"/>
                  <a:gd name="T5" fmla="*/ 0 h 56"/>
                  <a:gd name="T6" fmla="*/ 8 w 48"/>
                  <a:gd name="T7" fmla="*/ 8 h 56"/>
                  <a:gd name="T8" fmla="*/ 0 w 48"/>
                  <a:gd name="T9" fmla="*/ 16 h 56"/>
                  <a:gd name="T10" fmla="*/ 0 w 48"/>
                  <a:gd name="T11" fmla="*/ 24 h 56"/>
                  <a:gd name="T12" fmla="*/ 0 w 48"/>
                  <a:gd name="T13" fmla="*/ 56 h 56"/>
                  <a:gd name="T14" fmla="*/ 48 w 48"/>
                  <a:gd name="T15" fmla="*/ 48 h 56"/>
                  <a:gd name="T16" fmla="*/ 48 w 48"/>
                  <a:gd name="T17" fmla="*/ 0 h 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56"/>
                  <a:gd name="T29" fmla="*/ 48 w 48"/>
                  <a:gd name="T30" fmla="*/ 56 h 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56">
                    <a:moveTo>
                      <a:pt x="48" y="0"/>
                    </a:moveTo>
                    <a:lnTo>
                      <a:pt x="32" y="0"/>
                    </a:lnTo>
                    <a:lnTo>
                      <a:pt x="16" y="0"/>
                    </a:lnTo>
                    <a:lnTo>
                      <a:pt x="8" y="8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0" y="56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25874" name="Group 903"/>
              <p:cNvGrpSpPr>
                <a:grpSpLocks/>
              </p:cNvGrpSpPr>
              <p:nvPr/>
            </p:nvGrpSpPr>
            <p:grpSpPr bwMode="auto">
              <a:xfrm>
                <a:off x="584" y="1592"/>
                <a:ext cx="400" cy="336"/>
                <a:chOff x="584" y="1592"/>
                <a:chExt cx="400" cy="336"/>
              </a:xfrm>
            </p:grpSpPr>
            <p:grpSp>
              <p:nvGrpSpPr>
                <p:cNvPr id="25880" name="Group 904"/>
                <p:cNvGrpSpPr>
                  <a:grpSpLocks/>
                </p:cNvGrpSpPr>
                <p:nvPr/>
              </p:nvGrpSpPr>
              <p:grpSpPr bwMode="auto">
                <a:xfrm>
                  <a:off x="824" y="1792"/>
                  <a:ext cx="160" cy="136"/>
                  <a:chOff x="824" y="1792"/>
                  <a:chExt cx="160" cy="136"/>
                </a:xfrm>
              </p:grpSpPr>
              <p:grpSp>
                <p:nvGrpSpPr>
                  <p:cNvPr id="25938" name="Group 905"/>
                  <p:cNvGrpSpPr>
                    <a:grpSpLocks/>
                  </p:cNvGrpSpPr>
                  <p:nvPr/>
                </p:nvGrpSpPr>
                <p:grpSpPr bwMode="auto">
                  <a:xfrm>
                    <a:off x="824" y="1856"/>
                    <a:ext cx="96" cy="40"/>
                    <a:chOff x="824" y="1856"/>
                    <a:chExt cx="96" cy="40"/>
                  </a:xfrm>
                </p:grpSpPr>
                <p:grpSp>
                  <p:nvGrpSpPr>
                    <p:cNvPr id="25948" name="Group 9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24" y="1856"/>
                      <a:ext cx="88" cy="40"/>
                      <a:chOff x="824" y="1856"/>
                      <a:chExt cx="88" cy="40"/>
                    </a:xfrm>
                  </p:grpSpPr>
                  <p:sp>
                    <p:nvSpPr>
                      <p:cNvPr id="25953" name="Freeform 9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24" y="1856"/>
                        <a:ext cx="88" cy="32"/>
                      </a:xfrm>
                      <a:custGeom>
                        <a:avLst/>
                        <a:gdLst>
                          <a:gd name="T0" fmla="*/ 16 w 88"/>
                          <a:gd name="T1" fmla="*/ 8 h 32"/>
                          <a:gd name="T2" fmla="*/ 24 w 88"/>
                          <a:gd name="T3" fmla="*/ 8 h 32"/>
                          <a:gd name="T4" fmla="*/ 32 w 88"/>
                          <a:gd name="T5" fmla="*/ 8 h 32"/>
                          <a:gd name="T6" fmla="*/ 40 w 88"/>
                          <a:gd name="T7" fmla="*/ 0 h 32"/>
                          <a:gd name="T8" fmla="*/ 48 w 88"/>
                          <a:gd name="T9" fmla="*/ 0 h 32"/>
                          <a:gd name="T10" fmla="*/ 56 w 88"/>
                          <a:gd name="T11" fmla="*/ 0 h 32"/>
                          <a:gd name="T12" fmla="*/ 64 w 88"/>
                          <a:gd name="T13" fmla="*/ 0 h 32"/>
                          <a:gd name="T14" fmla="*/ 72 w 88"/>
                          <a:gd name="T15" fmla="*/ 0 h 32"/>
                          <a:gd name="T16" fmla="*/ 80 w 88"/>
                          <a:gd name="T17" fmla="*/ 0 h 32"/>
                          <a:gd name="T18" fmla="*/ 80 w 88"/>
                          <a:gd name="T19" fmla="*/ 8 h 32"/>
                          <a:gd name="T20" fmla="*/ 80 w 88"/>
                          <a:gd name="T21" fmla="*/ 8 h 32"/>
                          <a:gd name="T22" fmla="*/ 88 w 88"/>
                          <a:gd name="T23" fmla="*/ 8 h 32"/>
                          <a:gd name="T24" fmla="*/ 80 w 88"/>
                          <a:gd name="T25" fmla="*/ 8 h 32"/>
                          <a:gd name="T26" fmla="*/ 80 w 88"/>
                          <a:gd name="T27" fmla="*/ 16 h 32"/>
                          <a:gd name="T28" fmla="*/ 80 w 88"/>
                          <a:gd name="T29" fmla="*/ 8 h 32"/>
                          <a:gd name="T30" fmla="*/ 80 w 88"/>
                          <a:gd name="T31" fmla="*/ 16 h 32"/>
                          <a:gd name="T32" fmla="*/ 80 w 88"/>
                          <a:gd name="T33" fmla="*/ 24 h 32"/>
                          <a:gd name="T34" fmla="*/ 72 w 88"/>
                          <a:gd name="T35" fmla="*/ 16 h 32"/>
                          <a:gd name="T36" fmla="*/ 72 w 88"/>
                          <a:gd name="T37" fmla="*/ 24 h 32"/>
                          <a:gd name="T38" fmla="*/ 64 w 88"/>
                          <a:gd name="T39" fmla="*/ 24 h 32"/>
                          <a:gd name="T40" fmla="*/ 56 w 88"/>
                          <a:gd name="T41" fmla="*/ 24 h 32"/>
                          <a:gd name="T42" fmla="*/ 56 w 88"/>
                          <a:gd name="T43" fmla="*/ 32 h 32"/>
                          <a:gd name="T44" fmla="*/ 48 w 88"/>
                          <a:gd name="T45" fmla="*/ 32 h 32"/>
                          <a:gd name="T46" fmla="*/ 48 w 88"/>
                          <a:gd name="T47" fmla="*/ 32 h 32"/>
                          <a:gd name="T48" fmla="*/ 32 w 88"/>
                          <a:gd name="T49" fmla="*/ 32 h 32"/>
                          <a:gd name="T50" fmla="*/ 16 w 88"/>
                          <a:gd name="T51" fmla="*/ 32 h 32"/>
                          <a:gd name="T52" fmla="*/ 8 w 88"/>
                          <a:gd name="T53" fmla="*/ 32 h 32"/>
                          <a:gd name="T54" fmla="*/ 0 w 88"/>
                          <a:gd name="T55" fmla="*/ 16 h 32"/>
                          <a:gd name="T56" fmla="*/ 8 w 88"/>
                          <a:gd name="T57" fmla="*/ 8 h 32"/>
                          <a:gd name="T58" fmla="*/ 16 w 88"/>
                          <a:gd name="T59" fmla="*/ 8 h 32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w 88"/>
                          <a:gd name="T91" fmla="*/ 0 h 32"/>
                          <a:gd name="T92" fmla="*/ 88 w 88"/>
                          <a:gd name="T93" fmla="*/ 32 h 32"/>
                        </a:gdLst>
                        <a:ahLst/>
                        <a:cxnLst>
                          <a:cxn ang="T60">
                            <a:pos x="T0" y="T1"/>
                          </a:cxn>
                          <a:cxn ang="T61">
                            <a:pos x="T2" y="T3"/>
                          </a:cxn>
                          <a:cxn ang="T62">
                            <a:pos x="T4" y="T5"/>
                          </a:cxn>
                          <a:cxn ang="T63">
                            <a:pos x="T6" y="T7"/>
                          </a:cxn>
                          <a:cxn ang="T64">
                            <a:pos x="T8" y="T9"/>
                          </a:cxn>
                          <a:cxn ang="T65">
                            <a:pos x="T10" y="T11"/>
                          </a:cxn>
                          <a:cxn ang="T66">
                            <a:pos x="T12" y="T13"/>
                          </a:cxn>
                          <a:cxn ang="T67">
                            <a:pos x="T14" y="T15"/>
                          </a:cxn>
                          <a:cxn ang="T68">
                            <a:pos x="T16" y="T17"/>
                          </a:cxn>
                          <a:cxn ang="T69">
                            <a:pos x="T18" y="T19"/>
                          </a:cxn>
                          <a:cxn ang="T70">
                            <a:pos x="T20" y="T21"/>
                          </a:cxn>
                          <a:cxn ang="T71">
                            <a:pos x="T22" y="T23"/>
                          </a:cxn>
                          <a:cxn ang="T72">
                            <a:pos x="T24" y="T25"/>
                          </a:cxn>
                          <a:cxn ang="T73">
                            <a:pos x="T26" y="T27"/>
                          </a:cxn>
                          <a:cxn ang="T74">
                            <a:pos x="T28" y="T29"/>
                          </a:cxn>
                          <a:cxn ang="T75">
                            <a:pos x="T30" y="T31"/>
                          </a:cxn>
                          <a:cxn ang="T76">
                            <a:pos x="T32" y="T33"/>
                          </a:cxn>
                          <a:cxn ang="T77">
                            <a:pos x="T34" y="T35"/>
                          </a:cxn>
                          <a:cxn ang="T78">
                            <a:pos x="T36" y="T37"/>
                          </a:cxn>
                          <a:cxn ang="T79">
                            <a:pos x="T38" y="T39"/>
                          </a:cxn>
                          <a:cxn ang="T80">
                            <a:pos x="T40" y="T41"/>
                          </a:cxn>
                          <a:cxn ang="T81">
                            <a:pos x="T42" y="T43"/>
                          </a:cxn>
                          <a:cxn ang="T82">
                            <a:pos x="T44" y="T45"/>
                          </a:cxn>
                          <a:cxn ang="T83">
                            <a:pos x="T46" y="T47"/>
                          </a:cxn>
                          <a:cxn ang="T84">
                            <a:pos x="T48" y="T49"/>
                          </a:cxn>
                          <a:cxn ang="T85">
                            <a:pos x="T50" y="T51"/>
                          </a:cxn>
                          <a:cxn ang="T86">
                            <a:pos x="T52" y="T53"/>
                          </a:cxn>
                          <a:cxn ang="T87">
                            <a:pos x="T54" y="T55"/>
                          </a:cxn>
                          <a:cxn ang="T88">
                            <a:pos x="T56" y="T57"/>
                          </a:cxn>
                          <a:cxn ang="T89">
                            <a:pos x="T58" y="T59"/>
                          </a:cxn>
                        </a:cxnLst>
                        <a:rect l="T90" t="T91" r="T92" b="T93"/>
                        <a:pathLst>
                          <a:path w="88" h="32">
                            <a:moveTo>
                              <a:pt x="16" y="8"/>
                            </a:moveTo>
                            <a:lnTo>
                              <a:pt x="24" y="8"/>
                            </a:lnTo>
                            <a:lnTo>
                              <a:pt x="32" y="8"/>
                            </a:lnTo>
                            <a:lnTo>
                              <a:pt x="40" y="0"/>
                            </a:lnTo>
                            <a:lnTo>
                              <a:pt x="48" y="0"/>
                            </a:lnTo>
                            <a:lnTo>
                              <a:pt x="56" y="0"/>
                            </a:lnTo>
                            <a:lnTo>
                              <a:pt x="64" y="0"/>
                            </a:lnTo>
                            <a:lnTo>
                              <a:pt x="72" y="0"/>
                            </a:lnTo>
                            <a:lnTo>
                              <a:pt x="80" y="0"/>
                            </a:lnTo>
                            <a:lnTo>
                              <a:pt x="80" y="8"/>
                            </a:lnTo>
                            <a:lnTo>
                              <a:pt x="88" y="8"/>
                            </a:lnTo>
                            <a:lnTo>
                              <a:pt x="80" y="8"/>
                            </a:lnTo>
                            <a:lnTo>
                              <a:pt x="80" y="16"/>
                            </a:lnTo>
                            <a:lnTo>
                              <a:pt x="80" y="8"/>
                            </a:lnTo>
                            <a:lnTo>
                              <a:pt x="80" y="16"/>
                            </a:lnTo>
                            <a:lnTo>
                              <a:pt x="80" y="24"/>
                            </a:lnTo>
                            <a:lnTo>
                              <a:pt x="72" y="16"/>
                            </a:lnTo>
                            <a:lnTo>
                              <a:pt x="72" y="24"/>
                            </a:lnTo>
                            <a:lnTo>
                              <a:pt x="64" y="24"/>
                            </a:lnTo>
                            <a:lnTo>
                              <a:pt x="56" y="24"/>
                            </a:lnTo>
                            <a:lnTo>
                              <a:pt x="56" y="32"/>
                            </a:lnTo>
                            <a:lnTo>
                              <a:pt x="48" y="32"/>
                            </a:lnTo>
                            <a:lnTo>
                              <a:pt x="32" y="32"/>
                            </a:lnTo>
                            <a:lnTo>
                              <a:pt x="16" y="32"/>
                            </a:lnTo>
                            <a:lnTo>
                              <a:pt x="8" y="32"/>
                            </a:lnTo>
                            <a:lnTo>
                              <a:pt x="0" y="16"/>
                            </a:lnTo>
                            <a:lnTo>
                              <a:pt x="8" y="8"/>
                            </a:lnTo>
                            <a:lnTo>
                              <a:pt x="16" y="8"/>
                            </a:lnTo>
                            <a:close/>
                          </a:path>
                        </a:pathLst>
                      </a:custGeom>
                      <a:solidFill>
                        <a:srgbClr val="FFCC99"/>
                      </a:solidFill>
                      <a:ln w="12700">
                        <a:solidFill>
                          <a:srgbClr val="6619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5954" name="Freeform 9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24" y="1856"/>
                        <a:ext cx="88" cy="40"/>
                      </a:xfrm>
                      <a:custGeom>
                        <a:avLst/>
                        <a:gdLst>
                          <a:gd name="T0" fmla="*/ 16 w 88"/>
                          <a:gd name="T1" fmla="*/ 8 h 40"/>
                          <a:gd name="T2" fmla="*/ 24 w 88"/>
                          <a:gd name="T3" fmla="*/ 16 h 40"/>
                          <a:gd name="T4" fmla="*/ 32 w 88"/>
                          <a:gd name="T5" fmla="*/ 8 h 40"/>
                          <a:gd name="T6" fmla="*/ 40 w 88"/>
                          <a:gd name="T7" fmla="*/ 0 h 40"/>
                          <a:gd name="T8" fmla="*/ 48 w 88"/>
                          <a:gd name="T9" fmla="*/ 0 h 40"/>
                          <a:gd name="T10" fmla="*/ 64 w 88"/>
                          <a:gd name="T11" fmla="*/ 0 h 40"/>
                          <a:gd name="T12" fmla="*/ 72 w 88"/>
                          <a:gd name="T13" fmla="*/ 0 h 40"/>
                          <a:gd name="T14" fmla="*/ 80 w 88"/>
                          <a:gd name="T15" fmla="*/ 0 h 40"/>
                          <a:gd name="T16" fmla="*/ 80 w 88"/>
                          <a:gd name="T17" fmla="*/ 8 h 40"/>
                          <a:gd name="T18" fmla="*/ 80 w 88"/>
                          <a:gd name="T19" fmla="*/ 16 h 40"/>
                          <a:gd name="T20" fmla="*/ 88 w 88"/>
                          <a:gd name="T21" fmla="*/ 16 h 40"/>
                          <a:gd name="T22" fmla="*/ 80 w 88"/>
                          <a:gd name="T23" fmla="*/ 16 h 40"/>
                          <a:gd name="T24" fmla="*/ 80 w 88"/>
                          <a:gd name="T25" fmla="*/ 24 h 40"/>
                          <a:gd name="T26" fmla="*/ 80 w 88"/>
                          <a:gd name="T27" fmla="*/ 16 h 40"/>
                          <a:gd name="T28" fmla="*/ 80 w 88"/>
                          <a:gd name="T29" fmla="*/ 24 h 40"/>
                          <a:gd name="T30" fmla="*/ 80 w 88"/>
                          <a:gd name="T31" fmla="*/ 32 h 40"/>
                          <a:gd name="T32" fmla="*/ 72 w 88"/>
                          <a:gd name="T33" fmla="*/ 24 h 40"/>
                          <a:gd name="T34" fmla="*/ 72 w 88"/>
                          <a:gd name="T35" fmla="*/ 32 h 40"/>
                          <a:gd name="T36" fmla="*/ 64 w 88"/>
                          <a:gd name="T37" fmla="*/ 32 h 40"/>
                          <a:gd name="T38" fmla="*/ 64 w 88"/>
                          <a:gd name="T39" fmla="*/ 40 h 40"/>
                          <a:gd name="T40" fmla="*/ 56 w 88"/>
                          <a:gd name="T41" fmla="*/ 40 h 40"/>
                          <a:gd name="T42" fmla="*/ 48 w 88"/>
                          <a:gd name="T43" fmla="*/ 40 h 40"/>
                          <a:gd name="T44" fmla="*/ 32 w 88"/>
                          <a:gd name="T45" fmla="*/ 40 h 40"/>
                          <a:gd name="T46" fmla="*/ 16 w 88"/>
                          <a:gd name="T47" fmla="*/ 40 h 40"/>
                          <a:gd name="T48" fmla="*/ 8 w 88"/>
                          <a:gd name="T49" fmla="*/ 40 h 40"/>
                          <a:gd name="T50" fmla="*/ 0 w 88"/>
                          <a:gd name="T51" fmla="*/ 24 h 40"/>
                          <a:gd name="T52" fmla="*/ 8 w 88"/>
                          <a:gd name="T53" fmla="*/ 16 h 40"/>
                          <a:gd name="T54" fmla="*/ 16 w 88"/>
                          <a:gd name="T55" fmla="*/ 8 h 40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w 88"/>
                          <a:gd name="T85" fmla="*/ 0 h 40"/>
                          <a:gd name="T86" fmla="*/ 88 w 88"/>
                          <a:gd name="T87" fmla="*/ 40 h 40"/>
                        </a:gdLst>
                        <a:ahLst/>
                        <a:cxnLst>
                          <a:cxn ang="T56">
                            <a:pos x="T0" y="T1"/>
                          </a:cxn>
                          <a:cxn ang="T57">
                            <a:pos x="T2" y="T3"/>
                          </a:cxn>
                          <a:cxn ang="T58">
                            <a:pos x="T4" y="T5"/>
                          </a:cxn>
                          <a:cxn ang="T59">
                            <a:pos x="T6" y="T7"/>
                          </a:cxn>
                          <a:cxn ang="T60">
                            <a:pos x="T8" y="T9"/>
                          </a:cxn>
                          <a:cxn ang="T61">
                            <a:pos x="T10" y="T11"/>
                          </a:cxn>
                          <a:cxn ang="T62">
                            <a:pos x="T12" y="T13"/>
                          </a:cxn>
                          <a:cxn ang="T63">
                            <a:pos x="T14" y="T15"/>
                          </a:cxn>
                          <a:cxn ang="T64">
                            <a:pos x="T16" y="T17"/>
                          </a:cxn>
                          <a:cxn ang="T65">
                            <a:pos x="T18" y="T19"/>
                          </a:cxn>
                          <a:cxn ang="T66">
                            <a:pos x="T20" y="T21"/>
                          </a:cxn>
                          <a:cxn ang="T67">
                            <a:pos x="T22" y="T23"/>
                          </a:cxn>
                          <a:cxn ang="T68">
                            <a:pos x="T24" y="T25"/>
                          </a:cxn>
                          <a:cxn ang="T69">
                            <a:pos x="T26" y="T27"/>
                          </a:cxn>
                          <a:cxn ang="T70">
                            <a:pos x="T28" y="T29"/>
                          </a:cxn>
                          <a:cxn ang="T71">
                            <a:pos x="T30" y="T31"/>
                          </a:cxn>
                          <a:cxn ang="T72">
                            <a:pos x="T32" y="T33"/>
                          </a:cxn>
                          <a:cxn ang="T73">
                            <a:pos x="T34" y="T35"/>
                          </a:cxn>
                          <a:cxn ang="T74">
                            <a:pos x="T36" y="T37"/>
                          </a:cxn>
                          <a:cxn ang="T75">
                            <a:pos x="T38" y="T39"/>
                          </a:cxn>
                          <a:cxn ang="T76">
                            <a:pos x="T40" y="T41"/>
                          </a:cxn>
                          <a:cxn ang="T77">
                            <a:pos x="T42" y="T43"/>
                          </a:cxn>
                          <a:cxn ang="T78">
                            <a:pos x="T44" y="T45"/>
                          </a:cxn>
                          <a:cxn ang="T79">
                            <a:pos x="T46" y="T47"/>
                          </a:cxn>
                          <a:cxn ang="T80">
                            <a:pos x="T48" y="T49"/>
                          </a:cxn>
                          <a:cxn ang="T81">
                            <a:pos x="T50" y="T51"/>
                          </a:cxn>
                          <a:cxn ang="T82">
                            <a:pos x="T52" y="T53"/>
                          </a:cxn>
                          <a:cxn ang="T83">
                            <a:pos x="T54" y="T55"/>
                          </a:cxn>
                        </a:cxnLst>
                        <a:rect l="T84" t="T85" r="T86" b="T87"/>
                        <a:pathLst>
                          <a:path w="88" h="40">
                            <a:moveTo>
                              <a:pt x="16" y="8"/>
                            </a:moveTo>
                            <a:lnTo>
                              <a:pt x="24" y="16"/>
                            </a:lnTo>
                            <a:lnTo>
                              <a:pt x="32" y="8"/>
                            </a:lnTo>
                            <a:lnTo>
                              <a:pt x="40" y="0"/>
                            </a:lnTo>
                            <a:lnTo>
                              <a:pt x="48" y="0"/>
                            </a:lnTo>
                            <a:lnTo>
                              <a:pt x="64" y="0"/>
                            </a:lnTo>
                            <a:lnTo>
                              <a:pt x="72" y="0"/>
                            </a:lnTo>
                            <a:lnTo>
                              <a:pt x="80" y="0"/>
                            </a:lnTo>
                            <a:lnTo>
                              <a:pt x="80" y="8"/>
                            </a:lnTo>
                            <a:lnTo>
                              <a:pt x="80" y="16"/>
                            </a:lnTo>
                            <a:lnTo>
                              <a:pt x="88" y="16"/>
                            </a:lnTo>
                            <a:lnTo>
                              <a:pt x="80" y="16"/>
                            </a:lnTo>
                            <a:lnTo>
                              <a:pt x="80" y="24"/>
                            </a:lnTo>
                            <a:lnTo>
                              <a:pt x="80" y="16"/>
                            </a:lnTo>
                            <a:lnTo>
                              <a:pt x="80" y="24"/>
                            </a:lnTo>
                            <a:lnTo>
                              <a:pt x="80" y="32"/>
                            </a:lnTo>
                            <a:lnTo>
                              <a:pt x="72" y="24"/>
                            </a:lnTo>
                            <a:lnTo>
                              <a:pt x="72" y="32"/>
                            </a:lnTo>
                            <a:lnTo>
                              <a:pt x="64" y="32"/>
                            </a:lnTo>
                            <a:lnTo>
                              <a:pt x="64" y="40"/>
                            </a:lnTo>
                            <a:lnTo>
                              <a:pt x="56" y="40"/>
                            </a:lnTo>
                            <a:lnTo>
                              <a:pt x="48" y="40"/>
                            </a:lnTo>
                            <a:lnTo>
                              <a:pt x="32" y="40"/>
                            </a:lnTo>
                            <a:lnTo>
                              <a:pt x="16" y="40"/>
                            </a:lnTo>
                            <a:lnTo>
                              <a:pt x="8" y="40"/>
                            </a:lnTo>
                            <a:lnTo>
                              <a:pt x="0" y="24"/>
                            </a:lnTo>
                            <a:lnTo>
                              <a:pt x="8" y="16"/>
                            </a:lnTo>
                            <a:lnTo>
                              <a:pt x="16" y="8"/>
                            </a:lnTo>
                            <a:close/>
                          </a:path>
                        </a:pathLst>
                      </a:custGeom>
                      <a:noFill/>
                      <a:ln w="12700">
                        <a:solidFill>
                          <a:srgbClr val="6619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</p:grpSp>
                <p:sp>
                  <p:nvSpPr>
                    <p:cNvPr id="25949" name="Freeform 909"/>
                    <p:cNvSpPr>
                      <a:spLocks/>
                    </p:cNvSpPr>
                    <p:nvPr/>
                  </p:nvSpPr>
                  <p:spPr bwMode="auto">
                    <a:xfrm>
                      <a:off x="904" y="1864"/>
                      <a:ext cx="16" cy="8"/>
                    </a:xfrm>
                    <a:custGeom>
                      <a:avLst/>
                      <a:gdLst>
                        <a:gd name="T0" fmla="*/ 16 w 16"/>
                        <a:gd name="T1" fmla="*/ 8 h 8"/>
                        <a:gd name="T2" fmla="*/ 8 w 16"/>
                        <a:gd name="T3" fmla="*/ 8 h 8"/>
                        <a:gd name="T4" fmla="*/ 0 w 16"/>
                        <a:gd name="T5" fmla="*/ 0 h 8"/>
                        <a:gd name="T6" fmla="*/ 0 w 16"/>
                        <a:gd name="T7" fmla="*/ 8 h 8"/>
                        <a:gd name="T8" fmla="*/ 8 w 16"/>
                        <a:gd name="T9" fmla="*/ 8 h 8"/>
                        <a:gd name="T10" fmla="*/ 16 w 16"/>
                        <a:gd name="T11" fmla="*/ 8 h 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6"/>
                        <a:gd name="T19" fmla="*/ 0 h 8"/>
                        <a:gd name="T20" fmla="*/ 16 w 16"/>
                        <a:gd name="T21" fmla="*/ 8 h 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6" h="8">
                          <a:moveTo>
                            <a:pt x="16" y="8"/>
                          </a:moveTo>
                          <a:lnTo>
                            <a:pt x="8" y="8"/>
                          </a:lnTo>
                          <a:lnTo>
                            <a:pt x="0" y="0"/>
                          </a:lnTo>
                          <a:lnTo>
                            <a:pt x="0" y="8"/>
                          </a:lnTo>
                          <a:lnTo>
                            <a:pt x="8" y="8"/>
                          </a:lnTo>
                          <a:lnTo>
                            <a:pt x="16" y="8"/>
                          </a:lnTo>
                          <a:close/>
                        </a:path>
                      </a:pathLst>
                    </a:custGeom>
                    <a:solidFill>
                      <a:srgbClr val="661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5950" name="Freeform 910"/>
                    <p:cNvSpPr>
                      <a:spLocks/>
                    </p:cNvSpPr>
                    <p:nvPr/>
                  </p:nvSpPr>
                  <p:spPr bwMode="auto">
                    <a:xfrm>
                      <a:off x="888" y="1872"/>
                      <a:ext cx="32" cy="8"/>
                    </a:xfrm>
                    <a:custGeom>
                      <a:avLst/>
                      <a:gdLst>
                        <a:gd name="T0" fmla="*/ 24 w 32"/>
                        <a:gd name="T1" fmla="*/ 8 h 8"/>
                        <a:gd name="T2" fmla="*/ 16 w 32"/>
                        <a:gd name="T3" fmla="*/ 8 h 8"/>
                        <a:gd name="T4" fmla="*/ 8 w 32"/>
                        <a:gd name="T5" fmla="*/ 8 h 8"/>
                        <a:gd name="T6" fmla="*/ 0 w 32"/>
                        <a:gd name="T7" fmla="*/ 0 h 8"/>
                        <a:gd name="T8" fmla="*/ 0 w 32"/>
                        <a:gd name="T9" fmla="*/ 8 h 8"/>
                        <a:gd name="T10" fmla="*/ 8 w 32"/>
                        <a:gd name="T11" fmla="*/ 8 h 8"/>
                        <a:gd name="T12" fmla="*/ 16 w 32"/>
                        <a:gd name="T13" fmla="*/ 8 h 8"/>
                        <a:gd name="T14" fmla="*/ 24 w 32"/>
                        <a:gd name="T15" fmla="*/ 8 h 8"/>
                        <a:gd name="T16" fmla="*/ 32 w 32"/>
                        <a:gd name="T17" fmla="*/ 8 h 8"/>
                        <a:gd name="T18" fmla="*/ 24 w 32"/>
                        <a:gd name="T19" fmla="*/ 8 h 8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32"/>
                        <a:gd name="T31" fmla="*/ 0 h 8"/>
                        <a:gd name="T32" fmla="*/ 32 w 32"/>
                        <a:gd name="T33" fmla="*/ 8 h 8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32" h="8">
                          <a:moveTo>
                            <a:pt x="24" y="8"/>
                          </a:moveTo>
                          <a:lnTo>
                            <a:pt x="16" y="8"/>
                          </a:lnTo>
                          <a:lnTo>
                            <a:pt x="8" y="8"/>
                          </a:lnTo>
                          <a:lnTo>
                            <a:pt x="0" y="0"/>
                          </a:lnTo>
                          <a:lnTo>
                            <a:pt x="0" y="8"/>
                          </a:lnTo>
                          <a:lnTo>
                            <a:pt x="8" y="8"/>
                          </a:lnTo>
                          <a:lnTo>
                            <a:pt x="16" y="8"/>
                          </a:lnTo>
                          <a:lnTo>
                            <a:pt x="24" y="8"/>
                          </a:lnTo>
                          <a:lnTo>
                            <a:pt x="32" y="8"/>
                          </a:lnTo>
                          <a:lnTo>
                            <a:pt x="24" y="8"/>
                          </a:lnTo>
                          <a:close/>
                        </a:path>
                      </a:pathLst>
                    </a:custGeom>
                    <a:solidFill>
                      <a:srgbClr val="661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5951" name="Freeform 911"/>
                    <p:cNvSpPr>
                      <a:spLocks/>
                    </p:cNvSpPr>
                    <p:nvPr/>
                  </p:nvSpPr>
                  <p:spPr bwMode="auto">
                    <a:xfrm>
                      <a:off x="888" y="1888"/>
                      <a:ext cx="24" cy="1"/>
                    </a:xfrm>
                    <a:custGeom>
                      <a:avLst/>
                      <a:gdLst>
                        <a:gd name="T0" fmla="*/ 24 w 24"/>
                        <a:gd name="T1" fmla="*/ 0 h 1"/>
                        <a:gd name="T2" fmla="*/ 16 w 24"/>
                        <a:gd name="T3" fmla="*/ 0 h 1"/>
                        <a:gd name="T4" fmla="*/ 8 w 24"/>
                        <a:gd name="T5" fmla="*/ 0 h 1"/>
                        <a:gd name="T6" fmla="*/ 0 w 24"/>
                        <a:gd name="T7" fmla="*/ 0 h 1"/>
                        <a:gd name="T8" fmla="*/ 8 w 24"/>
                        <a:gd name="T9" fmla="*/ 0 h 1"/>
                        <a:gd name="T10" fmla="*/ 16 w 24"/>
                        <a:gd name="T11" fmla="*/ 0 h 1"/>
                        <a:gd name="T12" fmla="*/ 24 w 24"/>
                        <a:gd name="T13" fmla="*/ 0 h 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4"/>
                        <a:gd name="T22" fmla="*/ 0 h 1"/>
                        <a:gd name="T23" fmla="*/ 24 w 24"/>
                        <a:gd name="T24" fmla="*/ 1 h 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4" h="1">
                          <a:moveTo>
                            <a:pt x="24" y="0"/>
                          </a:moveTo>
                          <a:lnTo>
                            <a:pt x="16" y="0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  <a:lnTo>
                            <a:pt x="8" y="0"/>
                          </a:lnTo>
                          <a:lnTo>
                            <a:pt x="16" y="0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rgbClr val="661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5952" name="Freeform 912"/>
                    <p:cNvSpPr>
                      <a:spLocks/>
                    </p:cNvSpPr>
                    <p:nvPr/>
                  </p:nvSpPr>
                  <p:spPr bwMode="auto">
                    <a:xfrm>
                      <a:off x="896" y="1888"/>
                      <a:ext cx="8" cy="8"/>
                    </a:xfrm>
                    <a:custGeom>
                      <a:avLst/>
                      <a:gdLst>
                        <a:gd name="T0" fmla="*/ 0 w 8"/>
                        <a:gd name="T1" fmla="*/ 0 h 8"/>
                        <a:gd name="T2" fmla="*/ 0 w 8"/>
                        <a:gd name="T3" fmla="*/ 8 h 8"/>
                        <a:gd name="T4" fmla="*/ 8 w 8"/>
                        <a:gd name="T5" fmla="*/ 8 h 8"/>
                        <a:gd name="T6" fmla="*/ 0 w 8"/>
                        <a:gd name="T7" fmla="*/ 8 h 8"/>
                        <a:gd name="T8" fmla="*/ 0 w 8"/>
                        <a:gd name="T9" fmla="*/ 0 h 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"/>
                        <a:gd name="T16" fmla="*/ 0 h 8"/>
                        <a:gd name="T17" fmla="*/ 8 w 8"/>
                        <a:gd name="T18" fmla="*/ 8 h 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" h="8">
                          <a:moveTo>
                            <a:pt x="0" y="0"/>
                          </a:moveTo>
                          <a:lnTo>
                            <a:pt x="0" y="8"/>
                          </a:lnTo>
                          <a:lnTo>
                            <a:pt x="8" y="8"/>
                          </a:lnTo>
                          <a:lnTo>
                            <a:pt x="0" y="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61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  <p:grpSp>
                <p:nvGrpSpPr>
                  <p:cNvPr id="25939" name="Group 913"/>
                  <p:cNvGrpSpPr>
                    <a:grpSpLocks/>
                  </p:cNvGrpSpPr>
                  <p:nvPr/>
                </p:nvGrpSpPr>
                <p:grpSpPr bwMode="auto">
                  <a:xfrm>
                    <a:off x="872" y="1792"/>
                    <a:ext cx="112" cy="136"/>
                    <a:chOff x="872" y="1792"/>
                    <a:chExt cx="112" cy="136"/>
                  </a:xfrm>
                </p:grpSpPr>
                <p:sp>
                  <p:nvSpPr>
                    <p:cNvPr id="25946" name="Freeform 914"/>
                    <p:cNvSpPr>
                      <a:spLocks/>
                    </p:cNvSpPr>
                    <p:nvPr/>
                  </p:nvSpPr>
                  <p:spPr bwMode="auto">
                    <a:xfrm>
                      <a:off x="872" y="1792"/>
                      <a:ext cx="104" cy="136"/>
                    </a:xfrm>
                    <a:custGeom>
                      <a:avLst/>
                      <a:gdLst>
                        <a:gd name="T0" fmla="*/ 0 w 104"/>
                        <a:gd name="T1" fmla="*/ 104 h 136"/>
                        <a:gd name="T2" fmla="*/ 24 w 104"/>
                        <a:gd name="T3" fmla="*/ 0 h 136"/>
                        <a:gd name="T4" fmla="*/ 104 w 104"/>
                        <a:gd name="T5" fmla="*/ 16 h 136"/>
                        <a:gd name="T6" fmla="*/ 72 w 104"/>
                        <a:gd name="T7" fmla="*/ 136 h 136"/>
                        <a:gd name="T8" fmla="*/ 0 w 104"/>
                        <a:gd name="T9" fmla="*/ 104 h 13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4"/>
                        <a:gd name="T16" fmla="*/ 0 h 136"/>
                        <a:gd name="T17" fmla="*/ 104 w 104"/>
                        <a:gd name="T18" fmla="*/ 136 h 1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4" h="136">
                          <a:moveTo>
                            <a:pt x="0" y="104"/>
                          </a:moveTo>
                          <a:lnTo>
                            <a:pt x="24" y="0"/>
                          </a:lnTo>
                          <a:lnTo>
                            <a:pt x="104" y="16"/>
                          </a:lnTo>
                          <a:lnTo>
                            <a:pt x="72" y="136"/>
                          </a:lnTo>
                          <a:lnTo>
                            <a:pt x="0" y="10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5947" name="Freeform 915"/>
                    <p:cNvSpPr>
                      <a:spLocks/>
                    </p:cNvSpPr>
                    <p:nvPr/>
                  </p:nvSpPr>
                  <p:spPr bwMode="auto">
                    <a:xfrm>
                      <a:off x="872" y="1792"/>
                      <a:ext cx="112" cy="136"/>
                    </a:xfrm>
                    <a:custGeom>
                      <a:avLst/>
                      <a:gdLst>
                        <a:gd name="T0" fmla="*/ 0 w 112"/>
                        <a:gd name="T1" fmla="*/ 104 h 136"/>
                        <a:gd name="T2" fmla="*/ 32 w 112"/>
                        <a:gd name="T3" fmla="*/ 0 h 136"/>
                        <a:gd name="T4" fmla="*/ 112 w 112"/>
                        <a:gd name="T5" fmla="*/ 16 h 136"/>
                        <a:gd name="T6" fmla="*/ 80 w 112"/>
                        <a:gd name="T7" fmla="*/ 136 h 136"/>
                        <a:gd name="T8" fmla="*/ 0 w 112"/>
                        <a:gd name="T9" fmla="*/ 104 h 13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2"/>
                        <a:gd name="T16" fmla="*/ 0 h 136"/>
                        <a:gd name="T17" fmla="*/ 112 w 112"/>
                        <a:gd name="T18" fmla="*/ 136 h 1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2" h="136">
                          <a:moveTo>
                            <a:pt x="0" y="104"/>
                          </a:moveTo>
                          <a:lnTo>
                            <a:pt x="32" y="0"/>
                          </a:lnTo>
                          <a:lnTo>
                            <a:pt x="112" y="16"/>
                          </a:lnTo>
                          <a:lnTo>
                            <a:pt x="80" y="136"/>
                          </a:lnTo>
                          <a:lnTo>
                            <a:pt x="0" y="104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  <p:grpSp>
                <p:nvGrpSpPr>
                  <p:cNvPr id="25940" name="Group 916"/>
                  <p:cNvGrpSpPr>
                    <a:grpSpLocks/>
                  </p:cNvGrpSpPr>
                  <p:nvPr/>
                </p:nvGrpSpPr>
                <p:grpSpPr bwMode="auto">
                  <a:xfrm>
                    <a:off x="864" y="1864"/>
                    <a:ext cx="40" cy="32"/>
                    <a:chOff x="864" y="1864"/>
                    <a:chExt cx="40" cy="32"/>
                  </a:xfrm>
                </p:grpSpPr>
                <p:grpSp>
                  <p:nvGrpSpPr>
                    <p:cNvPr id="25941" name="Group 9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64" y="1864"/>
                      <a:ext cx="40" cy="32"/>
                      <a:chOff x="864" y="1864"/>
                      <a:chExt cx="40" cy="32"/>
                    </a:xfrm>
                  </p:grpSpPr>
                  <p:sp>
                    <p:nvSpPr>
                      <p:cNvPr id="25943" name="Freeform 9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72" y="1864"/>
                        <a:ext cx="32" cy="16"/>
                      </a:xfrm>
                      <a:custGeom>
                        <a:avLst/>
                        <a:gdLst>
                          <a:gd name="T0" fmla="*/ 16 w 32"/>
                          <a:gd name="T1" fmla="*/ 0 h 16"/>
                          <a:gd name="T2" fmla="*/ 24 w 32"/>
                          <a:gd name="T3" fmla="*/ 0 h 16"/>
                          <a:gd name="T4" fmla="*/ 32 w 32"/>
                          <a:gd name="T5" fmla="*/ 0 h 16"/>
                          <a:gd name="T6" fmla="*/ 32 w 32"/>
                          <a:gd name="T7" fmla="*/ 8 h 16"/>
                          <a:gd name="T8" fmla="*/ 24 w 32"/>
                          <a:gd name="T9" fmla="*/ 8 h 16"/>
                          <a:gd name="T10" fmla="*/ 16 w 32"/>
                          <a:gd name="T11" fmla="*/ 8 h 16"/>
                          <a:gd name="T12" fmla="*/ 16 w 32"/>
                          <a:gd name="T13" fmla="*/ 16 h 16"/>
                          <a:gd name="T14" fmla="*/ 8 w 32"/>
                          <a:gd name="T15" fmla="*/ 16 h 16"/>
                          <a:gd name="T16" fmla="*/ 0 w 32"/>
                          <a:gd name="T17" fmla="*/ 0 h 16"/>
                          <a:gd name="T18" fmla="*/ 8 w 32"/>
                          <a:gd name="T19" fmla="*/ 0 h 16"/>
                          <a:gd name="T20" fmla="*/ 16 w 32"/>
                          <a:gd name="T21" fmla="*/ 0 h 1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32"/>
                          <a:gd name="T34" fmla="*/ 0 h 16"/>
                          <a:gd name="T35" fmla="*/ 32 w 32"/>
                          <a:gd name="T36" fmla="*/ 16 h 16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32" h="16">
                            <a:moveTo>
                              <a:pt x="16" y="0"/>
                            </a:moveTo>
                            <a:lnTo>
                              <a:pt x="24" y="0"/>
                            </a:lnTo>
                            <a:lnTo>
                              <a:pt x="32" y="0"/>
                            </a:lnTo>
                            <a:lnTo>
                              <a:pt x="32" y="8"/>
                            </a:lnTo>
                            <a:lnTo>
                              <a:pt x="24" y="8"/>
                            </a:lnTo>
                            <a:lnTo>
                              <a:pt x="16" y="8"/>
                            </a:lnTo>
                            <a:lnTo>
                              <a:pt x="16" y="16"/>
                            </a:lnTo>
                            <a:lnTo>
                              <a:pt x="8" y="16"/>
                            </a:lnTo>
                            <a:lnTo>
                              <a:pt x="0" y="0"/>
                            </a:lnTo>
                            <a:lnTo>
                              <a:pt x="8" y="0"/>
                            </a:lnTo>
                            <a:lnTo>
                              <a:pt x="16" y="0"/>
                            </a:lnTo>
                            <a:close/>
                          </a:path>
                        </a:pathLst>
                      </a:cu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5944" name="Freeform 9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72" y="1864"/>
                        <a:ext cx="32" cy="8"/>
                      </a:xfrm>
                      <a:custGeom>
                        <a:avLst/>
                        <a:gdLst>
                          <a:gd name="T0" fmla="*/ 8 w 32"/>
                          <a:gd name="T1" fmla="*/ 8 h 8"/>
                          <a:gd name="T2" fmla="*/ 8 w 32"/>
                          <a:gd name="T3" fmla="*/ 0 h 8"/>
                          <a:gd name="T4" fmla="*/ 16 w 32"/>
                          <a:gd name="T5" fmla="*/ 0 h 8"/>
                          <a:gd name="T6" fmla="*/ 24 w 32"/>
                          <a:gd name="T7" fmla="*/ 0 h 8"/>
                          <a:gd name="T8" fmla="*/ 32 w 32"/>
                          <a:gd name="T9" fmla="*/ 0 h 8"/>
                          <a:gd name="T10" fmla="*/ 24 w 32"/>
                          <a:gd name="T11" fmla="*/ 0 h 8"/>
                          <a:gd name="T12" fmla="*/ 16 w 32"/>
                          <a:gd name="T13" fmla="*/ 0 h 8"/>
                          <a:gd name="T14" fmla="*/ 8 w 32"/>
                          <a:gd name="T15" fmla="*/ 0 h 8"/>
                          <a:gd name="T16" fmla="*/ 0 w 32"/>
                          <a:gd name="T17" fmla="*/ 8 h 8"/>
                          <a:gd name="T18" fmla="*/ 8 w 32"/>
                          <a:gd name="T19" fmla="*/ 8 h 8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32"/>
                          <a:gd name="T31" fmla="*/ 0 h 8"/>
                          <a:gd name="T32" fmla="*/ 32 w 32"/>
                          <a:gd name="T33" fmla="*/ 8 h 8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32" h="8">
                            <a:moveTo>
                              <a:pt x="8" y="8"/>
                            </a:moveTo>
                            <a:lnTo>
                              <a:pt x="8" y="0"/>
                            </a:lnTo>
                            <a:lnTo>
                              <a:pt x="16" y="0"/>
                            </a:lnTo>
                            <a:lnTo>
                              <a:pt x="24" y="0"/>
                            </a:lnTo>
                            <a:lnTo>
                              <a:pt x="32" y="0"/>
                            </a:lnTo>
                            <a:lnTo>
                              <a:pt x="24" y="0"/>
                            </a:lnTo>
                            <a:lnTo>
                              <a:pt x="16" y="0"/>
                            </a:lnTo>
                            <a:lnTo>
                              <a:pt x="8" y="0"/>
                            </a:lnTo>
                            <a:lnTo>
                              <a:pt x="0" y="8"/>
                            </a:lnTo>
                            <a:lnTo>
                              <a:pt x="8" y="8"/>
                            </a:lnTo>
                            <a:close/>
                          </a:path>
                        </a:pathLst>
                      </a:custGeom>
                      <a:solidFill>
                        <a:srgbClr val="6619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5945" name="Freeform 9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64" y="1864"/>
                        <a:ext cx="40" cy="32"/>
                      </a:xfrm>
                      <a:custGeom>
                        <a:avLst/>
                        <a:gdLst>
                          <a:gd name="T0" fmla="*/ 40 w 40"/>
                          <a:gd name="T1" fmla="*/ 0 h 32"/>
                          <a:gd name="T2" fmla="*/ 40 w 40"/>
                          <a:gd name="T3" fmla="*/ 8 h 32"/>
                          <a:gd name="T4" fmla="*/ 32 w 40"/>
                          <a:gd name="T5" fmla="*/ 8 h 32"/>
                          <a:gd name="T6" fmla="*/ 24 w 40"/>
                          <a:gd name="T7" fmla="*/ 8 h 32"/>
                          <a:gd name="T8" fmla="*/ 24 w 40"/>
                          <a:gd name="T9" fmla="*/ 16 h 32"/>
                          <a:gd name="T10" fmla="*/ 16 w 40"/>
                          <a:gd name="T11" fmla="*/ 16 h 32"/>
                          <a:gd name="T12" fmla="*/ 16 w 40"/>
                          <a:gd name="T13" fmla="*/ 24 h 32"/>
                          <a:gd name="T14" fmla="*/ 8 w 40"/>
                          <a:gd name="T15" fmla="*/ 24 h 32"/>
                          <a:gd name="T16" fmla="*/ 0 w 40"/>
                          <a:gd name="T17" fmla="*/ 24 h 32"/>
                          <a:gd name="T18" fmla="*/ 8 w 40"/>
                          <a:gd name="T19" fmla="*/ 32 h 32"/>
                          <a:gd name="T20" fmla="*/ 16 w 40"/>
                          <a:gd name="T21" fmla="*/ 24 h 32"/>
                          <a:gd name="T22" fmla="*/ 16 w 40"/>
                          <a:gd name="T23" fmla="*/ 16 h 32"/>
                          <a:gd name="T24" fmla="*/ 24 w 40"/>
                          <a:gd name="T25" fmla="*/ 16 h 32"/>
                          <a:gd name="T26" fmla="*/ 24 w 40"/>
                          <a:gd name="T27" fmla="*/ 8 h 32"/>
                          <a:gd name="T28" fmla="*/ 32 w 40"/>
                          <a:gd name="T29" fmla="*/ 8 h 32"/>
                          <a:gd name="T30" fmla="*/ 40 w 40"/>
                          <a:gd name="T31" fmla="*/ 8 h 32"/>
                          <a:gd name="T32" fmla="*/ 40 w 40"/>
                          <a:gd name="T33" fmla="*/ 0 h 32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w 40"/>
                          <a:gd name="T52" fmla="*/ 0 h 32"/>
                          <a:gd name="T53" fmla="*/ 40 w 40"/>
                          <a:gd name="T54" fmla="*/ 32 h 32"/>
                        </a:gdLst>
                        <a:ahLst/>
                        <a:cxnLst>
                          <a:cxn ang="T34">
                            <a:pos x="T0" y="T1"/>
                          </a:cxn>
                          <a:cxn ang="T35">
                            <a:pos x="T2" y="T3"/>
                          </a:cxn>
                          <a:cxn ang="T36">
                            <a:pos x="T4" y="T5"/>
                          </a:cxn>
                          <a:cxn ang="T37">
                            <a:pos x="T6" y="T7"/>
                          </a:cxn>
                          <a:cxn ang="T38">
                            <a:pos x="T8" y="T9"/>
                          </a:cxn>
                          <a:cxn ang="T39">
                            <a:pos x="T10" y="T11"/>
                          </a:cxn>
                          <a:cxn ang="T40">
                            <a:pos x="T12" y="T13"/>
                          </a:cxn>
                          <a:cxn ang="T41">
                            <a:pos x="T14" y="T15"/>
                          </a:cxn>
                          <a:cxn ang="T42">
                            <a:pos x="T16" y="T17"/>
                          </a:cxn>
                          <a:cxn ang="T43">
                            <a:pos x="T18" y="T19"/>
                          </a:cxn>
                          <a:cxn ang="T44">
                            <a:pos x="T20" y="T21"/>
                          </a:cxn>
                          <a:cxn ang="T45">
                            <a:pos x="T22" y="T23"/>
                          </a:cxn>
                          <a:cxn ang="T46">
                            <a:pos x="T24" y="T25"/>
                          </a:cxn>
                          <a:cxn ang="T47">
                            <a:pos x="T26" y="T27"/>
                          </a:cxn>
                          <a:cxn ang="T48">
                            <a:pos x="T28" y="T29"/>
                          </a:cxn>
                          <a:cxn ang="T49">
                            <a:pos x="T30" y="T31"/>
                          </a:cxn>
                          <a:cxn ang="T50">
                            <a:pos x="T32" y="T33"/>
                          </a:cxn>
                        </a:cxnLst>
                        <a:rect l="T51" t="T52" r="T53" b="T54"/>
                        <a:pathLst>
                          <a:path w="40" h="32">
                            <a:moveTo>
                              <a:pt x="40" y="0"/>
                            </a:moveTo>
                            <a:lnTo>
                              <a:pt x="40" y="8"/>
                            </a:lnTo>
                            <a:lnTo>
                              <a:pt x="32" y="8"/>
                            </a:lnTo>
                            <a:lnTo>
                              <a:pt x="24" y="8"/>
                            </a:lnTo>
                            <a:lnTo>
                              <a:pt x="24" y="16"/>
                            </a:lnTo>
                            <a:lnTo>
                              <a:pt x="16" y="16"/>
                            </a:lnTo>
                            <a:lnTo>
                              <a:pt x="16" y="24"/>
                            </a:lnTo>
                            <a:lnTo>
                              <a:pt x="8" y="24"/>
                            </a:lnTo>
                            <a:lnTo>
                              <a:pt x="0" y="24"/>
                            </a:lnTo>
                            <a:lnTo>
                              <a:pt x="8" y="32"/>
                            </a:lnTo>
                            <a:lnTo>
                              <a:pt x="16" y="24"/>
                            </a:lnTo>
                            <a:lnTo>
                              <a:pt x="16" y="16"/>
                            </a:lnTo>
                            <a:lnTo>
                              <a:pt x="24" y="16"/>
                            </a:lnTo>
                            <a:lnTo>
                              <a:pt x="24" y="8"/>
                            </a:lnTo>
                            <a:lnTo>
                              <a:pt x="32" y="8"/>
                            </a:lnTo>
                            <a:lnTo>
                              <a:pt x="40" y="8"/>
                            </a:lnTo>
                            <a:lnTo>
                              <a:pt x="40" y="0"/>
                            </a:lnTo>
                            <a:close/>
                          </a:path>
                        </a:pathLst>
                      </a:custGeom>
                      <a:solidFill>
                        <a:srgbClr val="6619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</p:grpSp>
                <p:sp>
                  <p:nvSpPr>
                    <p:cNvPr id="25942" name="Freeform 921"/>
                    <p:cNvSpPr>
                      <a:spLocks/>
                    </p:cNvSpPr>
                    <p:nvPr/>
                  </p:nvSpPr>
                  <p:spPr bwMode="auto">
                    <a:xfrm>
                      <a:off x="896" y="1864"/>
                      <a:ext cx="1" cy="8"/>
                    </a:xfrm>
                    <a:custGeom>
                      <a:avLst/>
                      <a:gdLst>
                        <a:gd name="T0" fmla="*/ 0 w 1"/>
                        <a:gd name="T1" fmla="*/ 0 h 8"/>
                        <a:gd name="T2" fmla="*/ 0 w 1"/>
                        <a:gd name="T3" fmla="*/ 8 h 8"/>
                        <a:gd name="T4" fmla="*/ 0 w 1"/>
                        <a:gd name="T5" fmla="*/ 0 h 8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8"/>
                        <a:gd name="T11" fmla="*/ 1 w 1"/>
                        <a:gd name="T12" fmla="*/ 8 h 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8">
                          <a:moveTo>
                            <a:pt x="0" y="0"/>
                          </a:moveTo>
                          <a:lnTo>
                            <a:pt x="0" y="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61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</p:grpSp>
            <p:grpSp>
              <p:nvGrpSpPr>
                <p:cNvPr id="25881" name="Group 922"/>
                <p:cNvGrpSpPr>
                  <a:grpSpLocks/>
                </p:cNvGrpSpPr>
                <p:nvPr/>
              </p:nvGrpSpPr>
              <p:grpSpPr bwMode="auto">
                <a:xfrm>
                  <a:off x="592" y="1592"/>
                  <a:ext cx="152" cy="200"/>
                  <a:chOff x="592" y="1592"/>
                  <a:chExt cx="152" cy="200"/>
                </a:xfrm>
              </p:grpSpPr>
              <p:sp>
                <p:nvSpPr>
                  <p:cNvPr id="25936" name="Freeform 923"/>
                  <p:cNvSpPr>
                    <a:spLocks/>
                  </p:cNvSpPr>
                  <p:nvPr/>
                </p:nvSpPr>
                <p:spPr bwMode="auto">
                  <a:xfrm>
                    <a:off x="592" y="1592"/>
                    <a:ext cx="152" cy="200"/>
                  </a:xfrm>
                  <a:custGeom>
                    <a:avLst/>
                    <a:gdLst>
                      <a:gd name="T0" fmla="*/ 152 w 152"/>
                      <a:gd name="T1" fmla="*/ 56 h 200"/>
                      <a:gd name="T2" fmla="*/ 152 w 152"/>
                      <a:gd name="T3" fmla="*/ 64 h 200"/>
                      <a:gd name="T4" fmla="*/ 144 w 152"/>
                      <a:gd name="T5" fmla="*/ 80 h 200"/>
                      <a:gd name="T6" fmla="*/ 88 w 152"/>
                      <a:gd name="T7" fmla="*/ 144 h 200"/>
                      <a:gd name="T8" fmla="*/ 0 w 152"/>
                      <a:gd name="T9" fmla="*/ 200 h 200"/>
                      <a:gd name="T10" fmla="*/ 8 w 152"/>
                      <a:gd name="T11" fmla="*/ 144 h 200"/>
                      <a:gd name="T12" fmla="*/ 24 w 152"/>
                      <a:gd name="T13" fmla="*/ 120 h 200"/>
                      <a:gd name="T14" fmla="*/ 32 w 152"/>
                      <a:gd name="T15" fmla="*/ 96 h 200"/>
                      <a:gd name="T16" fmla="*/ 40 w 152"/>
                      <a:gd name="T17" fmla="*/ 64 h 200"/>
                      <a:gd name="T18" fmla="*/ 48 w 152"/>
                      <a:gd name="T19" fmla="*/ 48 h 200"/>
                      <a:gd name="T20" fmla="*/ 56 w 152"/>
                      <a:gd name="T21" fmla="*/ 32 h 200"/>
                      <a:gd name="T22" fmla="*/ 56 w 152"/>
                      <a:gd name="T23" fmla="*/ 16 h 200"/>
                      <a:gd name="T24" fmla="*/ 64 w 152"/>
                      <a:gd name="T25" fmla="*/ 8 h 200"/>
                      <a:gd name="T26" fmla="*/ 80 w 152"/>
                      <a:gd name="T27" fmla="*/ 0 h 200"/>
                      <a:gd name="T28" fmla="*/ 104 w 152"/>
                      <a:gd name="T29" fmla="*/ 0 h 200"/>
                      <a:gd name="T30" fmla="*/ 120 w 152"/>
                      <a:gd name="T31" fmla="*/ 0 h 200"/>
                      <a:gd name="T32" fmla="*/ 136 w 152"/>
                      <a:gd name="T33" fmla="*/ 8 h 200"/>
                      <a:gd name="T34" fmla="*/ 144 w 152"/>
                      <a:gd name="T35" fmla="*/ 24 h 200"/>
                      <a:gd name="T36" fmla="*/ 152 w 152"/>
                      <a:gd name="T37" fmla="*/ 32 h 200"/>
                      <a:gd name="T38" fmla="*/ 152 w 152"/>
                      <a:gd name="T39" fmla="*/ 56 h 200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52"/>
                      <a:gd name="T61" fmla="*/ 0 h 200"/>
                      <a:gd name="T62" fmla="*/ 152 w 152"/>
                      <a:gd name="T63" fmla="*/ 200 h 200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52" h="200">
                        <a:moveTo>
                          <a:pt x="152" y="56"/>
                        </a:moveTo>
                        <a:lnTo>
                          <a:pt x="152" y="64"/>
                        </a:lnTo>
                        <a:lnTo>
                          <a:pt x="144" y="80"/>
                        </a:lnTo>
                        <a:lnTo>
                          <a:pt x="88" y="144"/>
                        </a:lnTo>
                        <a:lnTo>
                          <a:pt x="0" y="200"/>
                        </a:lnTo>
                        <a:lnTo>
                          <a:pt x="8" y="144"/>
                        </a:lnTo>
                        <a:lnTo>
                          <a:pt x="24" y="120"/>
                        </a:lnTo>
                        <a:lnTo>
                          <a:pt x="32" y="96"/>
                        </a:lnTo>
                        <a:lnTo>
                          <a:pt x="40" y="64"/>
                        </a:lnTo>
                        <a:lnTo>
                          <a:pt x="48" y="48"/>
                        </a:lnTo>
                        <a:lnTo>
                          <a:pt x="56" y="32"/>
                        </a:lnTo>
                        <a:lnTo>
                          <a:pt x="56" y="16"/>
                        </a:lnTo>
                        <a:lnTo>
                          <a:pt x="64" y="8"/>
                        </a:lnTo>
                        <a:lnTo>
                          <a:pt x="80" y="0"/>
                        </a:lnTo>
                        <a:lnTo>
                          <a:pt x="104" y="0"/>
                        </a:lnTo>
                        <a:lnTo>
                          <a:pt x="120" y="0"/>
                        </a:lnTo>
                        <a:lnTo>
                          <a:pt x="136" y="8"/>
                        </a:lnTo>
                        <a:lnTo>
                          <a:pt x="144" y="24"/>
                        </a:lnTo>
                        <a:lnTo>
                          <a:pt x="152" y="32"/>
                        </a:lnTo>
                        <a:lnTo>
                          <a:pt x="152" y="56"/>
                        </a:lnTo>
                        <a:close/>
                      </a:path>
                    </a:pathLst>
                  </a:custGeom>
                  <a:solidFill>
                    <a:srgbClr val="6619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5937" name="Freeform 924"/>
                  <p:cNvSpPr>
                    <a:spLocks/>
                  </p:cNvSpPr>
                  <p:nvPr/>
                </p:nvSpPr>
                <p:spPr bwMode="auto">
                  <a:xfrm>
                    <a:off x="592" y="1592"/>
                    <a:ext cx="152" cy="200"/>
                  </a:xfrm>
                  <a:custGeom>
                    <a:avLst/>
                    <a:gdLst>
                      <a:gd name="T0" fmla="*/ 152 w 152"/>
                      <a:gd name="T1" fmla="*/ 56 h 200"/>
                      <a:gd name="T2" fmla="*/ 152 w 152"/>
                      <a:gd name="T3" fmla="*/ 72 h 200"/>
                      <a:gd name="T4" fmla="*/ 144 w 152"/>
                      <a:gd name="T5" fmla="*/ 80 h 200"/>
                      <a:gd name="T6" fmla="*/ 88 w 152"/>
                      <a:gd name="T7" fmla="*/ 144 h 200"/>
                      <a:gd name="T8" fmla="*/ 0 w 152"/>
                      <a:gd name="T9" fmla="*/ 200 h 200"/>
                      <a:gd name="T10" fmla="*/ 8 w 152"/>
                      <a:gd name="T11" fmla="*/ 144 h 200"/>
                      <a:gd name="T12" fmla="*/ 24 w 152"/>
                      <a:gd name="T13" fmla="*/ 120 h 200"/>
                      <a:gd name="T14" fmla="*/ 32 w 152"/>
                      <a:gd name="T15" fmla="*/ 96 h 200"/>
                      <a:gd name="T16" fmla="*/ 40 w 152"/>
                      <a:gd name="T17" fmla="*/ 72 h 200"/>
                      <a:gd name="T18" fmla="*/ 48 w 152"/>
                      <a:gd name="T19" fmla="*/ 48 h 200"/>
                      <a:gd name="T20" fmla="*/ 56 w 152"/>
                      <a:gd name="T21" fmla="*/ 32 h 200"/>
                      <a:gd name="T22" fmla="*/ 56 w 152"/>
                      <a:gd name="T23" fmla="*/ 16 h 200"/>
                      <a:gd name="T24" fmla="*/ 64 w 152"/>
                      <a:gd name="T25" fmla="*/ 8 h 200"/>
                      <a:gd name="T26" fmla="*/ 80 w 152"/>
                      <a:gd name="T27" fmla="*/ 0 h 200"/>
                      <a:gd name="T28" fmla="*/ 104 w 152"/>
                      <a:gd name="T29" fmla="*/ 0 h 200"/>
                      <a:gd name="T30" fmla="*/ 120 w 152"/>
                      <a:gd name="T31" fmla="*/ 0 h 200"/>
                      <a:gd name="T32" fmla="*/ 136 w 152"/>
                      <a:gd name="T33" fmla="*/ 8 h 200"/>
                      <a:gd name="T34" fmla="*/ 144 w 152"/>
                      <a:gd name="T35" fmla="*/ 24 h 200"/>
                      <a:gd name="T36" fmla="*/ 152 w 152"/>
                      <a:gd name="T37" fmla="*/ 32 h 200"/>
                      <a:gd name="T38" fmla="*/ 152 w 152"/>
                      <a:gd name="T39" fmla="*/ 56 h 200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52"/>
                      <a:gd name="T61" fmla="*/ 0 h 200"/>
                      <a:gd name="T62" fmla="*/ 152 w 152"/>
                      <a:gd name="T63" fmla="*/ 200 h 200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52" h="200">
                        <a:moveTo>
                          <a:pt x="152" y="56"/>
                        </a:moveTo>
                        <a:lnTo>
                          <a:pt x="152" y="72"/>
                        </a:lnTo>
                        <a:lnTo>
                          <a:pt x="144" y="80"/>
                        </a:lnTo>
                        <a:lnTo>
                          <a:pt x="88" y="144"/>
                        </a:lnTo>
                        <a:lnTo>
                          <a:pt x="0" y="200"/>
                        </a:lnTo>
                        <a:lnTo>
                          <a:pt x="8" y="144"/>
                        </a:lnTo>
                        <a:lnTo>
                          <a:pt x="24" y="120"/>
                        </a:lnTo>
                        <a:lnTo>
                          <a:pt x="32" y="96"/>
                        </a:lnTo>
                        <a:lnTo>
                          <a:pt x="40" y="72"/>
                        </a:lnTo>
                        <a:lnTo>
                          <a:pt x="48" y="48"/>
                        </a:lnTo>
                        <a:lnTo>
                          <a:pt x="56" y="32"/>
                        </a:lnTo>
                        <a:lnTo>
                          <a:pt x="56" y="16"/>
                        </a:lnTo>
                        <a:lnTo>
                          <a:pt x="64" y="8"/>
                        </a:lnTo>
                        <a:lnTo>
                          <a:pt x="80" y="0"/>
                        </a:lnTo>
                        <a:lnTo>
                          <a:pt x="104" y="0"/>
                        </a:lnTo>
                        <a:lnTo>
                          <a:pt x="120" y="0"/>
                        </a:lnTo>
                        <a:lnTo>
                          <a:pt x="136" y="8"/>
                        </a:lnTo>
                        <a:lnTo>
                          <a:pt x="144" y="24"/>
                        </a:lnTo>
                        <a:lnTo>
                          <a:pt x="152" y="32"/>
                        </a:lnTo>
                        <a:lnTo>
                          <a:pt x="152" y="56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sp>
              <p:nvSpPr>
                <p:cNvPr id="25882" name="Freeform 925"/>
                <p:cNvSpPr>
                  <a:spLocks/>
                </p:cNvSpPr>
                <p:nvPr/>
              </p:nvSpPr>
              <p:spPr bwMode="auto">
                <a:xfrm>
                  <a:off x="608" y="1608"/>
                  <a:ext cx="144" cy="184"/>
                </a:xfrm>
                <a:custGeom>
                  <a:avLst/>
                  <a:gdLst>
                    <a:gd name="T0" fmla="*/ 112 w 144"/>
                    <a:gd name="T1" fmla="*/ 56 h 184"/>
                    <a:gd name="T2" fmla="*/ 112 w 144"/>
                    <a:gd name="T3" fmla="*/ 32 h 184"/>
                    <a:gd name="T4" fmla="*/ 104 w 144"/>
                    <a:gd name="T5" fmla="*/ 56 h 184"/>
                    <a:gd name="T6" fmla="*/ 104 w 144"/>
                    <a:gd name="T7" fmla="*/ 24 h 184"/>
                    <a:gd name="T8" fmla="*/ 96 w 144"/>
                    <a:gd name="T9" fmla="*/ 56 h 184"/>
                    <a:gd name="T10" fmla="*/ 104 w 144"/>
                    <a:gd name="T11" fmla="*/ 24 h 184"/>
                    <a:gd name="T12" fmla="*/ 96 w 144"/>
                    <a:gd name="T13" fmla="*/ 56 h 184"/>
                    <a:gd name="T14" fmla="*/ 96 w 144"/>
                    <a:gd name="T15" fmla="*/ 24 h 184"/>
                    <a:gd name="T16" fmla="*/ 96 w 144"/>
                    <a:gd name="T17" fmla="*/ 24 h 184"/>
                    <a:gd name="T18" fmla="*/ 96 w 144"/>
                    <a:gd name="T19" fmla="*/ 40 h 184"/>
                    <a:gd name="T20" fmla="*/ 88 w 144"/>
                    <a:gd name="T21" fmla="*/ 24 h 184"/>
                    <a:gd name="T22" fmla="*/ 88 w 144"/>
                    <a:gd name="T23" fmla="*/ 32 h 184"/>
                    <a:gd name="T24" fmla="*/ 88 w 144"/>
                    <a:gd name="T25" fmla="*/ 40 h 184"/>
                    <a:gd name="T26" fmla="*/ 80 w 144"/>
                    <a:gd name="T27" fmla="*/ 16 h 184"/>
                    <a:gd name="T28" fmla="*/ 64 w 144"/>
                    <a:gd name="T29" fmla="*/ 16 h 184"/>
                    <a:gd name="T30" fmla="*/ 72 w 144"/>
                    <a:gd name="T31" fmla="*/ 24 h 184"/>
                    <a:gd name="T32" fmla="*/ 80 w 144"/>
                    <a:gd name="T33" fmla="*/ 32 h 184"/>
                    <a:gd name="T34" fmla="*/ 80 w 144"/>
                    <a:gd name="T35" fmla="*/ 56 h 184"/>
                    <a:gd name="T36" fmla="*/ 72 w 144"/>
                    <a:gd name="T37" fmla="*/ 56 h 184"/>
                    <a:gd name="T38" fmla="*/ 64 w 144"/>
                    <a:gd name="T39" fmla="*/ 64 h 184"/>
                    <a:gd name="T40" fmla="*/ 56 w 144"/>
                    <a:gd name="T41" fmla="*/ 56 h 184"/>
                    <a:gd name="T42" fmla="*/ 48 w 144"/>
                    <a:gd name="T43" fmla="*/ 56 h 184"/>
                    <a:gd name="T44" fmla="*/ 40 w 144"/>
                    <a:gd name="T45" fmla="*/ 64 h 184"/>
                    <a:gd name="T46" fmla="*/ 48 w 144"/>
                    <a:gd name="T47" fmla="*/ 88 h 184"/>
                    <a:gd name="T48" fmla="*/ 48 w 144"/>
                    <a:gd name="T49" fmla="*/ 104 h 184"/>
                    <a:gd name="T50" fmla="*/ 40 w 144"/>
                    <a:gd name="T51" fmla="*/ 112 h 184"/>
                    <a:gd name="T52" fmla="*/ 40 w 144"/>
                    <a:gd name="T53" fmla="*/ 120 h 184"/>
                    <a:gd name="T54" fmla="*/ 32 w 144"/>
                    <a:gd name="T55" fmla="*/ 120 h 184"/>
                    <a:gd name="T56" fmla="*/ 24 w 144"/>
                    <a:gd name="T57" fmla="*/ 160 h 184"/>
                    <a:gd name="T58" fmla="*/ 40 w 144"/>
                    <a:gd name="T59" fmla="*/ 72 h 184"/>
                    <a:gd name="T60" fmla="*/ 16 w 144"/>
                    <a:gd name="T61" fmla="*/ 168 h 184"/>
                    <a:gd name="T62" fmla="*/ 32 w 144"/>
                    <a:gd name="T63" fmla="*/ 72 h 184"/>
                    <a:gd name="T64" fmla="*/ 16 w 144"/>
                    <a:gd name="T65" fmla="*/ 168 h 184"/>
                    <a:gd name="T66" fmla="*/ 24 w 144"/>
                    <a:gd name="T67" fmla="*/ 88 h 184"/>
                    <a:gd name="T68" fmla="*/ 16 w 144"/>
                    <a:gd name="T69" fmla="*/ 176 h 184"/>
                    <a:gd name="T70" fmla="*/ 16 w 144"/>
                    <a:gd name="T71" fmla="*/ 112 h 184"/>
                    <a:gd name="T72" fmla="*/ 0 w 144"/>
                    <a:gd name="T73" fmla="*/ 184 h 184"/>
                    <a:gd name="T74" fmla="*/ 8 w 144"/>
                    <a:gd name="T75" fmla="*/ 136 h 184"/>
                    <a:gd name="T76" fmla="*/ 16 w 144"/>
                    <a:gd name="T77" fmla="*/ 104 h 184"/>
                    <a:gd name="T78" fmla="*/ 24 w 144"/>
                    <a:gd name="T79" fmla="*/ 80 h 184"/>
                    <a:gd name="T80" fmla="*/ 32 w 144"/>
                    <a:gd name="T81" fmla="*/ 40 h 184"/>
                    <a:gd name="T82" fmla="*/ 48 w 144"/>
                    <a:gd name="T83" fmla="*/ 24 h 184"/>
                    <a:gd name="T84" fmla="*/ 48 w 144"/>
                    <a:gd name="T85" fmla="*/ 16 h 184"/>
                    <a:gd name="T86" fmla="*/ 56 w 144"/>
                    <a:gd name="T87" fmla="*/ 0 h 184"/>
                    <a:gd name="T88" fmla="*/ 72 w 144"/>
                    <a:gd name="T89" fmla="*/ 0 h 184"/>
                    <a:gd name="T90" fmla="*/ 88 w 144"/>
                    <a:gd name="T91" fmla="*/ 0 h 184"/>
                    <a:gd name="T92" fmla="*/ 96 w 144"/>
                    <a:gd name="T93" fmla="*/ 0 h 184"/>
                    <a:gd name="T94" fmla="*/ 120 w 144"/>
                    <a:gd name="T95" fmla="*/ 8 h 184"/>
                    <a:gd name="T96" fmla="*/ 136 w 144"/>
                    <a:gd name="T97" fmla="*/ 16 h 184"/>
                    <a:gd name="T98" fmla="*/ 144 w 144"/>
                    <a:gd name="T99" fmla="*/ 16 h 184"/>
                    <a:gd name="T100" fmla="*/ 144 w 144"/>
                    <a:gd name="T101" fmla="*/ 32 h 184"/>
                    <a:gd name="T102" fmla="*/ 144 w 144"/>
                    <a:gd name="T103" fmla="*/ 40 h 184"/>
                    <a:gd name="T104" fmla="*/ 144 w 144"/>
                    <a:gd name="T105" fmla="*/ 56 h 184"/>
                    <a:gd name="T106" fmla="*/ 144 w 144"/>
                    <a:gd name="T107" fmla="*/ 40 h 184"/>
                    <a:gd name="T108" fmla="*/ 136 w 144"/>
                    <a:gd name="T109" fmla="*/ 64 h 184"/>
                    <a:gd name="T110" fmla="*/ 136 w 144"/>
                    <a:gd name="T111" fmla="*/ 40 h 184"/>
                    <a:gd name="T112" fmla="*/ 136 w 144"/>
                    <a:gd name="T113" fmla="*/ 56 h 184"/>
                    <a:gd name="T114" fmla="*/ 128 w 144"/>
                    <a:gd name="T115" fmla="*/ 32 h 184"/>
                    <a:gd name="T116" fmla="*/ 128 w 144"/>
                    <a:gd name="T117" fmla="*/ 56 h 184"/>
                    <a:gd name="T118" fmla="*/ 120 w 144"/>
                    <a:gd name="T119" fmla="*/ 32 h 184"/>
                    <a:gd name="T120" fmla="*/ 112 w 144"/>
                    <a:gd name="T121" fmla="*/ 56 h 18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44"/>
                    <a:gd name="T184" fmla="*/ 0 h 184"/>
                    <a:gd name="T185" fmla="*/ 144 w 144"/>
                    <a:gd name="T186" fmla="*/ 184 h 18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44" h="184">
                      <a:moveTo>
                        <a:pt x="112" y="56"/>
                      </a:moveTo>
                      <a:lnTo>
                        <a:pt x="112" y="32"/>
                      </a:lnTo>
                      <a:lnTo>
                        <a:pt x="104" y="56"/>
                      </a:lnTo>
                      <a:lnTo>
                        <a:pt x="104" y="24"/>
                      </a:lnTo>
                      <a:lnTo>
                        <a:pt x="96" y="56"/>
                      </a:lnTo>
                      <a:lnTo>
                        <a:pt x="104" y="24"/>
                      </a:lnTo>
                      <a:lnTo>
                        <a:pt x="96" y="56"/>
                      </a:lnTo>
                      <a:lnTo>
                        <a:pt x="96" y="24"/>
                      </a:lnTo>
                      <a:lnTo>
                        <a:pt x="96" y="40"/>
                      </a:lnTo>
                      <a:lnTo>
                        <a:pt x="88" y="24"/>
                      </a:lnTo>
                      <a:lnTo>
                        <a:pt x="88" y="32"/>
                      </a:lnTo>
                      <a:lnTo>
                        <a:pt x="88" y="40"/>
                      </a:lnTo>
                      <a:lnTo>
                        <a:pt x="80" y="16"/>
                      </a:lnTo>
                      <a:lnTo>
                        <a:pt x="64" y="16"/>
                      </a:lnTo>
                      <a:lnTo>
                        <a:pt x="72" y="24"/>
                      </a:lnTo>
                      <a:lnTo>
                        <a:pt x="80" y="32"/>
                      </a:lnTo>
                      <a:lnTo>
                        <a:pt x="80" y="56"/>
                      </a:lnTo>
                      <a:lnTo>
                        <a:pt x="72" y="56"/>
                      </a:lnTo>
                      <a:lnTo>
                        <a:pt x="64" y="64"/>
                      </a:lnTo>
                      <a:lnTo>
                        <a:pt x="56" y="56"/>
                      </a:lnTo>
                      <a:lnTo>
                        <a:pt x="48" y="56"/>
                      </a:lnTo>
                      <a:lnTo>
                        <a:pt x="40" y="64"/>
                      </a:lnTo>
                      <a:lnTo>
                        <a:pt x="48" y="88"/>
                      </a:lnTo>
                      <a:lnTo>
                        <a:pt x="48" y="104"/>
                      </a:lnTo>
                      <a:lnTo>
                        <a:pt x="40" y="112"/>
                      </a:lnTo>
                      <a:lnTo>
                        <a:pt x="40" y="120"/>
                      </a:lnTo>
                      <a:lnTo>
                        <a:pt x="32" y="120"/>
                      </a:lnTo>
                      <a:lnTo>
                        <a:pt x="24" y="160"/>
                      </a:lnTo>
                      <a:lnTo>
                        <a:pt x="40" y="72"/>
                      </a:lnTo>
                      <a:lnTo>
                        <a:pt x="16" y="168"/>
                      </a:lnTo>
                      <a:lnTo>
                        <a:pt x="32" y="72"/>
                      </a:lnTo>
                      <a:lnTo>
                        <a:pt x="16" y="168"/>
                      </a:lnTo>
                      <a:lnTo>
                        <a:pt x="24" y="88"/>
                      </a:lnTo>
                      <a:lnTo>
                        <a:pt x="16" y="176"/>
                      </a:lnTo>
                      <a:lnTo>
                        <a:pt x="16" y="112"/>
                      </a:lnTo>
                      <a:lnTo>
                        <a:pt x="0" y="184"/>
                      </a:lnTo>
                      <a:lnTo>
                        <a:pt x="8" y="136"/>
                      </a:lnTo>
                      <a:lnTo>
                        <a:pt x="16" y="104"/>
                      </a:lnTo>
                      <a:lnTo>
                        <a:pt x="24" y="80"/>
                      </a:lnTo>
                      <a:lnTo>
                        <a:pt x="32" y="40"/>
                      </a:lnTo>
                      <a:lnTo>
                        <a:pt x="48" y="24"/>
                      </a:lnTo>
                      <a:lnTo>
                        <a:pt x="48" y="16"/>
                      </a:lnTo>
                      <a:lnTo>
                        <a:pt x="56" y="0"/>
                      </a:lnTo>
                      <a:lnTo>
                        <a:pt x="72" y="0"/>
                      </a:lnTo>
                      <a:lnTo>
                        <a:pt x="88" y="0"/>
                      </a:lnTo>
                      <a:lnTo>
                        <a:pt x="96" y="0"/>
                      </a:lnTo>
                      <a:lnTo>
                        <a:pt x="120" y="8"/>
                      </a:lnTo>
                      <a:lnTo>
                        <a:pt x="136" y="16"/>
                      </a:lnTo>
                      <a:lnTo>
                        <a:pt x="144" y="16"/>
                      </a:lnTo>
                      <a:lnTo>
                        <a:pt x="144" y="32"/>
                      </a:lnTo>
                      <a:lnTo>
                        <a:pt x="144" y="40"/>
                      </a:lnTo>
                      <a:lnTo>
                        <a:pt x="144" y="56"/>
                      </a:lnTo>
                      <a:lnTo>
                        <a:pt x="144" y="40"/>
                      </a:lnTo>
                      <a:lnTo>
                        <a:pt x="136" y="64"/>
                      </a:lnTo>
                      <a:lnTo>
                        <a:pt x="136" y="40"/>
                      </a:lnTo>
                      <a:lnTo>
                        <a:pt x="136" y="56"/>
                      </a:lnTo>
                      <a:lnTo>
                        <a:pt x="128" y="32"/>
                      </a:lnTo>
                      <a:lnTo>
                        <a:pt x="128" y="56"/>
                      </a:lnTo>
                      <a:lnTo>
                        <a:pt x="120" y="32"/>
                      </a:lnTo>
                      <a:lnTo>
                        <a:pt x="112" y="56"/>
                      </a:lnTo>
                      <a:close/>
                    </a:path>
                  </a:pathLst>
                </a:custGeom>
                <a:solidFill>
                  <a:srgbClr val="994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grpSp>
              <p:nvGrpSpPr>
                <p:cNvPr id="25883" name="Group 926"/>
                <p:cNvGrpSpPr>
                  <a:grpSpLocks/>
                </p:cNvGrpSpPr>
                <p:nvPr/>
              </p:nvGrpSpPr>
              <p:grpSpPr bwMode="auto">
                <a:xfrm>
                  <a:off x="584" y="1720"/>
                  <a:ext cx="264" cy="200"/>
                  <a:chOff x="584" y="1720"/>
                  <a:chExt cx="264" cy="200"/>
                </a:xfrm>
              </p:grpSpPr>
              <p:sp>
                <p:nvSpPr>
                  <p:cNvPr id="25934" name="Freeform 927"/>
                  <p:cNvSpPr>
                    <a:spLocks/>
                  </p:cNvSpPr>
                  <p:nvPr/>
                </p:nvSpPr>
                <p:spPr bwMode="auto">
                  <a:xfrm>
                    <a:off x="584" y="1720"/>
                    <a:ext cx="264" cy="192"/>
                  </a:xfrm>
                  <a:custGeom>
                    <a:avLst/>
                    <a:gdLst>
                      <a:gd name="T0" fmla="*/ 104 w 264"/>
                      <a:gd name="T1" fmla="*/ 16 h 192"/>
                      <a:gd name="T2" fmla="*/ 120 w 264"/>
                      <a:gd name="T3" fmla="*/ 24 h 192"/>
                      <a:gd name="T4" fmla="*/ 128 w 264"/>
                      <a:gd name="T5" fmla="*/ 32 h 192"/>
                      <a:gd name="T6" fmla="*/ 136 w 264"/>
                      <a:gd name="T7" fmla="*/ 48 h 192"/>
                      <a:gd name="T8" fmla="*/ 136 w 264"/>
                      <a:gd name="T9" fmla="*/ 64 h 192"/>
                      <a:gd name="T10" fmla="*/ 144 w 264"/>
                      <a:gd name="T11" fmla="*/ 80 h 192"/>
                      <a:gd name="T12" fmla="*/ 152 w 264"/>
                      <a:gd name="T13" fmla="*/ 96 h 192"/>
                      <a:gd name="T14" fmla="*/ 160 w 264"/>
                      <a:gd name="T15" fmla="*/ 104 h 192"/>
                      <a:gd name="T16" fmla="*/ 160 w 264"/>
                      <a:gd name="T17" fmla="*/ 112 h 192"/>
                      <a:gd name="T18" fmla="*/ 176 w 264"/>
                      <a:gd name="T19" fmla="*/ 120 h 192"/>
                      <a:gd name="T20" fmla="*/ 192 w 264"/>
                      <a:gd name="T21" fmla="*/ 128 h 192"/>
                      <a:gd name="T22" fmla="*/ 216 w 264"/>
                      <a:gd name="T23" fmla="*/ 136 h 192"/>
                      <a:gd name="T24" fmla="*/ 232 w 264"/>
                      <a:gd name="T25" fmla="*/ 136 h 192"/>
                      <a:gd name="T26" fmla="*/ 264 w 264"/>
                      <a:gd name="T27" fmla="*/ 144 h 192"/>
                      <a:gd name="T28" fmla="*/ 256 w 264"/>
                      <a:gd name="T29" fmla="*/ 144 h 192"/>
                      <a:gd name="T30" fmla="*/ 248 w 264"/>
                      <a:gd name="T31" fmla="*/ 152 h 192"/>
                      <a:gd name="T32" fmla="*/ 248 w 264"/>
                      <a:gd name="T33" fmla="*/ 168 h 192"/>
                      <a:gd name="T34" fmla="*/ 256 w 264"/>
                      <a:gd name="T35" fmla="*/ 176 h 192"/>
                      <a:gd name="T36" fmla="*/ 192 w 264"/>
                      <a:gd name="T37" fmla="*/ 168 h 192"/>
                      <a:gd name="T38" fmla="*/ 168 w 264"/>
                      <a:gd name="T39" fmla="*/ 168 h 192"/>
                      <a:gd name="T40" fmla="*/ 144 w 264"/>
                      <a:gd name="T41" fmla="*/ 160 h 192"/>
                      <a:gd name="T42" fmla="*/ 136 w 264"/>
                      <a:gd name="T43" fmla="*/ 152 h 192"/>
                      <a:gd name="T44" fmla="*/ 128 w 264"/>
                      <a:gd name="T45" fmla="*/ 176 h 192"/>
                      <a:gd name="T46" fmla="*/ 128 w 264"/>
                      <a:gd name="T47" fmla="*/ 192 h 192"/>
                      <a:gd name="T48" fmla="*/ 0 w 264"/>
                      <a:gd name="T49" fmla="*/ 192 h 192"/>
                      <a:gd name="T50" fmla="*/ 0 w 264"/>
                      <a:gd name="T51" fmla="*/ 160 h 192"/>
                      <a:gd name="T52" fmla="*/ 0 w 264"/>
                      <a:gd name="T53" fmla="*/ 144 h 192"/>
                      <a:gd name="T54" fmla="*/ 0 w 264"/>
                      <a:gd name="T55" fmla="*/ 128 h 192"/>
                      <a:gd name="T56" fmla="*/ 0 w 264"/>
                      <a:gd name="T57" fmla="*/ 104 h 192"/>
                      <a:gd name="T58" fmla="*/ 0 w 264"/>
                      <a:gd name="T59" fmla="*/ 88 h 192"/>
                      <a:gd name="T60" fmla="*/ 8 w 264"/>
                      <a:gd name="T61" fmla="*/ 72 h 192"/>
                      <a:gd name="T62" fmla="*/ 8 w 264"/>
                      <a:gd name="T63" fmla="*/ 72 h 192"/>
                      <a:gd name="T64" fmla="*/ 16 w 264"/>
                      <a:gd name="T65" fmla="*/ 56 h 192"/>
                      <a:gd name="T66" fmla="*/ 16 w 264"/>
                      <a:gd name="T67" fmla="*/ 40 h 192"/>
                      <a:gd name="T68" fmla="*/ 24 w 264"/>
                      <a:gd name="T69" fmla="*/ 32 h 192"/>
                      <a:gd name="T70" fmla="*/ 32 w 264"/>
                      <a:gd name="T71" fmla="*/ 16 h 192"/>
                      <a:gd name="T72" fmla="*/ 40 w 264"/>
                      <a:gd name="T73" fmla="*/ 8 h 192"/>
                      <a:gd name="T74" fmla="*/ 48 w 264"/>
                      <a:gd name="T75" fmla="*/ 0 h 192"/>
                      <a:gd name="T76" fmla="*/ 64 w 264"/>
                      <a:gd name="T77" fmla="*/ 0 h 192"/>
                      <a:gd name="T78" fmla="*/ 104 w 264"/>
                      <a:gd name="T79" fmla="*/ 16 h 192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264"/>
                      <a:gd name="T121" fmla="*/ 0 h 192"/>
                      <a:gd name="T122" fmla="*/ 264 w 264"/>
                      <a:gd name="T123" fmla="*/ 192 h 192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264" h="192">
                        <a:moveTo>
                          <a:pt x="104" y="16"/>
                        </a:moveTo>
                        <a:lnTo>
                          <a:pt x="120" y="24"/>
                        </a:lnTo>
                        <a:lnTo>
                          <a:pt x="128" y="32"/>
                        </a:lnTo>
                        <a:lnTo>
                          <a:pt x="136" y="48"/>
                        </a:lnTo>
                        <a:lnTo>
                          <a:pt x="136" y="64"/>
                        </a:lnTo>
                        <a:lnTo>
                          <a:pt x="144" y="80"/>
                        </a:lnTo>
                        <a:lnTo>
                          <a:pt x="152" y="96"/>
                        </a:lnTo>
                        <a:lnTo>
                          <a:pt x="160" y="104"/>
                        </a:lnTo>
                        <a:lnTo>
                          <a:pt x="160" y="112"/>
                        </a:lnTo>
                        <a:lnTo>
                          <a:pt x="176" y="120"/>
                        </a:lnTo>
                        <a:lnTo>
                          <a:pt x="192" y="128"/>
                        </a:lnTo>
                        <a:lnTo>
                          <a:pt x="216" y="136"/>
                        </a:lnTo>
                        <a:lnTo>
                          <a:pt x="232" y="136"/>
                        </a:lnTo>
                        <a:lnTo>
                          <a:pt x="264" y="144"/>
                        </a:lnTo>
                        <a:lnTo>
                          <a:pt x="256" y="144"/>
                        </a:lnTo>
                        <a:lnTo>
                          <a:pt x="248" y="152"/>
                        </a:lnTo>
                        <a:lnTo>
                          <a:pt x="248" y="168"/>
                        </a:lnTo>
                        <a:lnTo>
                          <a:pt x="256" y="176"/>
                        </a:lnTo>
                        <a:lnTo>
                          <a:pt x="192" y="168"/>
                        </a:lnTo>
                        <a:lnTo>
                          <a:pt x="168" y="168"/>
                        </a:lnTo>
                        <a:lnTo>
                          <a:pt x="144" y="160"/>
                        </a:lnTo>
                        <a:lnTo>
                          <a:pt x="136" y="152"/>
                        </a:lnTo>
                        <a:lnTo>
                          <a:pt x="128" y="176"/>
                        </a:lnTo>
                        <a:lnTo>
                          <a:pt x="128" y="192"/>
                        </a:lnTo>
                        <a:lnTo>
                          <a:pt x="0" y="192"/>
                        </a:lnTo>
                        <a:lnTo>
                          <a:pt x="0" y="160"/>
                        </a:lnTo>
                        <a:lnTo>
                          <a:pt x="0" y="144"/>
                        </a:lnTo>
                        <a:lnTo>
                          <a:pt x="0" y="128"/>
                        </a:lnTo>
                        <a:lnTo>
                          <a:pt x="0" y="104"/>
                        </a:lnTo>
                        <a:lnTo>
                          <a:pt x="0" y="88"/>
                        </a:lnTo>
                        <a:lnTo>
                          <a:pt x="8" y="72"/>
                        </a:lnTo>
                        <a:lnTo>
                          <a:pt x="16" y="56"/>
                        </a:lnTo>
                        <a:lnTo>
                          <a:pt x="16" y="40"/>
                        </a:lnTo>
                        <a:lnTo>
                          <a:pt x="24" y="32"/>
                        </a:lnTo>
                        <a:lnTo>
                          <a:pt x="32" y="16"/>
                        </a:lnTo>
                        <a:lnTo>
                          <a:pt x="40" y="8"/>
                        </a:lnTo>
                        <a:lnTo>
                          <a:pt x="48" y="0"/>
                        </a:lnTo>
                        <a:lnTo>
                          <a:pt x="64" y="0"/>
                        </a:lnTo>
                        <a:lnTo>
                          <a:pt x="104" y="16"/>
                        </a:lnTo>
                        <a:close/>
                      </a:path>
                    </a:pathLst>
                  </a:custGeom>
                  <a:solidFill>
                    <a:srgbClr val="008699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5935" name="Freeform 928"/>
                  <p:cNvSpPr>
                    <a:spLocks/>
                  </p:cNvSpPr>
                  <p:nvPr/>
                </p:nvSpPr>
                <p:spPr bwMode="auto">
                  <a:xfrm>
                    <a:off x="584" y="1720"/>
                    <a:ext cx="264" cy="200"/>
                  </a:xfrm>
                  <a:custGeom>
                    <a:avLst/>
                    <a:gdLst>
                      <a:gd name="T0" fmla="*/ 104 w 264"/>
                      <a:gd name="T1" fmla="*/ 24 h 200"/>
                      <a:gd name="T2" fmla="*/ 120 w 264"/>
                      <a:gd name="T3" fmla="*/ 32 h 200"/>
                      <a:gd name="T4" fmla="*/ 128 w 264"/>
                      <a:gd name="T5" fmla="*/ 40 h 200"/>
                      <a:gd name="T6" fmla="*/ 136 w 264"/>
                      <a:gd name="T7" fmla="*/ 56 h 200"/>
                      <a:gd name="T8" fmla="*/ 136 w 264"/>
                      <a:gd name="T9" fmla="*/ 72 h 200"/>
                      <a:gd name="T10" fmla="*/ 144 w 264"/>
                      <a:gd name="T11" fmla="*/ 88 h 200"/>
                      <a:gd name="T12" fmla="*/ 152 w 264"/>
                      <a:gd name="T13" fmla="*/ 104 h 200"/>
                      <a:gd name="T14" fmla="*/ 160 w 264"/>
                      <a:gd name="T15" fmla="*/ 112 h 200"/>
                      <a:gd name="T16" fmla="*/ 160 w 264"/>
                      <a:gd name="T17" fmla="*/ 120 h 200"/>
                      <a:gd name="T18" fmla="*/ 176 w 264"/>
                      <a:gd name="T19" fmla="*/ 128 h 200"/>
                      <a:gd name="T20" fmla="*/ 192 w 264"/>
                      <a:gd name="T21" fmla="*/ 136 h 200"/>
                      <a:gd name="T22" fmla="*/ 216 w 264"/>
                      <a:gd name="T23" fmla="*/ 144 h 200"/>
                      <a:gd name="T24" fmla="*/ 232 w 264"/>
                      <a:gd name="T25" fmla="*/ 144 h 200"/>
                      <a:gd name="T26" fmla="*/ 264 w 264"/>
                      <a:gd name="T27" fmla="*/ 144 h 200"/>
                      <a:gd name="T28" fmla="*/ 256 w 264"/>
                      <a:gd name="T29" fmla="*/ 152 h 200"/>
                      <a:gd name="T30" fmla="*/ 248 w 264"/>
                      <a:gd name="T31" fmla="*/ 160 h 200"/>
                      <a:gd name="T32" fmla="*/ 248 w 264"/>
                      <a:gd name="T33" fmla="*/ 176 h 200"/>
                      <a:gd name="T34" fmla="*/ 256 w 264"/>
                      <a:gd name="T35" fmla="*/ 184 h 200"/>
                      <a:gd name="T36" fmla="*/ 192 w 264"/>
                      <a:gd name="T37" fmla="*/ 176 h 200"/>
                      <a:gd name="T38" fmla="*/ 168 w 264"/>
                      <a:gd name="T39" fmla="*/ 176 h 200"/>
                      <a:gd name="T40" fmla="*/ 144 w 264"/>
                      <a:gd name="T41" fmla="*/ 168 h 200"/>
                      <a:gd name="T42" fmla="*/ 136 w 264"/>
                      <a:gd name="T43" fmla="*/ 160 h 200"/>
                      <a:gd name="T44" fmla="*/ 128 w 264"/>
                      <a:gd name="T45" fmla="*/ 184 h 200"/>
                      <a:gd name="T46" fmla="*/ 128 w 264"/>
                      <a:gd name="T47" fmla="*/ 200 h 200"/>
                      <a:gd name="T48" fmla="*/ 0 w 264"/>
                      <a:gd name="T49" fmla="*/ 200 h 200"/>
                      <a:gd name="T50" fmla="*/ 0 w 264"/>
                      <a:gd name="T51" fmla="*/ 168 h 200"/>
                      <a:gd name="T52" fmla="*/ 0 w 264"/>
                      <a:gd name="T53" fmla="*/ 144 h 200"/>
                      <a:gd name="T54" fmla="*/ 0 w 264"/>
                      <a:gd name="T55" fmla="*/ 136 h 200"/>
                      <a:gd name="T56" fmla="*/ 0 w 264"/>
                      <a:gd name="T57" fmla="*/ 112 h 200"/>
                      <a:gd name="T58" fmla="*/ 0 w 264"/>
                      <a:gd name="T59" fmla="*/ 96 h 200"/>
                      <a:gd name="T60" fmla="*/ 8 w 264"/>
                      <a:gd name="T61" fmla="*/ 80 h 200"/>
                      <a:gd name="T62" fmla="*/ 8 w 264"/>
                      <a:gd name="T63" fmla="*/ 72 h 200"/>
                      <a:gd name="T64" fmla="*/ 16 w 264"/>
                      <a:gd name="T65" fmla="*/ 64 h 200"/>
                      <a:gd name="T66" fmla="*/ 16 w 264"/>
                      <a:gd name="T67" fmla="*/ 48 h 200"/>
                      <a:gd name="T68" fmla="*/ 24 w 264"/>
                      <a:gd name="T69" fmla="*/ 40 h 200"/>
                      <a:gd name="T70" fmla="*/ 32 w 264"/>
                      <a:gd name="T71" fmla="*/ 24 h 200"/>
                      <a:gd name="T72" fmla="*/ 40 w 264"/>
                      <a:gd name="T73" fmla="*/ 16 h 200"/>
                      <a:gd name="T74" fmla="*/ 48 w 264"/>
                      <a:gd name="T75" fmla="*/ 8 h 200"/>
                      <a:gd name="T76" fmla="*/ 64 w 264"/>
                      <a:gd name="T77" fmla="*/ 0 h 200"/>
                      <a:gd name="T78" fmla="*/ 104 w 264"/>
                      <a:gd name="T79" fmla="*/ 24 h 200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264"/>
                      <a:gd name="T121" fmla="*/ 0 h 200"/>
                      <a:gd name="T122" fmla="*/ 264 w 264"/>
                      <a:gd name="T123" fmla="*/ 200 h 200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264" h="200">
                        <a:moveTo>
                          <a:pt x="104" y="24"/>
                        </a:moveTo>
                        <a:lnTo>
                          <a:pt x="120" y="32"/>
                        </a:lnTo>
                        <a:lnTo>
                          <a:pt x="128" y="40"/>
                        </a:lnTo>
                        <a:lnTo>
                          <a:pt x="136" y="56"/>
                        </a:lnTo>
                        <a:lnTo>
                          <a:pt x="136" y="72"/>
                        </a:lnTo>
                        <a:lnTo>
                          <a:pt x="144" y="88"/>
                        </a:lnTo>
                        <a:lnTo>
                          <a:pt x="152" y="104"/>
                        </a:lnTo>
                        <a:lnTo>
                          <a:pt x="160" y="112"/>
                        </a:lnTo>
                        <a:lnTo>
                          <a:pt x="160" y="120"/>
                        </a:lnTo>
                        <a:lnTo>
                          <a:pt x="176" y="128"/>
                        </a:lnTo>
                        <a:lnTo>
                          <a:pt x="192" y="136"/>
                        </a:lnTo>
                        <a:lnTo>
                          <a:pt x="216" y="144"/>
                        </a:lnTo>
                        <a:lnTo>
                          <a:pt x="232" y="144"/>
                        </a:lnTo>
                        <a:lnTo>
                          <a:pt x="264" y="144"/>
                        </a:lnTo>
                        <a:lnTo>
                          <a:pt x="256" y="152"/>
                        </a:lnTo>
                        <a:lnTo>
                          <a:pt x="248" y="160"/>
                        </a:lnTo>
                        <a:lnTo>
                          <a:pt x="248" y="176"/>
                        </a:lnTo>
                        <a:lnTo>
                          <a:pt x="256" y="184"/>
                        </a:lnTo>
                        <a:lnTo>
                          <a:pt x="192" y="176"/>
                        </a:lnTo>
                        <a:lnTo>
                          <a:pt x="168" y="176"/>
                        </a:lnTo>
                        <a:lnTo>
                          <a:pt x="144" y="168"/>
                        </a:lnTo>
                        <a:lnTo>
                          <a:pt x="136" y="160"/>
                        </a:lnTo>
                        <a:lnTo>
                          <a:pt x="128" y="184"/>
                        </a:lnTo>
                        <a:lnTo>
                          <a:pt x="128" y="200"/>
                        </a:lnTo>
                        <a:lnTo>
                          <a:pt x="0" y="200"/>
                        </a:lnTo>
                        <a:lnTo>
                          <a:pt x="0" y="168"/>
                        </a:lnTo>
                        <a:lnTo>
                          <a:pt x="0" y="144"/>
                        </a:lnTo>
                        <a:lnTo>
                          <a:pt x="0" y="136"/>
                        </a:lnTo>
                        <a:lnTo>
                          <a:pt x="0" y="112"/>
                        </a:lnTo>
                        <a:lnTo>
                          <a:pt x="0" y="96"/>
                        </a:lnTo>
                        <a:lnTo>
                          <a:pt x="8" y="80"/>
                        </a:lnTo>
                        <a:lnTo>
                          <a:pt x="8" y="72"/>
                        </a:lnTo>
                        <a:lnTo>
                          <a:pt x="16" y="64"/>
                        </a:lnTo>
                        <a:lnTo>
                          <a:pt x="16" y="48"/>
                        </a:lnTo>
                        <a:lnTo>
                          <a:pt x="24" y="40"/>
                        </a:lnTo>
                        <a:lnTo>
                          <a:pt x="32" y="24"/>
                        </a:lnTo>
                        <a:lnTo>
                          <a:pt x="40" y="16"/>
                        </a:lnTo>
                        <a:lnTo>
                          <a:pt x="48" y="8"/>
                        </a:lnTo>
                        <a:lnTo>
                          <a:pt x="64" y="0"/>
                        </a:lnTo>
                        <a:lnTo>
                          <a:pt x="104" y="24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5884" name="Group 929"/>
                <p:cNvGrpSpPr>
                  <a:grpSpLocks/>
                </p:cNvGrpSpPr>
                <p:nvPr/>
              </p:nvGrpSpPr>
              <p:grpSpPr bwMode="auto">
                <a:xfrm>
                  <a:off x="600" y="1736"/>
                  <a:ext cx="248" cy="184"/>
                  <a:chOff x="600" y="1736"/>
                  <a:chExt cx="248" cy="184"/>
                </a:xfrm>
              </p:grpSpPr>
              <p:sp>
                <p:nvSpPr>
                  <p:cNvPr id="25925" name="Freeform 930"/>
                  <p:cNvSpPr>
                    <a:spLocks/>
                  </p:cNvSpPr>
                  <p:nvPr/>
                </p:nvSpPr>
                <p:spPr bwMode="auto">
                  <a:xfrm>
                    <a:off x="616" y="1768"/>
                    <a:ext cx="88" cy="152"/>
                  </a:xfrm>
                  <a:custGeom>
                    <a:avLst/>
                    <a:gdLst>
                      <a:gd name="T0" fmla="*/ 8 w 88"/>
                      <a:gd name="T1" fmla="*/ 0 h 152"/>
                      <a:gd name="T2" fmla="*/ 24 w 88"/>
                      <a:gd name="T3" fmla="*/ 0 h 152"/>
                      <a:gd name="T4" fmla="*/ 32 w 88"/>
                      <a:gd name="T5" fmla="*/ 0 h 152"/>
                      <a:gd name="T6" fmla="*/ 40 w 88"/>
                      <a:gd name="T7" fmla="*/ 8 h 152"/>
                      <a:gd name="T8" fmla="*/ 48 w 88"/>
                      <a:gd name="T9" fmla="*/ 24 h 152"/>
                      <a:gd name="T10" fmla="*/ 48 w 88"/>
                      <a:gd name="T11" fmla="*/ 40 h 152"/>
                      <a:gd name="T12" fmla="*/ 48 w 88"/>
                      <a:gd name="T13" fmla="*/ 64 h 152"/>
                      <a:gd name="T14" fmla="*/ 48 w 88"/>
                      <a:gd name="T15" fmla="*/ 80 h 152"/>
                      <a:gd name="T16" fmla="*/ 48 w 88"/>
                      <a:gd name="T17" fmla="*/ 104 h 152"/>
                      <a:gd name="T18" fmla="*/ 40 w 88"/>
                      <a:gd name="T19" fmla="*/ 112 h 152"/>
                      <a:gd name="T20" fmla="*/ 56 w 88"/>
                      <a:gd name="T21" fmla="*/ 112 h 152"/>
                      <a:gd name="T22" fmla="*/ 40 w 88"/>
                      <a:gd name="T23" fmla="*/ 120 h 152"/>
                      <a:gd name="T24" fmla="*/ 40 w 88"/>
                      <a:gd name="T25" fmla="*/ 128 h 152"/>
                      <a:gd name="T26" fmla="*/ 48 w 88"/>
                      <a:gd name="T27" fmla="*/ 120 h 152"/>
                      <a:gd name="T28" fmla="*/ 56 w 88"/>
                      <a:gd name="T29" fmla="*/ 120 h 152"/>
                      <a:gd name="T30" fmla="*/ 48 w 88"/>
                      <a:gd name="T31" fmla="*/ 136 h 152"/>
                      <a:gd name="T32" fmla="*/ 40 w 88"/>
                      <a:gd name="T33" fmla="*/ 144 h 152"/>
                      <a:gd name="T34" fmla="*/ 56 w 88"/>
                      <a:gd name="T35" fmla="*/ 136 h 152"/>
                      <a:gd name="T36" fmla="*/ 64 w 88"/>
                      <a:gd name="T37" fmla="*/ 136 h 152"/>
                      <a:gd name="T38" fmla="*/ 64 w 88"/>
                      <a:gd name="T39" fmla="*/ 144 h 152"/>
                      <a:gd name="T40" fmla="*/ 72 w 88"/>
                      <a:gd name="T41" fmla="*/ 144 h 152"/>
                      <a:gd name="T42" fmla="*/ 80 w 88"/>
                      <a:gd name="T43" fmla="*/ 144 h 152"/>
                      <a:gd name="T44" fmla="*/ 88 w 88"/>
                      <a:gd name="T45" fmla="*/ 152 h 152"/>
                      <a:gd name="T46" fmla="*/ 8 w 88"/>
                      <a:gd name="T47" fmla="*/ 152 h 152"/>
                      <a:gd name="T48" fmla="*/ 0 w 88"/>
                      <a:gd name="T49" fmla="*/ 144 h 152"/>
                      <a:gd name="T50" fmla="*/ 0 w 88"/>
                      <a:gd name="T51" fmla="*/ 136 h 152"/>
                      <a:gd name="T52" fmla="*/ 0 w 88"/>
                      <a:gd name="T53" fmla="*/ 96 h 152"/>
                      <a:gd name="T54" fmla="*/ 0 w 88"/>
                      <a:gd name="T55" fmla="*/ 48 h 152"/>
                      <a:gd name="T56" fmla="*/ 0 w 88"/>
                      <a:gd name="T57" fmla="*/ 32 h 152"/>
                      <a:gd name="T58" fmla="*/ 8 w 88"/>
                      <a:gd name="T59" fmla="*/ 8 h 152"/>
                      <a:gd name="T60" fmla="*/ 8 w 88"/>
                      <a:gd name="T61" fmla="*/ 0 h 152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88"/>
                      <a:gd name="T94" fmla="*/ 0 h 152"/>
                      <a:gd name="T95" fmla="*/ 88 w 88"/>
                      <a:gd name="T96" fmla="*/ 152 h 152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88" h="152">
                        <a:moveTo>
                          <a:pt x="8" y="0"/>
                        </a:moveTo>
                        <a:lnTo>
                          <a:pt x="24" y="0"/>
                        </a:lnTo>
                        <a:lnTo>
                          <a:pt x="32" y="0"/>
                        </a:lnTo>
                        <a:lnTo>
                          <a:pt x="40" y="8"/>
                        </a:lnTo>
                        <a:lnTo>
                          <a:pt x="48" y="24"/>
                        </a:lnTo>
                        <a:lnTo>
                          <a:pt x="48" y="40"/>
                        </a:lnTo>
                        <a:lnTo>
                          <a:pt x="48" y="64"/>
                        </a:lnTo>
                        <a:lnTo>
                          <a:pt x="48" y="80"/>
                        </a:lnTo>
                        <a:lnTo>
                          <a:pt x="48" y="104"/>
                        </a:lnTo>
                        <a:lnTo>
                          <a:pt x="40" y="112"/>
                        </a:lnTo>
                        <a:lnTo>
                          <a:pt x="56" y="112"/>
                        </a:lnTo>
                        <a:lnTo>
                          <a:pt x="40" y="120"/>
                        </a:lnTo>
                        <a:lnTo>
                          <a:pt x="40" y="128"/>
                        </a:lnTo>
                        <a:lnTo>
                          <a:pt x="48" y="120"/>
                        </a:lnTo>
                        <a:lnTo>
                          <a:pt x="56" y="120"/>
                        </a:lnTo>
                        <a:lnTo>
                          <a:pt x="48" y="136"/>
                        </a:lnTo>
                        <a:lnTo>
                          <a:pt x="40" y="144"/>
                        </a:lnTo>
                        <a:lnTo>
                          <a:pt x="56" y="136"/>
                        </a:lnTo>
                        <a:lnTo>
                          <a:pt x="64" y="136"/>
                        </a:lnTo>
                        <a:lnTo>
                          <a:pt x="64" y="144"/>
                        </a:lnTo>
                        <a:lnTo>
                          <a:pt x="72" y="144"/>
                        </a:lnTo>
                        <a:lnTo>
                          <a:pt x="80" y="144"/>
                        </a:lnTo>
                        <a:lnTo>
                          <a:pt x="88" y="152"/>
                        </a:lnTo>
                        <a:lnTo>
                          <a:pt x="8" y="152"/>
                        </a:lnTo>
                        <a:lnTo>
                          <a:pt x="0" y="144"/>
                        </a:lnTo>
                        <a:lnTo>
                          <a:pt x="0" y="136"/>
                        </a:lnTo>
                        <a:lnTo>
                          <a:pt x="0" y="96"/>
                        </a:lnTo>
                        <a:lnTo>
                          <a:pt x="0" y="48"/>
                        </a:lnTo>
                        <a:lnTo>
                          <a:pt x="0" y="32"/>
                        </a:lnTo>
                        <a:lnTo>
                          <a:pt x="8" y="8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CC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5926" name="Freeform 931"/>
                  <p:cNvSpPr>
                    <a:spLocks/>
                  </p:cNvSpPr>
                  <p:nvPr/>
                </p:nvSpPr>
                <p:spPr bwMode="auto">
                  <a:xfrm>
                    <a:off x="600" y="1736"/>
                    <a:ext cx="128" cy="184"/>
                  </a:xfrm>
                  <a:custGeom>
                    <a:avLst/>
                    <a:gdLst>
                      <a:gd name="T0" fmla="*/ 96 w 128"/>
                      <a:gd name="T1" fmla="*/ 40 h 184"/>
                      <a:gd name="T2" fmla="*/ 88 w 128"/>
                      <a:gd name="T3" fmla="*/ 56 h 184"/>
                      <a:gd name="T4" fmla="*/ 80 w 128"/>
                      <a:gd name="T5" fmla="*/ 48 h 184"/>
                      <a:gd name="T6" fmla="*/ 72 w 128"/>
                      <a:gd name="T7" fmla="*/ 48 h 184"/>
                      <a:gd name="T8" fmla="*/ 64 w 128"/>
                      <a:gd name="T9" fmla="*/ 40 h 184"/>
                      <a:gd name="T10" fmla="*/ 56 w 128"/>
                      <a:gd name="T11" fmla="*/ 32 h 184"/>
                      <a:gd name="T12" fmla="*/ 48 w 128"/>
                      <a:gd name="T13" fmla="*/ 24 h 184"/>
                      <a:gd name="T14" fmla="*/ 40 w 128"/>
                      <a:gd name="T15" fmla="*/ 16 h 184"/>
                      <a:gd name="T16" fmla="*/ 40 w 128"/>
                      <a:gd name="T17" fmla="*/ 0 h 184"/>
                      <a:gd name="T18" fmla="*/ 24 w 128"/>
                      <a:gd name="T19" fmla="*/ 8 h 184"/>
                      <a:gd name="T20" fmla="*/ 24 w 128"/>
                      <a:gd name="T21" fmla="*/ 24 h 184"/>
                      <a:gd name="T22" fmla="*/ 16 w 128"/>
                      <a:gd name="T23" fmla="*/ 32 h 184"/>
                      <a:gd name="T24" fmla="*/ 8 w 128"/>
                      <a:gd name="T25" fmla="*/ 72 h 184"/>
                      <a:gd name="T26" fmla="*/ 0 w 128"/>
                      <a:gd name="T27" fmla="*/ 96 h 184"/>
                      <a:gd name="T28" fmla="*/ 0 w 128"/>
                      <a:gd name="T29" fmla="*/ 120 h 184"/>
                      <a:gd name="T30" fmla="*/ 0 w 128"/>
                      <a:gd name="T31" fmla="*/ 152 h 184"/>
                      <a:gd name="T32" fmla="*/ 0 w 128"/>
                      <a:gd name="T33" fmla="*/ 176 h 184"/>
                      <a:gd name="T34" fmla="*/ 0 w 128"/>
                      <a:gd name="T35" fmla="*/ 184 h 184"/>
                      <a:gd name="T36" fmla="*/ 24 w 128"/>
                      <a:gd name="T37" fmla="*/ 184 h 184"/>
                      <a:gd name="T38" fmla="*/ 16 w 128"/>
                      <a:gd name="T39" fmla="*/ 176 h 184"/>
                      <a:gd name="T40" fmla="*/ 16 w 128"/>
                      <a:gd name="T41" fmla="*/ 160 h 184"/>
                      <a:gd name="T42" fmla="*/ 16 w 128"/>
                      <a:gd name="T43" fmla="*/ 128 h 184"/>
                      <a:gd name="T44" fmla="*/ 16 w 128"/>
                      <a:gd name="T45" fmla="*/ 96 h 184"/>
                      <a:gd name="T46" fmla="*/ 16 w 128"/>
                      <a:gd name="T47" fmla="*/ 64 h 184"/>
                      <a:gd name="T48" fmla="*/ 24 w 128"/>
                      <a:gd name="T49" fmla="*/ 40 h 184"/>
                      <a:gd name="T50" fmla="*/ 24 w 128"/>
                      <a:gd name="T51" fmla="*/ 32 h 184"/>
                      <a:gd name="T52" fmla="*/ 32 w 128"/>
                      <a:gd name="T53" fmla="*/ 32 h 184"/>
                      <a:gd name="T54" fmla="*/ 48 w 128"/>
                      <a:gd name="T55" fmla="*/ 32 h 184"/>
                      <a:gd name="T56" fmla="*/ 56 w 128"/>
                      <a:gd name="T57" fmla="*/ 32 h 184"/>
                      <a:gd name="T58" fmla="*/ 56 w 128"/>
                      <a:gd name="T59" fmla="*/ 40 h 184"/>
                      <a:gd name="T60" fmla="*/ 64 w 128"/>
                      <a:gd name="T61" fmla="*/ 56 h 184"/>
                      <a:gd name="T62" fmla="*/ 72 w 128"/>
                      <a:gd name="T63" fmla="*/ 64 h 184"/>
                      <a:gd name="T64" fmla="*/ 64 w 128"/>
                      <a:gd name="T65" fmla="*/ 88 h 184"/>
                      <a:gd name="T66" fmla="*/ 64 w 128"/>
                      <a:gd name="T67" fmla="*/ 104 h 184"/>
                      <a:gd name="T68" fmla="*/ 64 w 128"/>
                      <a:gd name="T69" fmla="*/ 120 h 184"/>
                      <a:gd name="T70" fmla="*/ 72 w 128"/>
                      <a:gd name="T71" fmla="*/ 136 h 184"/>
                      <a:gd name="T72" fmla="*/ 64 w 128"/>
                      <a:gd name="T73" fmla="*/ 144 h 184"/>
                      <a:gd name="T74" fmla="*/ 72 w 128"/>
                      <a:gd name="T75" fmla="*/ 144 h 184"/>
                      <a:gd name="T76" fmla="*/ 72 w 128"/>
                      <a:gd name="T77" fmla="*/ 152 h 184"/>
                      <a:gd name="T78" fmla="*/ 80 w 128"/>
                      <a:gd name="T79" fmla="*/ 160 h 184"/>
                      <a:gd name="T80" fmla="*/ 88 w 128"/>
                      <a:gd name="T81" fmla="*/ 168 h 184"/>
                      <a:gd name="T82" fmla="*/ 96 w 128"/>
                      <a:gd name="T83" fmla="*/ 176 h 184"/>
                      <a:gd name="T84" fmla="*/ 112 w 128"/>
                      <a:gd name="T85" fmla="*/ 184 h 184"/>
                      <a:gd name="T86" fmla="*/ 112 w 128"/>
                      <a:gd name="T87" fmla="*/ 176 h 184"/>
                      <a:gd name="T88" fmla="*/ 120 w 128"/>
                      <a:gd name="T89" fmla="*/ 152 h 184"/>
                      <a:gd name="T90" fmla="*/ 128 w 128"/>
                      <a:gd name="T91" fmla="*/ 120 h 184"/>
                      <a:gd name="T92" fmla="*/ 128 w 128"/>
                      <a:gd name="T93" fmla="*/ 104 h 184"/>
                      <a:gd name="T94" fmla="*/ 120 w 128"/>
                      <a:gd name="T95" fmla="*/ 72 h 184"/>
                      <a:gd name="T96" fmla="*/ 112 w 128"/>
                      <a:gd name="T97" fmla="*/ 48 h 184"/>
                      <a:gd name="T98" fmla="*/ 112 w 128"/>
                      <a:gd name="T99" fmla="*/ 32 h 184"/>
                      <a:gd name="T100" fmla="*/ 104 w 128"/>
                      <a:gd name="T101" fmla="*/ 16 h 184"/>
                      <a:gd name="T102" fmla="*/ 104 w 128"/>
                      <a:gd name="T103" fmla="*/ 16 h 184"/>
                      <a:gd name="T104" fmla="*/ 104 w 128"/>
                      <a:gd name="T105" fmla="*/ 24 h 184"/>
                      <a:gd name="T106" fmla="*/ 104 w 128"/>
                      <a:gd name="T107" fmla="*/ 32 h 184"/>
                      <a:gd name="T108" fmla="*/ 104 w 128"/>
                      <a:gd name="T109" fmla="*/ 40 h 184"/>
                      <a:gd name="T110" fmla="*/ 104 w 128"/>
                      <a:gd name="T111" fmla="*/ 48 h 184"/>
                      <a:gd name="T112" fmla="*/ 96 w 128"/>
                      <a:gd name="T113" fmla="*/ 40 h 184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128"/>
                      <a:gd name="T172" fmla="*/ 0 h 184"/>
                      <a:gd name="T173" fmla="*/ 128 w 128"/>
                      <a:gd name="T174" fmla="*/ 184 h 184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128" h="184">
                        <a:moveTo>
                          <a:pt x="96" y="40"/>
                        </a:moveTo>
                        <a:lnTo>
                          <a:pt x="88" y="56"/>
                        </a:lnTo>
                        <a:lnTo>
                          <a:pt x="80" y="48"/>
                        </a:lnTo>
                        <a:lnTo>
                          <a:pt x="72" y="48"/>
                        </a:lnTo>
                        <a:lnTo>
                          <a:pt x="64" y="40"/>
                        </a:lnTo>
                        <a:lnTo>
                          <a:pt x="56" y="32"/>
                        </a:lnTo>
                        <a:lnTo>
                          <a:pt x="48" y="24"/>
                        </a:lnTo>
                        <a:lnTo>
                          <a:pt x="40" y="16"/>
                        </a:lnTo>
                        <a:lnTo>
                          <a:pt x="40" y="0"/>
                        </a:lnTo>
                        <a:lnTo>
                          <a:pt x="24" y="8"/>
                        </a:lnTo>
                        <a:lnTo>
                          <a:pt x="24" y="24"/>
                        </a:lnTo>
                        <a:lnTo>
                          <a:pt x="16" y="32"/>
                        </a:lnTo>
                        <a:lnTo>
                          <a:pt x="8" y="72"/>
                        </a:lnTo>
                        <a:lnTo>
                          <a:pt x="0" y="96"/>
                        </a:lnTo>
                        <a:lnTo>
                          <a:pt x="0" y="120"/>
                        </a:lnTo>
                        <a:lnTo>
                          <a:pt x="0" y="152"/>
                        </a:lnTo>
                        <a:lnTo>
                          <a:pt x="0" y="176"/>
                        </a:lnTo>
                        <a:lnTo>
                          <a:pt x="0" y="184"/>
                        </a:lnTo>
                        <a:lnTo>
                          <a:pt x="24" y="184"/>
                        </a:lnTo>
                        <a:lnTo>
                          <a:pt x="16" y="176"/>
                        </a:lnTo>
                        <a:lnTo>
                          <a:pt x="16" y="160"/>
                        </a:lnTo>
                        <a:lnTo>
                          <a:pt x="16" y="128"/>
                        </a:lnTo>
                        <a:lnTo>
                          <a:pt x="16" y="96"/>
                        </a:lnTo>
                        <a:lnTo>
                          <a:pt x="16" y="64"/>
                        </a:lnTo>
                        <a:lnTo>
                          <a:pt x="24" y="40"/>
                        </a:lnTo>
                        <a:lnTo>
                          <a:pt x="24" y="32"/>
                        </a:lnTo>
                        <a:lnTo>
                          <a:pt x="32" y="32"/>
                        </a:lnTo>
                        <a:lnTo>
                          <a:pt x="48" y="32"/>
                        </a:lnTo>
                        <a:lnTo>
                          <a:pt x="56" y="32"/>
                        </a:lnTo>
                        <a:lnTo>
                          <a:pt x="56" y="40"/>
                        </a:lnTo>
                        <a:lnTo>
                          <a:pt x="64" y="56"/>
                        </a:lnTo>
                        <a:lnTo>
                          <a:pt x="72" y="64"/>
                        </a:lnTo>
                        <a:lnTo>
                          <a:pt x="64" y="88"/>
                        </a:lnTo>
                        <a:lnTo>
                          <a:pt x="64" y="104"/>
                        </a:lnTo>
                        <a:lnTo>
                          <a:pt x="64" y="120"/>
                        </a:lnTo>
                        <a:lnTo>
                          <a:pt x="72" y="136"/>
                        </a:lnTo>
                        <a:lnTo>
                          <a:pt x="64" y="144"/>
                        </a:lnTo>
                        <a:lnTo>
                          <a:pt x="72" y="144"/>
                        </a:lnTo>
                        <a:lnTo>
                          <a:pt x="72" y="152"/>
                        </a:lnTo>
                        <a:lnTo>
                          <a:pt x="80" y="160"/>
                        </a:lnTo>
                        <a:lnTo>
                          <a:pt x="88" y="168"/>
                        </a:lnTo>
                        <a:lnTo>
                          <a:pt x="96" y="176"/>
                        </a:lnTo>
                        <a:lnTo>
                          <a:pt x="112" y="184"/>
                        </a:lnTo>
                        <a:lnTo>
                          <a:pt x="112" y="176"/>
                        </a:lnTo>
                        <a:lnTo>
                          <a:pt x="120" y="152"/>
                        </a:lnTo>
                        <a:lnTo>
                          <a:pt x="128" y="120"/>
                        </a:lnTo>
                        <a:lnTo>
                          <a:pt x="128" y="104"/>
                        </a:lnTo>
                        <a:lnTo>
                          <a:pt x="120" y="72"/>
                        </a:lnTo>
                        <a:lnTo>
                          <a:pt x="112" y="48"/>
                        </a:lnTo>
                        <a:lnTo>
                          <a:pt x="112" y="32"/>
                        </a:lnTo>
                        <a:lnTo>
                          <a:pt x="104" y="16"/>
                        </a:lnTo>
                        <a:lnTo>
                          <a:pt x="104" y="24"/>
                        </a:lnTo>
                        <a:lnTo>
                          <a:pt x="104" y="32"/>
                        </a:lnTo>
                        <a:lnTo>
                          <a:pt x="104" y="40"/>
                        </a:lnTo>
                        <a:lnTo>
                          <a:pt x="104" y="48"/>
                        </a:lnTo>
                        <a:lnTo>
                          <a:pt x="96" y="40"/>
                        </a:lnTo>
                        <a:close/>
                      </a:path>
                    </a:pathLst>
                  </a:custGeom>
                  <a:solidFill>
                    <a:srgbClr val="00CC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5927" name="Freeform 932"/>
                  <p:cNvSpPr>
                    <a:spLocks/>
                  </p:cNvSpPr>
                  <p:nvPr/>
                </p:nvSpPr>
                <p:spPr bwMode="auto">
                  <a:xfrm>
                    <a:off x="704" y="1752"/>
                    <a:ext cx="144" cy="152"/>
                  </a:xfrm>
                  <a:custGeom>
                    <a:avLst/>
                    <a:gdLst>
                      <a:gd name="T0" fmla="*/ 144 w 144"/>
                      <a:gd name="T1" fmla="*/ 120 h 152"/>
                      <a:gd name="T2" fmla="*/ 144 w 144"/>
                      <a:gd name="T3" fmla="*/ 128 h 152"/>
                      <a:gd name="T4" fmla="*/ 144 w 144"/>
                      <a:gd name="T5" fmla="*/ 136 h 152"/>
                      <a:gd name="T6" fmla="*/ 144 w 144"/>
                      <a:gd name="T7" fmla="*/ 152 h 152"/>
                      <a:gd name="T8" fmla="*/ 40 w 144"/>
                      <a:gd name="T9" fmla="*/ 136 h 152"/>
                      <a:gd name="T10" fmla="*/ 24 w 144"/>
                      <a:gd name="T11" fmla="*/ 136 h 152"/>
                      <a:gd name="T12" fmla="*/ 24 w 144"/>
                      <a:gd name="T13" fmla="*/ 128 h 152"/>
                      <a:gd name="T14" fmla="*/ 24 w 144"/>
                      <a:gd name="T15" fmla="*/ 112 h 152"/>
                      <a:gd name="T16" fmla="*/ 32 w 144"/>
                      <a:gd name="T17" fmla="*/ 104 h 152"/>
                      <a:gd name="T18" fmla="*/ 32 w 144"/>
                      <a:gd name="T19" fmla="*/ 88 h 152"/>
                      <a:gd name="T20" fmla="*/ 24 w 144"/>
                      <a:gd name="T21" fmla="*/ 80 h 152"/>
                      <a:gd name="T22" fmla="*/ 16 w 144"/>
                      <a:gd name="T23" fmla="*/ 72 h 152"/>
                      <a:gd name="T24" fmla="*/ 16 w 144"/>
                      <a:gd name="T25" fmla="*/ 64 h 152"/>
                      <a:gd name="T26" fmla="*/ 16 w 144"/>
                      <a:gd name="T27" fmla="*/ 48 h 152"/>
                      <a:gd name="T28" fmla="*/ 16 w 144"/>
                      <a:gd name="T29" fmla="*/ 56 h 152"/>
                      <a:gd name="T30" fmla="*/ 16 w 144"/>
                      <a:gd name="T31" fmla="*/ 40 h 152"/>
                      <a:gd name="T32" fmla="*/ 8 w 144"/>
                      <a:gd name="T33" fmla="*/ 32 h 152"/>
                      <a:gd name="T34" fmla="*/ 8 w 144"/>
                      <a:gd name="T35" fmla="*/ 16 h 152"/>
                      <a:gd name="T36" fmla="*/ 0 w 144"/>
                      <a:gd name="T37" fmla="*/ 8 h 152"/>
                      <a:gd name="T38" fmla="*/ 0 w 144"/>
                      <a:gd name="T39" fmla="*/ 0 h 152"/>
                      <a:gd name="T40" fmla="*/ 8 w 144"/>
                      <a:gd name="T41" fmla="*/ 8 h 152"/>
                      <a:gd name="T42" fmla="*/ 8 w 144"/>
                      <a:gd name="T43" fmla="*/ 16 h 152"/>
                      <a:gd name="T44" fmla="*/ 16 w 144"/>
                      <a:gd name="T45" fmla="*/ 24 h 152"/>
                      <a:gd name="T46" fmla="*/ 16 w 144"/>
                      <a:gd name="T47" fmla="*/ 40 h 152"/>
                      <a:gd name="T48" fmla="*/ 24 w 144"/>
                      <a:gd name="T49" fmla="*/ 48 h 152"/>
                      <a:gd name="T50" fmla="*/ 32 w 144"/>
                      <a:gd name="T51" fmla="*/ 64 h 152"/>
                      <a:gd name="T52" fmla="*/ 40 w 144"/>
                      <a:gd name="T53" fmla="*/ 80 h 152"/>
                      <a:gd name="T54" fmla="*/ 48 w 144"/>
                      <a:gd name="T55" fmla="*/ 80 h 152"/>
                      <a:gd name="T56" fmla="*/ 40 w 144"/>
                      <a:gd name="T57" fmla="*/ 88 h 152"/>
                      <a:gd name="T58" fmla="*/ 40 w 144"/>
                      <a:gd name="T59" fmla="*/ 88 h 152"/>
                      <a:gd name="T60" fmla="*/ 32 w 144"/>
                      <a:gd name="T61" fmla="*/ 96 h 152"/>
                      <a:gd name="T62" fmla="*/ 40 w 144"/>
                      <a:gd name="T63" fmla="*/ 88 h 152"/>
                      <a:gd name="T64" fmla="*/ 48 w 144"/>
                      <a:gd name="T65" fmla="*/ 88 h 152"/>
                      <a:gd name="T66" fmla="*/ 56 w 144"/>
                      <a:gd name="T67" fmla="*/ 88 h 152"/>
                      <a:gd name="T68" fmla="*/ 48 w 144"/>
                      <a:gd name="T69" fmla="*/ 88 h 152"/>
                      <a:gd name="T70" fmla="*/ 40 w 144"/>
                      <a:gd name="T71" fmla="*/ 96 h 152"/>
                      <a:gd name="T72" fmla="*/ 32 w 144"/>
                      <a:gd name="T73" fmla="*/ 104 h 152"/>
                      <a:gd name="T74" fmla="*/ 40 w 144"/>
                      <a:gd name="T75" fmla="*/ 96 h 152"/>
                      <a:gd name="T76" fmla="*/ 48 w 144"/>
                      <a:gd name="T77" fmla="*/ 96 h 152"/>
                      <a:gd name="T78" fmla="*/ 56 w 144"/>
                      <a:gd name="T79" fmla="*/ 88 h 152"/>
                      <a:gd name="T80" fmla="*/ 64 w 144"/>
                      <a:gd name="T81" fmla="*/ 96 h 152"/>
                      <a:gd name="T82" fmla="*/ 64 w 144"/>
                      <a:gd name="T83" fmla="*/ 96 h 152"/>
                      <a:gd name="T84" fmla="*/ 72 w 144"/>
                      <a:gd name="T85" fmla="*/ 104 h 152"/>
                      <a:gd name="T86" fmla="*/ 64 w 144"/>
                      <a:gd name="T87" fmla="*/ 104 h 152"/>
                      <a:gd name="T88" fmla="*/ 56 w 144"/>
                      <a:gd name="T89" fmla="*/ 112 h 152"/>
                      <a:gd name="T90" fmla="*/ 64 w 144"/>
                      <a:gd name="T91" fmla="*/ 112 h 152"/>
                      <a:gd name="T92" fmla="*/ 72 w 144"/>
                      <a:gd name="T93" fmla="*/ 104 h 152"/>
                      <a:gd name="T94" fmla="*/ 80 w 144"/>
                      <a:gd name="T95" fmla="*/ 104 h 152"/>
                      <a:gd name="T96" fmla="*/ 96 w 144"/>
                      <a:gd name="T97" fmla="*/ 112 h 152"/>
                      <a:gd name="T98" fmla="*/ 112 w 144"/>
                      <a:gd name="T99" fmla="*/ 112 h 152"/>
                      <a:gd name="T100" fmla="*/ 144 w 144"/>
                      <a:gd name="T101" fmla="*/ 120 h 152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44"/>
                      <a:gd name="T154" fmla="*/ 0 h 152"/>
                      <a:gd name="T155" fmla="*/ 144 w 144"/>
                      <a:gd name="T156" fmla="*/ 152 h 152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44" h="152">
                        <a:moveTo>
                          <a:pt x="144" y="120"/>
                        </a:moveTo>
                        <a:lnTo>
                          <a:pt x="144" y="128"/>
                        </a:lnTo>
                        <a:lnTo>
                          <a:pt x="144" y="136"/>
                        </a:lnTo>
                        <a:lnTo>
                          <a:pt x="144" y="152"/>
                        </a:lnTo>
                        <a:lnTo>
                          <a:pt x="40" y="136"/>
                        </a:lnTo>
                        <a:lnTo>
                          <a:pt x="24" y="136"/>
                        </a:lnTo>
                        <a:lnTo>
                          <a:pt x="24" y="128"/>
                        </a:lnTo>
                        <a:lnTo>
                          <a:pt x="24" y="112"/>
                        </a:lnTo>
                        <a:lnTo>
                          <a:pt x="32" y="104"/>
                        </a:lnTo>
                        <a:lnTo>
                          <a:pt x="32" y="88"/>
                        </a:lnTo>
                        <a:lnTo>
                          <a:pt x="24" y="80"/>
                        </a:lnTo>
                        <a:lnTo>
                          <a:pt x="16" y="72"/>
                        </a:lnTo>
                        <a:lnTo>
                          <a:pt x="16" y="64"/>
                        </a:lnTo>
                        <a:lnTo>
                          <a:pt x="16" y="48"/>
                        </a:lnTo>
                        <a:lnTo>
                          <a:pt x="16" y="56"/>
                        </a:lnTo>
                        <a:lnTo>
                          <a:pt x="16" y="40"/>
                        </a:lnTo>
                        <a:lnTo>
                          <a:pt x="8" y="32"/>
                        </a:lnTo>
                        <a:lnTo>
                          <a:pt x="8" y="16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  <a:lnTo>
                          <a:pt x="8" y="8"/>
                        </a:lnTo>
                        <a:lnTo>
                          <a:pt x="8" y="16"/>
                        </a:lnTo>
                        <a:lnTo>
                          <a:pt x="16" y="24"/>
                        </a:lnTo>
                        <a:lnTo>
                          <a:pt x="16" y="40"/>
                        </a:lnTo>
                        <a:lnTo>
                          <a:pt x="24" y="48"/>
                        </a:lnTo>
                        <a:lnTo>
                          <a:pt x="32" y="64"/>
                        </a:lnTo>
                        <a:lnTo>
                          <a:pt x="40" y="80"/>
                        </a:lnTo>
                        <a:lnTo>
                          <a:pt x="48" y="80"/>
                        </a:lnTo>
                        <a:lnTo>
                          <a:pt x="40" y="88"/>
                        </a:lnTo>
                        <a:lnTo>
                          <a:pt x="32" y="96"/>
                        </a:lnTo>
                        <a:lnTo>
                          <a:pt x="40" y="88"/>
                        </a:lnTo>
                        <a:lnTo>
                          <a:pt x="48" y="88"/>
                        </a:lnTo>
                        <a:lnTo>
                          <a:pt x="56" y="88"/>
                        </a:lnTo>
                        <a:lnTo>
                          <a:pt x="48" y="88"/>
                        </a:lnTo>
                        <a:lnTo>
                          <a:pt x="40" y="96"/>
                        </a:lnTo>
                        <a:lnTo>
                          <a:pt x="32" y="104"/>
                        </a:lnTo>
                        <a:lnTo>
                          <a:pt x="40" y="96"/>
                        </a:lnTo>
                        <a:lnTo>
                          <a:pt x="48" y="96"/>
                        </a:lnTo>
                        <a:lnTo>
                          <a:pt x="56" y="88"/>
                        </a:lnTo>
                        <a:lnTo>
                          <a:pt x="64" y="96"/>
                        </a:lnTo>
                        <a:lnTo>
                          <a:pt x="72" y="104"/>
                        </a:lnTo>
                        <a:lnTo>
                          <a:pt x="64" y="104"/>
                        </a:lnTo>
                        <a:lnTo>
                          <a:pt x="56" y="112"/>
                        </a:lnTo>
                        <a:lnTo>
                          <a:pt x="64" y="112"/>
                        </a:lnTo>
                        <a:lnTo>
                          <a:pt x="72" y="104"/>
                        </a:lnTo>
                        <a:lnTo>
                          <a:pt x="80" y="104"/>
                        </a:lnTo>
                        <a:lnTo>
                          <a:pt x="96" y="112"/>
                        </a:lnTo>
                        <a:lnTo>
                          <a:pt x="112" y="112"/>
                        </a:lnTo>
                        <a:lnTo>
                          <a:pt x="144" y="120"/>
                        </a:lnTo>
                        <a:close/>
                      </a:path>
                    </a:pathLst>
                  </a:custGeom>
                  <a:solidFill>
                    <a:srgbClr val="00CC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5928" name="Oval 933"/>
                  <p:cNvSpPr>
                    <a:spLocks noChangeArrowheads="1"/>
                  </p:cNvSpPr>
                  <p:nvPr/>
                </p:nvSpPr>
                <p:spPr bwMode="auto">
                  <a:xfrm>
                    <a:off x="696" y="1792"/>
                    <a:ext cx="8" cy="16"/>
                  </a:xfrm>
                  <a:prstGeom prst="ellipse">
                    <a:avLst/>
                  </a:prstGeom>
                  <a:solidFill>
                    <a:srgbClr val="0086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5929" name="Oval 934"/>
                  <p:cNvSpPr>
                    <a:spLocks noChangeArrowheads="1"/>
                  </p:cNvSpPr>
                  <p:nvPr/>
                </p:nvSpPr>
                <p:spPr bwMode="auto">
                  <a:xfrm>
                    <a:off x="696" y="1816"/>
                    <a:ext cx="16" cy="16"/>
                  </a:xfrm>
                  <a:prstGeom prst="ellipse">
                    <a:avLst/>
                  </a:prstGeom>
                  <a:solidFill>
                    <a:srgbClr val="0086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5930" name="Oval 935"/>
                  <p:cNvSpPr>
                    <a:spLocks noChangeArrowheads="1"/>
                  </p:cNvSpPr>
                  <p:nvPr/>
                </p:nvSpPr>
                <p:spPr bwMode="auto">
                  <a:xfrm>
                    <a:off x="704" y="1832"/>
                    <a:ext cx="8" cy="8"/>
                  </a:xfrm>
                  <a:prstGeom prst="ellipse">
                    <a:avLst/>
                  </a:prstGeom>
                  <a:solidFill>
                    <a:srgbClr val="0086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5931" name="Oval 936"/>
                  <p:cNvSpPr>
                    <a:spLocks noChangeArrowheads="1"/>
                  </p:cNvSpPr>
                  <p:nvPr/>
                </p:nvSpPr>
                <p:spPr bwMode="auto">
                  <a:xfrm>
                    <a:off x="704" y="1856"/>
                    <a:ext cx="16" cy="8"/>
                  </a:xfrm>
                  <a:prstGeom prst="ellipse">
                    <a:avLst/>
                  </a:prstGeom>
                  <a:solidFill>
                    <a:srgbClr val="0086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5932" name="Oval 937"/>
                  <p:cNvSpPr>
                    <a:spLocks noChangeArrowheads="1"/>
                  </p:cNvSpPr>
                  <p:nvPr/>
                </p:nvSpPr>
                <p:spPr bwMode="auto">
                  <a:xfrm>
                    <a:off x="704" y="1880"/>
                    <a:ext cx="8" cy="8"/>
                  </a:xfrm>
                  <a:prstGeom prst="ellipse">
                    <a:avLst/>
                  </a:prstGeom>
                  <a:solidFill>
                    <a:srgbClr val="0086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5933" name="Oval 938"/>
                  <p:cNvSpPr>
                    <a:spLocks noChangeArrowheads="1"/>
                  </p:cNvSpPr>
                  <p:nvPr/>
                </p:nvSpPr>
                <p:spPr bwMode="auto">
                  <a:xfrm>
                    <a:off x="696" y="1904"/>
                    <a:ext cx="8" cy="8"/>
                  </a:xfrm>
                  <a:prstGeom prst="ellipse">
                    <a:avLst/>
                  </a:prstGeom>
                  <a:solidFill>
                    <a:srgbClr val="0086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5885" name="Group 939"/>
                <p:cNvGrpSpPr>
                  <a:grpSpLocks/>
                </p:cNvGrpSpPr>
                <p:nvPr/>
              </p:nvGrpSpPr>
              <p:grpSpPr bwMode="auto">
                <a:xfrm>
                  <a:off x="648" y="1624"/>
                  <a:ext cx="104" cy="144"/>
                  <a:chOff x="648" y="1624"/>
                  <a:chExt cx="104" cy="144"/>
                </a:xfrm>
              </p:grpSpPr>
              <p:grpSp>
                <p:nvGrpSpPr>
                  <p:cNvPr id="25886" name="Group 940"/>
                  <p:cNvGrpSpPr>
                    <a:grpSpLocks/>
                  </p:cNvGrpSpPr>
                  <p:nvPr/>
                </p:nvGrpSpPr>
                <p:grpSpPr bwMode="auto">
                  <a:xfrm>
                    <a:off x="648" y="1680"/>
                    <a:ext cx="56" cy="88"/>
                    <a:chOff x="648" y="1680"/>
                    <a:chExt cx="56" cy="88"/>
                  </a:xfrm>
                </p:grpSpPr>
                <p:sp>
                  <p:nvSpPr>
                    <p:cNvPr id="25923" name="Freeform 941"/>
                    <p:cNvSpPr>
                      <a:spLocks/>
                    </p:cNvSpPr>
                    <p:nvPr/>
                  </p:nvSpPr>
                  <p:spPr bwMode="auto">
                    <a:xfrm>
                      <a:off x="648" y="1680"/>
                      <a:ext cx="48" cy="88"/>
                    </a:xfrm>
                    <a:custGeom>
                      <a:avLst/>
                      <a:gdLst>
                        <a:gd name="T0" fmla="*/ 48 w 48"/>
                        <a:gd name="T1" fmla="*/ 48 h 88"/>
                        <a:gd name="T2" fmla="*/ 40 w 48"/>
                        <a:gd name="T3" fmla="*/ 56 h 88"/>
                        <a:gd name="T4" fmla="*/ 40 w 48"/>
                        <a:gd name="T5" fmla="*/ 64 h 88"/>
                        <a:gd name="T6" fmla="*/ 40 w 48"/>
                        <a:gd name="T7" fmla="*/ 80 h 88"/>
                        <a:gd name="T8" fmla="*/ 32 w 48"/>
                        <a:gd name="T9" fmla="*/ 88 h 88"/>
                        <a:gd name="T10" fmla="*/ 24 w 48"/>
                        <a:gd name="T11" fmla="*/ 88 h 88"/>
                        <a:gd name="T12" fmla="*/ 16 w 48"/>
                        <a:gd name="T13" fmla="*/ 80 h 88"/>
                        <a:gd name="T14" fmla="*/ 8 w 48"/>
                        <a:gd name="T15" fmla="*/ 80 h 88"/>
                        <a:gd name="T16" fmla="*/ 8 w 48"/>
                        <a:gd name="T17" fmla="*/ 72 h 88"/>
                        <a:gd name="T18" fmla="*/ 8 w 48"/>
                        <a:gd name="T19" fmla="*/ 64 h 88"/>
                        <a:gd name="T20" fmla="*/ 0 w 48"/>
                        <a:gd name="T21" fmla="*/ 56 h 88"/>
                        <a:gd name="T22" fmla="*/ 0 w 48"/>
                        <a:gd name="T23" fmla="*/ 48 h 88"/>
                        <a:gd name="T24" fmla="*/ 0 w 48"/>
                        <a:gd name="T25" fmla="*/ 40 h 88"/>
                        <a:gd name="T26" fmla="*/ 0 w 48"/>
                        <a:gd name="T27" fmla="*/ 40 h 88"/>
                        <a:gd name="T28" fmla="*/ 0 w 48"/>
                        <a:gd name="T29" fmla="*/ 32 h 88"/>
                        <a:gd name="T30" fmla="*/ 8 w 48"/>
                        <a:gd name="T31" fmla="*/ 24 h 88"/>
                        <a:gd name="T32" fmla="*/ 8 w 48"/>
                        <a:gd name="T33" fmla="*/ 16 h 88"/>
                        <a:gd name="T34" fmla="*/ 8 w 48"/>
                        <a:gd name="T35" fmla="*/ 0 h 88"/>
                        <a:gd name="T36" fmla="*/ 16 w 48"/>
                        <a:gd name="T37" fmla="*/ 24 h 88"/>
                        <a:gd name="T38" fmla="*/ 40 w 48"/>
                        <a:gd name="T39" fmla="*/ 40 h 88"/>
                        <a:gd name="T40" fmla="*/ 48 w 48"/>
                        <a:gd name="T41" fmla="*/ 48 h 88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48"/>
                        <a:gd name="T64" fmla="*/ 0 h 88"/>
                        <a:gd name="T65" fmla="*/ 48 w 48"/>
                        <a:gd name="T66" fmla="*/ 88 h 88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48" h="88">
                          <a:moveTo>
                            <a:pt x="48" y="48"/>
                          </a:moveTo>
                          <a:lnTo>
                            <a:pt x="40" y="56"/>
                          </a:lnTo>
                          <a:lnTo>
                            <a:pt x="40" y="64"/>
                          </a:lnTo>
                          <a:lnTo>
                            <a:pt x="40" y="80"/>
                          </a:lnTo>
                          <a:lnTo>
                            <a:pt x="32" y="88"/>
                          </a:lnTo>
                          <a:lnTo>
                            <a:pt x="24" y="88"/>
                          </a:lnTo>
                          <a:lnTo>
                            <a:pt x="16" y="80"/>
                          </a:lnTo>
                          <a:lnTo>
                            <a:pt x="8" y="80"/>
                          </a:lnTo>
                          <a:lnTo>
                            <a:pt x="8" y="72"/>
                          </a:lnTo>
                          <a:lnTo>
                            <a:pt x="8" y="64"/>
                          </a:lnTo>
                          <a:lnTo>
                            <a:pt x="0" y="56"/>
                          </a:lnTo>
                          <a:lnTo>
                            <a:pt x="0" y="48"/>
                          </a:lnTo>
                          <a:lnTo>
                            <a:pt x="0" y="40"/>
                          </a:lnTo>
                          <a:lnTo>
                            <a:pt x="0" y="32"/>
                          </a:lnTo>
                          <a:lnTo>
                            <a:pt x="8" y="24"/>
                          </a:lnTo>
                          <a:lnTo>
                            <a:pt x="8" y="16"/>
                          </a:lnTo>
                          <a:lnTo>
                            <a:pt x="8" y="0"/>
                          </a:lnTo>
                          <a:lnTo>
                            <a:pt x="16" y="24"/>
                          </a:lnTo>
                          <a:lnTo>
                            <a:pt x="40" y="40"/>
                          </a:lnTo>
                          <a:lnTo>
                            <a:pt x="48" y="48"/>
                          </a:lnTo>
                          <a:close/>
                        </a:path>
                      </a:pathLst>
                    </a:custGeom>
                    <a:solidFill>
                      <a:srgbClr val="FFCC99"/>
                    </a:solidFill>
                    <a:ln w="12700">
                      <a:solidFill>
                        <a:srgbClr val="661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5924" name="Freeform 942"/>
                    <p:cNvSpPr>
                      <a:spLocks/>
                    </p:cNvSpPr>
                    <p:nvPr/>
                  </p:nvSpPr>
                  <p:spPr bwMode="auto">
                    <a:xfrm>
                      <a:off x="648" y="1680"/>
                      <a:ext cx="56" cy="88"/>
                    </a:xfrm>
                    <a:custGeom>
                      <a:avLst/>
                      <a:gdLst>
                        <a:gd name="T0" fmla="*/ 56 w 56"/>
                        <a:gd name="T1" fmla="*/ 56 h 88"/>
                        <a:gd name="T2" fmla="*/ 48 w 56"/>
                        <a:gd name="T3" fmla="*/ 64 h 88"/>
                        <a:gd name="T4" fmla="*/ 48 w 56"/>
                        <a:gd name="T5" fmla="*/ 72 h 88"/>
                        <a:gd name="T6" fmla="*/ 48 w 56"/>
                        <a:gd name="T7" fmla="*/ 80 h 88"/>
                        <a:gd name="T8" fmla="*/ 40 w 56"/>
                        <a:gd name="T9" fmla="*/ 88 h 88"/>
                        <a:gd name="T10" fmla="*/ 32 w 56"/>
                        <a:gd name="T11" fmla="*/ 88 h 88"/>
                        <a:gd name="T12" fmla="*/ 24 w 56"/>
                        <a:gd name="T13" fmla="*/ 80 h 88"/>
                        <a:gd name="T14" fmla="*/ 16 w 56"/>
                        <a:gd name="T15" fmla="*/ 80 h 88"/>
                        <a:gd name="T16" fmla="*/ 8 w 56"/>
                        <a:gd name="T17" fmla="*/ 72 h 88"/>
                        <a:gd name="T18" fmla="*/ 0 w 56"/>
                        <a:gd name="T19" fmla="*/ 64 h 88"/>
                        <a:gd name="T20" fmla="*/ 0 w 56"/>
                        <a:gd name="T21" fmla="*/ 56 h 88"/>
                        <a:gd name="T22" fmla="*/ 0 w 56"/>
                        <a:gd name="T23" fmla="*/ 48 h 88"/>
                        <a:gd name="T24" fmla="*/ 0 w 56"/>
                        <a:gd name="T25" fmla="*/ 40 h 88"/>
                        <a:gd name="T26" fmla="*/ 0 w 56"/>
                        <a:gd name="T27" fmla="*/ 32 h 88"/>
                        <a:gd name="T28" fmla="*/ 8 w 56"/>
                        <a:gd name="T29" fmla="*/ 24 h 88"/>
                        <a:gd name="T30" fmla="*/ 8 w 56"/>
                        <a:gd name="T31" fmla="*/ 16 h 88"/>
                        <a:gd name="T32" fmla="*/ 8 w 56"/>
                        <a:gd name="T33" fmla="*/ 0 h 88"/>
                        <a:gd name="T34" fmla="*/ 24 w 56"/>
                        <a:gd name="T35" fmla="*/ 24 h 88"/>
                        <a:gd name="T36" fmla="*/ 48 w 56"/>
                        <a:gd name="T37" fmla="*/ 48 h 88"/>
                        <a:gd name="T38" fmla="*/ 56 w 56"/>
                        <a:gd name="T39" fmla="*/ 56 h 88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56"/>
                        <a:gd name="T61" fmla="*/ 0 h 88"/>
                        <a:gd name="T62" fmla="*/ 56 w 56"/>
                        <a:gd name="T63" fmla="*/ 88 h 88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56" h="88">
                          <a:moveTo>
                            <a:pt x="56" y="56"/>
                          </a:moveTo>
                          <a:lnTo>
                            <a:pt x="48" y="64"/>
                          </a:lnTo>
                          <a:lnTo>
                            <a:pt x="48" y="72"/>
                          </a:lnTo>
                          <a:lnTo>
                            <a:pt x="48" y="80"/>
                          </a:lnTo>
                          <a:lnTo>
                            <a:pt x="40" y="88"/>
                          </a:lnTo>
                          <a:lnTo>
                            <a:pt x="32" y="88"/>
                          </a:lnTo>
                          <a:lnTo>
                            <a:pt x="24" y="80"/>
                          </a:lnTo>
                          <a:lnTo>
                            <a:pt x="16" y="80"/>
                          </a:lnTo>
                          <a:lnTo>
                            <a:pt x="8" y="72"/>
                          </a:lnTo>
                          <a:lnTo>
                            <a:pt x="0" y="64"/>
                          </a:lnTo>
                          <a:lnTo>
                            <a:pt x="0" y="56"/>
                          </a:lnTo>
                          <a:lnTo>
                            <a:pt x="0" y="48"/>
                          </a:lnTo>
                          <a:lnTo>
                            <a:pt x="0" y="40"/>
                          </a:lnTo>
                          <a:lnTo>
                            <a:pt x="0" y="32"/>
                          </a:lnTo>
                          <a:lnTo>
                            <a:pt x="8" y="24"/>
                          </a:lnTo>
                          <a:lnTo>
                            <a:pt x="8" y="16"/>
                          </a:lnTo>
                          <a:lnTo>
                            <a:pt x="8" y="0"/>
                          </a:lnTo>
                          <a:lnTo>
                            <a:pt x="24" y="24"/>
                          </a:lnTo>
                          <a:lnTo>
                            <a:pt x="48" y="48"/>
                          </a:lnTo>
                          <a:lnTo>
                            <a:pt x="56" y="56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6619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  <p:grpSp>
                <p:nvGrpSpPr>
                  <p:cNvPr id="25887" name="Group 943"/>
                  <p:cNvGrpSpPr>
                    <a:grpSpLocks/>
                  </p:cNvGrpSpPr>
                  <p:nvPr/>
                </p:nvGrpSpPr>
                <p:grpSpPr bwMode="auto">
                  <a:xfrm>
                    <a:off x="648" y="1632"/>
                    <a:ext cx="96" cy="112"/>
                    <a:chOff x="648" y="1632"/>
                    <a:chExt cx="96" cy="112"/>
                  </a:xfrm>
                </p:grpSpPr>
                <p:sp>
                  <p:nvSpPr>
                    <p:cNvPr id="25921" name="Freeform 944"/>
                    <p:cNvSpPr>
                      <a:spLocks/>
                    </p:cNvSpPr>
                    <p:nvPr/>
                  </p:nvSpPr>
                  <p:spPr bwMode="auto">
                    <a:xfrm>
                      <a:off x="648" y="1632"/>
                      <a:ext cx="88" cy="104"/>
                    </a:xfrm>
                    <a:custGeom>
                      <a:avLst/>
                      <a:gdLst>
                        <a:gd name="T0" fmla="*/ 88 w 88"/>
                        <a:gd name="T1" fmla="*/ 16 h 104"/>
                        <a:gd name="T2" fmla="*/ 88 w 88"/>
                        <a:gd name="T3" fmla="*/ 24 h 104"/>
                        <a:gd name="T4" fmla="*/ 88 w 88"/>
                        <a:gd name="T5" fmla="*/ 32 h 104"/>
                        <a:gd name="T6" fmla="*/ 88 w 88"/>
                        <a:gd name="T7" fmla="*/ 40 h 104"/>
                        <a:gd name="T8" fmla="*/ 80 w 88"/>
                        <a:gd name="T9" fmla="*/ 48 h 104"/>
                        <a:gd name="T10" fmla="*/ 80 w 88"/>
                        <a:gd name="T11" fmla="*/ 56 h 104"/>
                        <a:gd name="T12" fmla="*/ 80 w 88"/>
                        <a:gd name="T13" fmla="*/ 64 h 104"/>
                        <a:gd name="T14" fmla="*/ 80 w 88"/>
                        <a:gd name="T15" fmla="*/ 72 h 104"/>
                        <a:gd name="T16" fmla="*/ 80 w 88"/>
                        <a:gd name="T17" fmla="*/ 80 h 104"/>
                        <a:gd name="T18" fmla="*/ 80 w 88"/>
                        <a:gd name="T19" fmla="*/ 80 h 104"/>
                        <a:gd name="T20" fmla="*/ 80 w 88"/>
                        <a:gd name="T21" fmla="*/ 88 h 104"/>
                        <a:gd name="T22" fmla="*/ 72 w 88"/>
                        <a:gd name="T23" fmla="*/ 88 h 104"/>
                        <a:gd name="T24" fmla="*/ 72 w 88"/>
                        <a:gd name="T25" fmla="*/ 96 h 104"/>
                        <a:gd name="T26" fmla="*/ 64 w 88"/>
                        <a:gd name="T27" fmla="*/ 104 h 104"/>
                        <a:gd name="T28" fmla="*/ 56 w 88"/>
                        <a:gd name="T29" fmla="*/ 104 h 104"/>
                        <a:gd name="T30" fmla="*/ 48 w 88"/>
                        <a:gd name="T31" fmla="*/ 104 h 104"/>
                        <a:gd name="T32" fmla="*/ 40 w 88"/>
                        <a:gd name="T33" fmla="*/ 96 h 104"/>
                        <a:gd name="T34" fmla="*/ 32 w 88"/>
                        <a:gd name="T35" fmla="*/ 96 h 104"/>
                        <a:gd name="T36" fmla="*/ 24 w 88"/>
                        <a:gd name="T37" fmla="*/ 88 h 104"/>
                        <a:gd name="T38" fmla="*/ 16 w 88"/>
                        <a:gd name="T39" fmla="*/ 88 h 104"/>
                        <a:gd name="T40" fmla="*/ 16 w 88"/>
                        <a:gd name="T41" fmla="*/ 88 h 104"/>
                        <a:gd name="T42" fmla="*/ 8 w 88"/>
                        <a:gd name="T43" fmla="*/ 88 h 104"/>
                        <a:gd name="T44" fmla="*/ 8 w 88"/>
                        <a:gd name="T45" fmla="*/ 80 h 104"/>
                        <a:gd name="T46" fmla="*/ 8 w 88"/>
                        <a:gd name="T47" fmla="*/ 72 h 104"/>
                        <a:gd name="T48" fmla="*/ 8 w 88"/>
                        <a:gd name="T49" fmla="*/ 64 h 104"/>
                        <a:gd name="T50" fmla="*/ 8 w 88"/>
                        <a:gd name="T51" fmla="*/ 56 h 104"/>
                        <a:gd name="T52" fmla="*/ 8 w 88"/>
                        <a:gd name="T53" fmla="*/ 56 h 104"/>
                        <a:gd name="T54" fmla="*/ 8 w 88"/>
                        <a:gd name="T55" fmla="*/ 48 h 104"/>
                        <a:gd name="T56" fmla="*/ 0 w 88"/>
                        <a:gd name="T57" fmla="*/ 40 h 104"/>
                        <a:gd name="T58" fmla="*/ 0 w 88"/>
                        <a:gd name="T59" fmla="*/ 32 h 104"/>
                        <a:gd name="T60" fmla="*/ 8 w 88"/>
                        <a:gd name="T61" fmla="*/ 24 h 104"/>
                        <a:gd name="T62" fmla="*/ 8 w 88"/>
                        <a:gd name="T63" fmla="*/ 24 h 104"/>
                        <a:gd name="T64" fmla="*/ 8 w 88"/>
                        <a:gd name="T65" fmla="*/ 32 h 104"/>
                        <a:gd name="T66" fmla="*/ 24 w 88"/>
                        <a:gd name="T67" fmla="*/ 24 h 104"/>
                        <a:gd name="T68" fmla="*/ 32 w 88"/>
                        <a:gd name="T69" fmla="*/ 24 h 104"/>
                        <a:gd name="T70" fmla="*/ 32 w 88"/>
                        <a:gd name="T71" fmla="*/ 8 h 104"/>
                        <a:gd name="T72" fmla="*/ 32 w 88"/>
                        <a:gd name="T73" fmla="*/ 24 h 104"/>
                        <a:gd name="T74" fmla="*/ 40 w 88"/>
                        <a:gd name="T75" fmla="*/ 8 h 104"/>
                        <a:gd name="T76" fmla="*/ 40 w 88"/>
                        <a:gd name="T77" fmla="*/ 24 h 104"/>
                        <a:gd name="T78" fmla="*/ 48 w 88"/>
                        <a:gd name="T79" fmla="*/ 0 h 104"/>
                        <a:gd name="T80" fmla="*/ 48 w 88"/>
                        <a:gd name="T81" fmla="*/ 24 h 104"/>
                        <a:gd name="T82" fmla="*/ 56 w 88"/>
                        <a:gd name="T83" fmla="*/ 24 h 104"/>
                        <a:gd name="T84" fmla="*/ 64 w 88"/>
                        <a:gd name="T85" fmla="*/ 24 h 104"/>
                        <a:gd name="T86" fmla="*/ 72 w 88"/>
                        <a:gd name="T87" fmla="*/ 24 h 104"/>
                        <a:gd name="T88" fmla="*/ 80 w 88"/>
                        <a:gd name="T89" fmla="*/ 16 h 104"/>
                        <a:gd name="T90" fmla="*/ 80 w 88"/>
                        <a:gd name="T91" fmla="*/ 24 h 104"/>
                        <a:gd name="T92" fmla="*/ 80 w 88"/>
                        <a:gd name="T93" fmla="*/ 24 h 104"/>
                        <a:gd name="T94" fmla="*/ 88 w 88"/>
                        <a:gd name="T95" fmla="*/ 24 h 104"/>
                        <a:gd name="T96" fmla="*/ 88 w 88"/>
                        <a:gd name="T97" fmla="*/ 16 h 104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w 88"/>
                        <a:gd name="T148" fmla="*/ 0 h 104"/>
                        <a:gd name="T149" fmla="*/ 88 w 88"/>
                        <a:gd name="T150" fmla="*/ 104 h 104"/>
                      </a:gdLst>
                      <a:ahLst/>
                      <a:cxnLst>
                        <a:cxn ang="T98">
                          <a:pos x="T0" y="T1"/>
                        </a:cxn>
                        <a:cxn ang="T99">
                          <a:pos x="T2" y="T3"/>
                        </a:cxn>
                        <a:cxn ang="T100">
                          <a:pos x="T4" y="T5"/>
                        </a:cxn>
                        <a:cxn ang="T101">
                          <a:pos x="T6" y="T7"/>
                        </a:cxn>
                        <a:cxn ang="T102">
                          <a:pos x="T8" y="T9"/>
                        </a:cxn>
                        <a:cxn ang="T103">
                          <a:pos x="T10" y="T11"/>
                        </a:cxn>
                        <a:cxn ang="T104">
                          <a:pos x="T12" y="T13"/>
                        </a:cxn>
                        <a:cxn ang="T105">
                          <a:pos x="T14" y="T15"/>
                        </a:cxn>
                        <a:cxn ang="T106">
                          <a:pos x="T16" y="T17"/>
                        </a:cxn>
                        <a:cxn ang="T107">
                          <a:pos x="T18" y="T19"/>
                        </a:cxn>
                        <a:cxn ang="T108">
                          <a:pos x="T20" y="T21"/>
                        </a:cxn>
                        <a:cxn ang="T109">
                          <a:pos x="T22" y="T23"/>
                        </a:cxn>
                        <a:cxn ang="T110">
                          <a:pos x="T24" y="T25"/>
                        </a:cxn>
                        <a:cxn ang="T111">
                          <a:pos x="T26" y="T27"/>
                        </a:cxn>
                        <a:cxn ang="T112">
                          <a:pos x="T28" y="T29"/>
                        </a:cxn>
                        <a:cxn ang="T113">
                          <a:pos x="T30" y="T31"/>
                        </a:cxn>
                        <a:cxn ang="T114">
                          <a:pos x="T32" y="T33"/>
                        </a:cxn>
                        <a:cxn ang="T115">
                          <a:pos x="T34" y="T35"/>
                        </a:cxn>
                        <a:cxn ang="T116">
                          <a:pos x="T36" y="T37"/>
                        </a:cxn>
                        <a:cxn ang="T117">
                          <a:pos x="T38" y="T39"/>
                        </a:cxn>
                        <a:cxn ang="T118">
                          <a:pos x="T40" y="T41"/>
                        </a:cxn>
                        <a:cxn ang="T119">
                          <a:pos x="T42" y="T43"/>
                        </a:cxn>
                        <a:cxn ang="T120">
                          <a:pos x="T44" y="T45"/>
                        </a:cxn>
                        <a:cxn ang="T121">
                          <a:pos x="T46" y="T47"/>
                        </a:cxn>
                        <a:cxn ang="T122">
                          <a:pos x="T48" y="T49"/>
                        </a:cxn>
                        <a:cxn ang="T123">
                          <a:pos x="T50" y="T51"/>
                        </a:cxn>
                        <a:cxn ang="T124">
                          <a:pos x="T52" y="T53"/>
                        </a:cxn>
                        <a:cxn ang="T125">
                          <a:pos x="T54" y="T55"/>
                        </a:cxn>
                        <a:cxn ang="T126">
                          <a:pos x="T56" y="T57"/>
                        </a:cxn>
                        <a:cxn ang="T127">
                          <a:pos x="T58" y="T59"/>
                        </a:cxn>
                        <a:cxn ang="T128">
                          <a:pos x="T60" y="T61"/>
                        </a:cxn>
                        <a:cxn ang="T129">
                          <a:pos x="T62" y="T63"/>
                        </a:cxn>
                        <a:cxn ang="T130">
                          <a:pos x="T64" y="T65"/>
                        </a:cxn>
                        <a:cxn ang="T131">
                          <a:pos x="T66" y="T67"/>
                        </a:cxn>
                        <a:cxn ang="T132">
                          <a:pos x="T68" y="T69"/>
                        </a:cxn>
                        <a:cxn ang="T133">
                          <a:pos x="T70" y="T71"/>
                        </a:cxn>
                        <a:cxn ang="T134">
                          <a:pos x="T72" y="T73"/>
                        </a:cxn>
                        <a:cxn ang="T135">
                          <a:pos x="T74" y="T75"/>
                        </a:cxn>
                        <a:cxn ang="T136">
                          <a:pos x="T76" y="T77"/>
                        </a:cxn>
                        <a:cxn ang="T137">
                          <a:pos x="T78" y="T79"/>
                        </a:cxn>
                        <a:cxn ang="T138">
                          <a:pos x="T80" y="T81"/>
                        </a:cxn>
                        <a:cxn ang="T139">
                          <a:pos x="T82" y="T83"/>
                        </a:cxn>
                        <a:cxn ang="T140">
                          <a:pos x="T84" y="T85"/>
                        </a:cxn>
                        <a:cxn ang="T141">
                          <a:pos x="T86" y="T87"/>
                        </a:cxn>
                        <a:cxn ang="T142">
                          <a:pos x="T88" y="T89"/>
                        </a:cxn>
                        <a:cxn ang="T143">
                          <a:pos x="T90" y="T91"/>
                        </a:cxn>
                        <a:cxn ang="T144">
                          <a:pos x="T92" y="T93"/>
                        </a:cxn>
                        <a:cxn ang="T145">
                          <a:pos x="T94" y="T95"/>
                        </a:cxn>
                        <a:cxn ang="T146">
                          <a:pos x="T96" y="T97"/>
                        </a:cxn>
                      </a:cxnLst>
                      <a:rect l="T147" t="T148" r="T149" b="T150"/>
                      <a:pathLst>
                        <a:path w="88" h="104">
                          <a:moveTo>
                            <a:pt x="88" y="16"/>
                          </a:moveTo>
                          <a:lnTo>
                            <a:pt x="88" y="24"/>
                          </a:lnTo>
                          <a:lnTo>
                            <a:pt x="88" y="32"/>
                          </a:lnTo>
                          <a:lnTo>
                            <a:pt x="88" y="40"/>
                          </a:lnTo>
                          <a:lnTo>
                            <a:pt x="80" y="48"/>
                          </a:lnTo>
                          <a:lnTo>
                            <a:pt x="80" y="56"/>
                          </a:lnTo>
                          <a:lnTo>
                            <a:pt x="80" y="64"/>
                          </a:lnTo>
                          <a:lnTo>
                            <a:pt x="80" y="72"/>
                          </a:lnTo>
                          <a:lnTo>
                            <a:pt x="80" y="80"/>
                          </a:lnTo>
                          <a:lnTo>
                            <a:pt x="80" y="88"/>
                          </a:lnTo>
                          <a:lnTo>
                            <a:pt x="72" y="88"/>
                          </a:lnTo>
                          <a:lnTo>
                            <a:pt x="72" y="96"/>
                          </a:lnTo>
                          <a:lnTo>
                            <a:pt x="64" y="104"/>
                          </a:lnTo>
                          <a:lnTo>
                            <a:pt x="56" y="104"/>
                          </a:lnTo>
                          <a:lnTo>
                            <a:pt x="48" y="104"/>
                          </a:lnTo>
                          <a:lnTo>
                            <a:pt x="40" y="96"/>
                          </a:lnTo>
                          <a:lnTo>
                            <a:pt x="32" y="96"/>
                          </a:lnTo>
                          <a:lnTo>
                            <a:pt x="24" y="88"/>
                          </a:lnTo>
                          <a:lnTo>
                            <a:pt x="16" y="88"/>
                          </a:lnTo>
                          <a:lnTo>
                            <a:pt x="8" y="88"/>
                          </a:lnTo>
                          <a:lnTo>
                            <a:pt x="8" y="80"/>
                          </a:lnTo>
                          <a:lnTo>
                            <a:pt x="8" y="72"/>
                          </a:lnTo>
                          <a:lnTo>
                            <a:pt x="8" y="64"/>
                          </a:lnTo>
                          <a:lnTo>
                            <a:pt x="8" y="56"/>
                          </a:lnTo>
                          <a:lnTo>
                            <a:pt x="8" y="48"/>
                          </a:lnTo>
                          <a:lnTo>
                            <a:pt x="0" y="40"/>
                          </a:lnTo>
                          <a:lnTo>
                            <a:pt x="0" y="32"/>
                          </a:lnTo>
                          <a:lnTo>
                            <a:pt x="8" y="24"/>
                          </a:lnTo>
                          <a:lnTo>
                            <a:pt x="8" y="32"/>
                          </a:lnTo>
                          <a:lnTo>
                            <a:pt x="24" y="24"/>
                          </a:lnTo>
                          <a:lnTo>
                            <a:pt x="32" y="24"/>
                          </a:lnTo>
                          <a:lnTo>
                            <a:pt x="32" y="8"/>
                          </a:lnTo>
                          <a:lnTo>
                            <a:pt x="32" y="24"/>
                          </a:lnTo>
                          <a:lnTo>
                            <a:pt x="40" y="8"/>
                          </a:lnTo>
                          <a:lnTo>
                            <a:pt x="40" y="24"/>
                          </a:lnTo>
                          <a:lnTo>
                            <a:pt x="48" y="0"/>
                          </a:lnTo>
                          <a:lnTo>
                            <a:pt x="48" y="24"/>
                          </a:lnTo>
                          <a:lnTo>
                            <a:pt x="56" y="24"/>
                          </a:lnTo>
                          <a:lnTo>
                            <a:pt x="64" y="24"/>
                          </a:lnTo>
                          <a:lnTo>
                            <a:pt x="72" y="24"/>
                          </a:lnTo>
                          <a:lnTo>
                            <a:pt x="80" y="16"/>
                          </a:lnTo>
                          <a:lnTo>
                            <a:pt x="80" y="24"/>
                          </a:lnTo>
                          <a:lnTo>
                            <a:pt x="88" y="24"/>
                          </a:lnTo>
                          <a:lnTo>
                            <a:pt x="88" y="16"/>
                          </a:lnTo>
                          <a:close/>
                        </a:path>
                      </a:pathLst>
                    </a:custGeom>
                    <a:solidFill>
                      <a:srgbClr val="FFCC99"/>
                    </a:solidFill>
                    <a:ln w="12700">
                      <a:solidFill>
                        <a:srgbClr val="661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5922" name="Freeform 945"/>
                    <p:cNvSpPr>
                      <a:spLocks/>
                    </p:cNvSpPr>
                    <p:nvPr/>
                  </p:nvSpPr>
                  <p:spPr bwMode="auto">
                    <a:xfrm>
                      <a:off x="648" y="1632"/>
                      <a:ext cx="96" cy="112"/>
                    </a:xfrm>
                    <a:custGeom>
                      <a:avLst/>
                      <a:gdLst>
                        <a:gd name="T0" fmla="*/ 96 w 96"/>
                        <a:gd name="T1" fmla="*/ 24 h 112"/>
                        <a:gd name="T2" fmla="*/ 96 w 96"/>
                        <a:gd name="T3" fmla="*/ 32 h 112"/>
                        <a:gd name="T4" fmla="*/ 96 w 96"/>
                        <a:gd name="T5" fmla="*/ 40 h 112"/>
                        <a:gd name="T6" fmla="*/ 96 w 96"/>
                        <a:gd name="T7" fmla="*/ 48 h 112"/>
                        <a:gd name="T8" fmla="*/ 88 w 96"/>
                        <a:gd name="T9" fmla="*/ 56 h 112"/>
                        <a:gd name="T10" fmla="*/ 88 w 96"/>
                        <a:gd name="T11" fmla="*/ 64 h 112"/>
                        <a:gd name="T12" fmla="*/ 88 w 96"/>
                        <a:gd name="T13" fmla="*/ 72 h 112"/>
                        <a:gd name="T14" fmla="*/ 88 w 96"/>
                        <a:gd name="T15" fmla="*/ 80 h 112"/>
                        <a:gd name="T16" fmla="*/ 80 w 96"/>
                        <a:gd name="T17" fmla="*/ 80 h 112"/>
                        <a:gd name="T18" fmla="*/ 80 w 96"/>
                        <a:gd name="T19" fmla="*/ 88 h 112"/>
                        <a:gd name="T20" fmla="*/ 72 w 96"/>
                        <a:gd name="T21" fmla="*/ 96 h 112"/>
                        <a:gd name="T22" fmla="*/ 72 w 96"/>
                        <a:gd name="T23" fmla="*/ 104 h 112"/>
                        <a:gd name="T24" fmla="*/ 72 w 96"/>
                        <a:gd name="T25" fmla="*/ 112 h 112"/>
                        <a:gd name="T26" fmla="*/ 64 w 96"/>
                        <a:gd name="T27" fmla="*/ 112 h 112"/>
                        <a:gd name="T28" fmla="*/ 56 w 96"/>
                        <a:gd name="T29" fmla="*/ 112 h 112"/>
                        <a:gd name="T30" fmla="*/ 48 w 96"/>
                        <a:gd name="T31" fmla="*/ 104 h 112"/>
                        <a:gd name="T32" fmla="*/ 40 w 96"/>
                        <a:gd name="T33" fmla="*/ 104 h 112"/>
                        <a:gd name="T34" fmla="*/ 32 w 96"/>
                        <a:gd name="T35" fmla="*/ 96 h 112"/>
                        <a:gd name="T36" fmla="*/ 24 w 96"/>
                        <a:gd name="T37" fmla="*/ 96 h 112"/>
                        <a:gd name="T38" fmla="*/ 24 w 96"/>
                        <a:gd name="T39" fmla="*/ 88 h 112"/>
                        <a:gd name="T40" fmla="*/ 16 w 96"/>
                        <a:gd name="T41" fmla="*/ 88 h 112"/>
                        <a:gd name="T42" fmla="*/ 16 w 96"/>
                        <a:gd name="T43" fmla="*/ 80 h 112"/>
                        <a:gd name="T44" fmla="*/ 16 w 96"/>
                        <a:gd name="T45" fmla="*/ 72 h 112"/>
                        <a:gd name="T46" fmla="*/ 16 w 96"/>
                        <a:gd name="T47" fmla="*/ 64 h 112"/>
                        <a:gd name="T48" fmla="*/ 8 w 96"/>
                        <a:gd name="T49" fmla="*/ 64 h 112"/>
                        <a:gd name="T50" fmla="*/ 8 w 96"/>
                        <a:gd name="T51" fmla="*/ 56 h 112"/>
                        <a:gd name="T52" fmla="*/ 0 w 96"/>
                        <a:gd name="T53" fmla="*/ 48 h 112"/>
                        <a:gd name="T54" fmla="*/ 0 w 96"/>
                        <a:gd name="T55" fmla="*/ 40 h 112"/>
                        <a:gd name="T56" fmla="*/ 8 w 96"/>
                        <a:gd name="T57" fmla="*/ 32 h 112"/>
                        <a:gd name="T58" fmla="*/ 16 w 96"/>
                        <a:gd name="T59" fmla="*/ 32 h 112"/>
                        <a:gd name="T60" fmla="*/ 16 w 96"/>
                        <a:gd name="T61" fmla="*/ 40 h 112"/>
                        <a:gd name="T62" fmla="*/ 32 w 96"/>
                        <a:gd name="T63" fmla="*/ 32 h 112"/>
                        <a:gd name="T64" fmla="*/ 40 w 96"/>
                        <a:gd name="T65" fmla="*/ 32 h 112"/>
                        <a:gd name="T66" fmla="*/ 40 w 96"/>
                        <a:gd name="T67" fmla="*/ 8 h 112"/>
                        <a:gd name="T68" fmla="*/ 40 w 96"/>
                        <a:gd name="T69" fmla="*/ 32 h 112"/>
                        <a:gd name="T70" fmla="*/ 48 w 96"/>
                        <a:gd name="T71" fmla="*/ 8 h 112"/>
                        <a:gd name="T72" fmla="*/ 48 w 96"/>
                        <a:gd name="T73" fmla="*/ 32 h 112"/>
                        <a:gd name="T74" fmla="*/ 56 w 96"/>
                        <a:gd name="T75" fmla="*/ 0 h 112"/>
                        <a:gd name="T76" fmla="*/ 56 w 96"/>
                        <a:gd name="T77" fmla="*/ 32 h 112"/>
                        <a:gd name="T78" fmla="*/ 64 w 96"/>
                        <a:gd name="T79" fmla="*/ 32 h 112"/>
                        <a:gd name="T80" fmla="*/ 72 w 96"/>
                        <a:gd name="T81" fmla="*/ 32 h 112"/>
                        <a:gd name="T82" fmla="*/ 80 w 96"/>
                        <a:gd name="T83" fmla="*/ 16 h 112"/>
                        <a:gd name="T84" fmla="*/ 80 w 96"/>
                        <a:gd name="T85" fmla="*/ 32 h 112"/>
                        <a:gd name="T86" fmla="*/ 88 w 96"/>
                        <a:gd name="T87" fmla="*/ 32 h 112"/>
                        <a:gd name="T88" fmla="*/ 96 w 96"/>
                        <a:gd name="T89" fmla="*/ 32 h 112"/>
                        <a:gd name="T90" fmla="*/ 96 w 96"/>
                        <a:gd name="T91" fmla="*/ 24 h 112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96"/>
                        <a:gd name="T139" fmla="*/ 0 h 112"/>
                        <a:gd name="T140" fmla="*/ 96 w 96"/>
                        <a:gd name="T141" fmla="*/ 112 h 112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96" h="112">
                          <a:moveTo>
                            <a:pt x="96" y="24"/>
                          </a:moveTo>
                          <a:lnTo>
                            <a:pt x="96" y="32"/>
                          </a:lnTo>
                          <a:lnTo>
                            <a:pt x="96" y="40"/>
                          </a:lnTo>
                          <a:lnTo>
                            <a:pt x="96" y="48"/>
                          </a:lnTo>
                          <a:lnTo>
                            <a:pt x="88" y="56"/>
                          </a:lnTo>
                          <a:lnTo>
                            <a:pt x="88" y="64"/>
                          </a:lnTo>
                          <a:lnTo>
                            <a:pt x="88" y="72"/>
                          </a:lnTo>
                          <a:lnTo>
                            <a:pt x="88" y="80"/>
                          </a:lnTo>
                          <a:lnTo>
                            <a:pt x="80" y="80"/>
                          </a:lnTo>
                          <a:lnTo>
                            <a:pt x="80" y="88"/>
                          </a:lnTo>
                          <a:lnTo>
                            <a:pt x="72" y="96"/>
                          </a:lnTo>
                          <a:lnTo>
                            <a:pt x="72" y="104"/>
                          </a:lnTo>
                          <a:lnTo>
                            <a:pt x="72" y="112"/>
                          </a:lnTo>
                          <a:lnTo>
                            <a:pt x="64" y="112"/>
                          </a:lnTo>
                          <a:lnTo>
                            <a:pt x="56" y="112"/>
                          </a:lnTo>
                          <a:lnTo>
                            <a:pt x="48" y="104"/>
                          </a:lnTo>
                          <a:lnTo>
                            <a:pt x="40" y="104"/>
                          </a:lnTo>
                          <a:lnTo>
                            <a:pt x="32" y="96"/>
                          </a:lnTo>
                          <a:lnTo>
                            <a:pt x="24" y="96"/>
                          </a:lnTo>
                          <a:lnTo>
                            <a:pt x="24" y="88"/>
                          </a:lnTo>
                          <a:lnTo>
                            <a:pt x="16" y="88"/>
                          </a:lnTo>
                          <a:lnTo>
                            <a:pt x="16" y="80"/>
                          </a:lnTo>
                          <a:lnTo>
                            <a:pt x="16" y="72"/>
                          </a:lnTo>
                          <a:lnTo>
                            <a:pt x="16" y="64"/>
                          </a:lnTo>
                          <a:lnTo>
                            <a:pt x="8" y="64"/>
                          </a:lnTo>
                          <a:lnTo>
                            <a:pt x="8" y="56"/>
                          </a:lnTo>
                          <a:lnTo>
                            <a:pt x="0" y="48"/>
                          </a:lnTo>
                          <a:lnTo>
                            <a:pt x="0" y="40"/>
                          </a:lnTo>
                          <a:lnTo>
                            <a:pt x="8" y="32"/>
                          </a:lnTo>
                          <a:lnTo>
                            <a:pt x="16" y="32"/>
                          </a:lnTo>
                          <a:lnTo>
                            <a:pt x="16" y="40"/>
                          </a:lnTo>
                          <a:lnTo>
                            <a:pt x="32" y="32"/>
                          </a:lnTo>
                          <a:lnTo>
                            <a:pt x="40" y="32"/>
                          </a:lnTo>
                          <a:lnTo>
                            <a:pt x="40" y="8"/>
                          </a:lnTo>
                          <a:lnTo>
                            <a:pt x="40" y="32"/>
                          </a:lnTo>
                          <a:lnTo>
                            <a:pt x="48" y="8"/>
                          </a:lnTo>
                          <a:lnTo>
                            <a:pt x="48" y="32"/>
                          </a:lnTo>
                          <a:lnTo>
                            <a:pt x="56" y="0"/>
                          </a:lnTo>
                          <a:lnTo>
                            <a:pt x="56" y="32"/>
                          </a:lnTo>
                          <a:lnTo>
                            <a:pt x="64" y="32"/>
                          </a:lnTo>
                          <a:lnTo>
                            <a:pt x="72" y="32"/>
                          </a:lnTo>
                          <a:lnTo>
                            <a:pt x="80" y="16"/>
                          </a:lnTo>
                          <a:lnTo>
                            <a:pt x="80" y="32"/>
                          </a:lnTo>
                          <a:lnTo>
                            <a:pt x="88" y="32"/>
                          </a:lnTo>
                          <a:lnTo>
                            <a:pt x="96" y="32"/>
                          </a:lnTo>
                          <a:lnTo>
                            <a:pt x="96" y="24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6619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  <p:sp>
                <p:nvSpPr>
                  <p:cNvPr id="25888" name="Freeform 946"/>
                  <p:cNvSpPr>
                    <a:spLocks/>
                  </p:cNvSpPr>
                  <p:nvPr/>
                </p:nvSpPr>
                <p:spPr bwMode="auto">
                  <a:xfrm>
                    <a:off x="656" y="1672"/>
                    <a:ext cx="8" cy="24"/>
                  </a:xfrm>
                  <a:custGeom>
                    <a:avLst/>
                    <a:gdLst>
                      <a:gd name="T0" fmla="*/ 8 w 8"/>
                      <a:gd name="T1" fmla="*/ 8 h 24"/>
                      <a:gd name="T2" fmla="*/ 8 w 8"/>
                      <a:gd name="T3" fmla="*/ 0 h 24"/>
                      <a:gd name="T4" fmla="*/ 0 w 8"/>
                      <a:gd name="T5" fmla="*/ 8 h 24"/>
                      <a:gd name="T6" fmla="*/ 0 w 8"/>
                      <a:gd name="T7" fmla="*/ 16 h 24"/>
                      <a:gd name="T8" fmla="*/ 0 w 8"/>
                      <a:gd name="T9" fmla="*/ 24 h 24"/>
                      <a:gd name="T10" fmla="*/ 0 w 8"/>
                      <a:gd name="T11" fmla="*/ 16 h 24"/>
                      <a:gd name="T12" fmla="*/ 0 w 8"/>
                      <a:gd name="T13" fmla="*/ 8 h 24"/>
                      <a:gd name="T14" fmla="*/ 8 w 8"/>
                      <a:gd name="T15" fmla="*/ 8 h 2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8"/>
                      <a:gd name="T25" fmla="*/ 0 h 24"/>
                      <a:gd name="T26" fmla="*/ 8 w 8"/>
                      <a:gd name="T27" fmla="*/ 24 h 2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8" h="24">
                        <a:moveTo>
                          <a:pt x="8" y="8"/>
                        </a:moveTo>
                        <a:lnTo>
                          <a:pt x="8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  <a:lnTo>
                          <a:pt x="0" y="24"/>
                        </a:lnTo>
                        <a:lnTo>
                          <a:pt x="0" y="16"/>
                        </a:lnTo>
                        <a:lnTo>
                          <a:pt x="0" y="8"/>
                        </a:ln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rgbClr val="661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5889" name="Freeform 947"/>
                  <p:cNvSpPr>
                    <a:spLocks/>
                  </p:cNvSpPr>
                  <p:nvPr/>
                </p:nvSpPr>
                <p:spPr bwMode="auto">
                  <a:xfrm>
                    <a:off x="664" y="1680"/>
                    <a:ext cx="8" cy="8"/>
                  </a:xfrm>
                  <a:custGeom>
                    <a:avLst/>
                    <a:gdLst>
                      <a:gd name="T0" fmla="*/ 8 w 8"/>
                      <a:gd name="T1" fmla="*/ 8 h 8"/>
                      <a:gd name="T2" fmla="*/ 0 w 8"/>
                      <a:gd name="T3" fmla="*/ 8 h 8"/>
                      <a:gd name="T4" fmla="*/ 0 w 8"/>
                      <a:gd name="T5" fmla="*/ 0 h 8"/>
                      <a:gd name="T6" fmla="*/ 8 w 8"/>
                      <a:gd name="T7" fmla="*/ 8 h 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"/>
                      <a:gd name="T13" fmla="*/ 0 h 8"/>
                      <a:gd name="T14" fmla="*/ 8 w 8"/>
                      <a:gd name="T15" fmla="*/ 8 h 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" h="8">
                        <a:moveTo>
                          <a:pt x="8" y="8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rgbClr val="661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5890" name="Freeform 948"/>
                  <p:cNvSpPr>
                    <a:spLocks/>
                  </p:cNvSpPr>
                  <p:nvPr/>
                </p:nvSpPr>
                <p:spPr bwMode="auto">
                  <a:xfrm>
                    <a:off x="712" y="1704"/>
                    <a:ext cx="24" cy="8"/>
                  </a:xfrm>
                  <a:custGeom>
                    <a:avLst/>
                    <a:gdLst>
                      <a:gd name="T0" fmla="*/ 24 w 24"/>
                      <a:gd name="T1" fmla="*/ 0 h 8"/>
                      <a:gd name="T2" fmla="*/ 16 w 24"/>
                      <a:gd name="T3" fmla="*/ 8 h 8"/>
                      <a:gd name="T4" fmla="*/ 8 w 24"/>
                      <a:gd name="T5" fmla="*/ 8 h 8"/>
                      <a:gd name="T6" fmla="*/ 8 w 24"/>
                      <a:gd name="T7" fmla="*/ 0 h 8"/>
                      <a:gd name="T8" fmla="*/ 0 w 24"/>
                      <a:gd name="T9" fmla="*/ 0 h 8"/>
                      <a:gd name="T10" fmla="*/ 8 w 24"/>
                      <a:gd name="T11" fmla="*/ 8 h 8"/>
                      <a:gd name="T12" fmla="*/ 16 w 24"/>
                      <a:gd name="T13" fmla="*/ 8 h 8"/>
                      <a:gd name="T14" fmla="*/ 24 w 24"/>
                      <a:gd name="T15" fmla="*/ 0 h 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4"/>
                      <a:gd name="T25" fmla="*/ 0 h 8"/>
                      <a:gd name="T26" fmla="*/ 24 w 24"/>
                      <a:gd name="T27" fmla="*/ 8 h 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4" h="8">
                        <a:moveTo>
                          <a:pt x="24" y="0"/>
                        </a:moveTo>
                        <a:lnTo>
                          <a:pt x="16" y="8"/>
                        </a:lnTo>
                        <a:lnTo>
                          <a:pt x="8" y="8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8" y="8"/>
                        </a:lnTo>
                        <a:lnTo>
                          <a:pt x="16" y="8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661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5891" name="Freeform 949"/>
                  <p:cNvSpPr>
                    <a:spLocks/>
                  </p:cNvSpPr>
                  <p:nvPr/>
                </p:nvSpPr>
                <p:spPr bwMode="auto">
                  <a:xfrm>
                    <a:off x="696" y="1672"/>
                    <a:ext cx="24" cy="8"/>
                  </a:xfrm>
                  <a:custGeom>
                    <a:avLst/>
                    <a:gdLst>
                      <a:gd name="T0" fmla="*/ 24 w 24"/>
                      <a:gd name="T1" fmla="*/ 8 h 8"/>
                      <a:gd name="T2" fmla="*/ 16 w 24"/>
                      <a:gd name="T3" fmla="*/ 8 h 8"/>
                      <a:gd name="T4" fmla="*/ 16 w 24"/>
                      <a:gd name="T5" fmla="*/ 0 h 8"/>
                      <a:gd name="T6" fmla="*/ 8 w 24"/>
                      <a:gd name="T7" fmla="*/ 0 h 8"/>
                      <a:gd name="T8" fmla="*/ 0 w 24"/>
                      <a:gd name="T9" fmla="*/ 0 h 8"/>
                      <a:gd name="T10" fmla="*/ 8 w 24"/>
                      <a:gd name="T11" fmla="*/ 0 h 8"/>
                      <a:gd name="T12" fmla="*/ 16 w 24"/>
                      <a:gd name="T13" fmla="*/ 0 h 8"/>
                      <a:gd name="T14" fmla="*/ 24 w 24"/>
                      <a:gd name="T15" fmla="*/ 0 h 8"/>
                      <a:gd name="T16" fmla="*/ 24 w 24"/>
                      <a:gd name="T17" fmla="*/ 8 h 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4"/>
                      <a:gd name="T28" fmla="*/ 0 h 8"/>
                      <a:gd name="T29" fmla="*/ 24 w 24"/>
                      <a:gd name="T30" fmla="*/ 8 h 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4" h="8">
                        <a:moveTo>
                          <a:pt x="24" y="8"/>
                        </a:moveTo>
                        <a:lnTo>
                          <a:pt x="16" y="8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8" y="0"/>
                        </a:lnTo>
                        <a:lnTo>
                          <a:pt x="16" y="0"/>
                        </a:lnTo>
                        <a:lnTo>
                          <a:pt x="24" y="0"/>
                        </a:lnTo>
                        <a:lnTo>
                          <a:pt x="24" y="8"/>
                        </a:lnTo>
                        <a:close/>
                      </a:path>
                    </a:pathLst>
                  </a:custGeom>
                  <a:solidFill>
                    <a:srgbClr val="661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5892" name="Freeform 950"/>
                  <p:cNvSpPr>
                    <a:spLocks/>
                  </p:cNvSpPr>
                  <p:nvPr/>
                </p:nvSpPr>
                <p:spPr bwMode="auto">
                  <a:xfrm>
                    <a:off x="736" y="1680"/>
                    <a:ext cx="8" cy="8"/>
                  </a:xfrm>
                  <a:custGeom>
                    <a:avLst/>
                    <a:gdLst>
                      <a:gd name="T0" fmla="*/ 0 w 8"/>
                      <a:gd name="T1" fmla="*/ 8 h 8"/>
                      <a:gd name="T2" fmla="*/ 0 w 8"/>
                      <a:gd name="T3" fmla="*/ 0 h 8"/>
                      <a:gd name="T4" fmla="*/ 8 w 8"/>
                      <a:gd name="T5" fmla="*/ 0 h 8"/>
                      <a:gd name="T6" fmla="*/ 0 w 8"/>
                      <a:gd name="T7" fmla="*/ 0 h 8"/>
                      <a:gd name="T8" fmla="*/ 0 w 8"/>
                      <a:gd name="T9" fmla="*/ 8 h 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8"/>
                      <a:gd name="T17" fmla="*/ 8 w 8"/>
                      <a:gd name="T18" fmla="*/ 8 h 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8">
                        <a:moveTo>
                          <a:pt x="0" y="8"/>
                        </a:moveTo>
                        <a:lnTo>
                          <a:pt x="0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661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5893" name="Freeform 951"/>
                  <p:cNvSpPr>
                    <a:spLocks/>
                  </p:cNvSpPr>
                  <p:nvPr/>
                </p:nvSpPr>
                <p:spPr bwMode="auto">
                  <a:xfrm>
                    <a:off x="704" y="1720"/>
                    <a:ext cx="24" cy="8"/>
                  </a:xfrm>
                  <a:custGeom>
                    <a:avLst/>
                    <a:gdLst>
                      <a:gd name="T0" fmla="*/ 24 w 24"/>
                      <a:gd name="T1" fmla="*/ 0 h 8"/>
                      <a:gd name="T2" fmla="*/ 16 w 24"/>
                      <a:gd name="T3" fmla="*/ 0 h 8"/>
                      <a:gd name="T4" fmla="*/ 8 w 24"/>
                      <a:gd name="T5" fmla="*/ 0 h 8"/>
                      <a:gd name="T6" fmla="*/ 0 w 24"/>
                      <a:gd name="T7" fmla="*/ 0 h 8"/>
                      <a:gd name="T8" fmla="*/ 8 w 24"/>
                      <a:gd name="T9" fmla="*/ 0 h 8"/>
                      <a:gd name="T10" fmla="*/ 16 w 24"/>
                      <a:gd name="T11" fmla="*/ 0 h 8"/>
                      <a:gd name="T12" fmla="*/ 16 w 24"/>
                      <a:gd name="T13" fmla="*/ 8 h 8"/>
                      <a:gd name="T14" fmla="*/ 24 w 24"/>
                      <a:gd name="T15" fmla="*/ 0 h 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4"/>
                      <a:gd name="T25" fmla="*/ 0 h 8"/>
                      <a:gd name="T26" fmla="*/ 24 w 24"/>
                      <a:gd name="T27" fmla="*/ 8 h 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4" h="8">
                        <a:moveTo>
                          <a:pt x="24" y="0"/>
                        </a:move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8" y="0"/>
                        </a:lnTo>
                        <a:lnTo>
                          <a:pt x="16" y="0"/>
                        </a:lnTo>
                        <a:lnTo>
                          <a:pt x="16" y="8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661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5894" name="Freeform 952"/>
                  <p:cNvSpPr>
                    <a:spLocks/>
                  </p:cNvSpPr>
                  <p:nvPr/>
                </p:nvSpPr>
                <p:spPr bwMode="auto">
                  <a:xfrm>
                    <a:off x="712" y="1728"/>
                    <a:ext cx="16" cy="1"/>
                  </a:xfrm>
                  <a:custGeom>
                    <a:avLst/>
                    <a:gdLst>
                      <a:gd name="T0" fmla="*/ 16 w 16"/>
                      <a:gd name="T1" fmla="*/ 0 h 1"/>
                      <a:gd name="T2" fmla="*/ 8 w 16"/>
                      <a:gd name="T3" fmla="*/ 0 h 1"/>
                      <a:gd name="T4" fmla="*/ 0 w 16"/>
                      <a:gd name="T5" fmla="*/ 0 h 1"/>
                      <a:gd name="T6" fmla="*/ 8 w 16"/>
                      <a:gd name="T7" fmla="*/ 0 h 1"/>
                      <a:gd name="T8" fmla="*/ 16 w 16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1"/>
                      <a:gd name="T17" fmla="*/ 16 w 16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1">
                        <a:moveTo>
                          <a:pt x="16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8" y="0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661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grpSp>
                <p:nvGrpSpPr>
                  <p:cNvPr id="25895" name="Group 953"/>
                  <p:cNvGrpSpPr>
                    <a:grpSpLocks/>
                  </p:cNvGrpSpPr>
                  <p:nvPr/>
                </p:nvGrpSpPr>
                <p:grpSpPr bwMode="auto">
                  <a:xfrm>
                    <a:off x="664" y="1664"/>
                    <a:ext cx="88" cy="24"/>
                    <a:chOff x="664" y="1664"/>
                    <a:chExt cx="88" cy="24"/>
                  </a:xfrm>
                </p:grpSpPr>
                <p:grpSp>
                  <p:nvGrpSpPr>
                    <p:cNvPr id="25911" name="Group 9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88" y="1664"/>
                      <a:ext cx="32" cy="24"/>
                      <a:chOff x="688" y="1664"/>
                      <a:chExt cx="32" cy="24"/>
                    </a:xfrm>
                  </p:grpSpPr>
                  <p:sp>
                    <p:nvSpPr>
                      <p:cNvPr id="25919" name="Freeform 9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88" y="1664"/>
                        <a:ext cx="32" cy="24"/>
                      </a:xfrm>
                      <a:custGeom>
                        <a:avLst/>
                        <a:gdLst>
                          <a:gd name="T0" fmla="*/ 32 w 32"/>
                          <a:gd name="T1" fmla="*/ 8 h 24"/>
                          <a:gd name="T2" fmla="*/ 32 w 32"/>
                          <a:gd name="T3" fmla="*/ 16 h 24"/>
                          <a:gd name="T4" fmla="*/ 24 w 32"/>
                          <a:gd name="T5" fmla="*/ 16 h 24"/>
                          <a:gd name="T6" fmla="*/ 24 w 32"/>
                          <a:gd name="T7" fmla="*/ 24 h 24"/>
                          <a:gd name="T8" fmla="*/ 16 w 32"/>
                          <a:gd name="T9" fmla="*/ 24 h 24"/>
                          <a:gd name="T10" fmla="*/ 8 w 32"/>
                          <a:gd name="T11" fmla="*/ 24 h 24"/>
                          <a:gd name="T12" fmla="*/ 0 w 32"/>
                          <a:gd name="T13" fmla="*/ 16 h 24"/>
                          <a:gd name="T14" fmla="*/ 0 w 32"/>
                          <a:gd name="T15" fmla="*/ 8 h 24"/>
                          <a:gd name="T16" fmla="*/ 0 w 32"/>
                          <a:gd name="T17" fmla="*/ 0 h 24"/>
                          <a:gd name="T18" fmla="*/ 8 w 32"/>
                          <a:gd name="T19" fmla="*/ 0 h 24"/>
                          <a:gd name="T20" fmla="*/ 16 w 32"/>
                          <a:gd name="T21" fmla="*/ 0 h 24"/>
                          <a:gd name="T22" fmla="*/ 24 w 32"/>
                          <a:gd name="T23" fmla="*/ 0 h 24"/>
                          <a:gd name="T24" fmla="*/ 32 w 32"/>
                          <a:gd name="T25" fmla="*/ 0 h 24"/>
                          <a:gd name="T26" fmla="*/ 32 w 32"/>
                          <a:gd name="T27" fmla="*/ 8 h 24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32"/>
                          <a:gd name="T43" fmla="*/ 0 h 24"/>
                          <a:gd name="T44" fmla="*/ 32 w 32"/>
                          <a:gd name="T45" fmla="*/ 24 h 24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32" h="24">
                            <a:moveTo>
                              <a:pt x="32" y="8"/>
                            </a:moveTo>
                            <a:lnTo>
                              <a:pt x="32" y="16"/>
                            </a:lnTo>
                            <a:lnTo>
                              <a:pt x="24" y="16"/>
                            </a:lnTo>
                            <a:lnTo>
                              <a:pt x="24" y="24"/>
                            </a:lnTo>
                            <a:lnTo>
                              <a:pt x="16" y="24"/>
                            </a:lnTo>
                            <a:lnTo>
                              <a:pt x="8" y="24"/>
                            </a:lnTo>
                            <a:lnTo>
                              <a:pt x="0" y="16"/>
                            </a:lnTo>
                            <a:lnTo>
                              <a:pt x="0" y="8"/>
                            </a:lnTo>
                            <a:lnTo>
                              <a:pt x="0" y="0"/>
                            </a:lnTo>
                            <a:lnTo>
                              <a:pt x="8" y="0"/>
                            </a:lnTo>
                            <a:lnTo>
                              <a:pt x="16" y="0"/>
                            </a:lnTo>
                            <a:lnTo>
                              <a:pt x="24" y="0"/>
                            </a:lnTo>
                            <a:lnTo>
                              <a:pt x="32" y="0"/>
                            </a:lnTo>
                            <a:lnTo>
                              <a:pt x="32" y="8"/>
                            </a:lnTo>
                            <a:close/>
                          </a:path>
                        </a:pathLst>
                      </a:custGeom>
                      <a:noFill/>
                      <a:ln w="12700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5920" name="Freeform 9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88" y="1664"/>
                        <a:ext cx="32" cy="24"/>
                      </a:xfrm>
                      <a:custGeom>
                        <a:avLst/>
                        <a:gdLst>
                          <a:gd name="T0" fmla="*/ 32 w 32"/>
                          <a:gd name="T1" fmla="*/ 8 h 24"/>
                          <a:gd name="T2" fmla="*/ 32 w 32"/>
                          <a:gd name="T3" fmla="*/ 16 h 24"/>
                          <a:gd name="T4" fmla="*/ 24 w 32"/>
                          <a:gd name="T5" fmla="*/ 16 h 24"/>
                          <a:gd name="T6" fmla="*/ 24 w 32"/>
                          <a:gd name="T7" fmla="*/ 24 h 24"/>
                          <a:gd name="T8" fmla="*/ 16 w 32"/>
                          <a:gd name="T9" fmla="*/ 24 h 24"/>
                          <a:gd name="T10" fmla="*/ 8 w 32"/>
                          <a:gd name="T11" fmla="*/ 24 h 24"/>
                          <a:gd name="T12" fmla="*/ 0 w 32"/>
                          <a:gd name="T13" fmla="*/ 16 h 24"/>
                          <a:gd name="T14" fmla="*/ 0 w 32"/>
                          <a:gd name="T15" fmla="*/ 8 h 24"/>
                          <a:gd name="T16" fmla="*/ 0 w 32"/>
                          <a:gd name="T17" fmla="*/ 0 h 24"/>
                          <a:gd name="T18" fmla="*/ 8 w 32"/>
                          <a:gd name="T19" fmla="*/ 0 h 24"/>
                          <a:gd name="T20" fmla="*/ 16 w 32"/>
                          <a:gd name="T21" fmla="*/ 0 h 24"/>
                          <a:gd name="T22" fmla="*/ 24 w 32"/>
                          <a:gd name="T23" fmla="*/ 0 h 24"/>
                          <a:gd name="T24" fmla="*/ 32 w 32"/>
                          <a:gd name="T25" fmla="*/ 0 h 24"/>
                          <a:gd name="T26" fmla="*/ 32 w 32"/>
                          <a:gd name="T27" fmla="*/ 8 h 24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32"/>
                          <a:gd name="T43" fmla="*/ 0 h 24"/>
                          <a:gd name="T44" fmla="*/ 32 w 32"/>
                          <a:gd name="T45" fmla="*/ 24 h 24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32" h="24">
                            <a:moveTo>
                              <a:pt x="32" y="8"/>
                            </a:moveTo>
                            <a:lnTo>
                              <a:pt x="32" y="16"/>
                            </a:lnTo>
                            <a:lnTo>
                              <a:pt x="24" y="16"/>
                            </a:lnTo>
                            <a:lnTo>
                              <a:pt x="24" y="24"/>
                            </a:lnTo>
                            <a:lnTo>
                              <a:pt x="16" y="24"/>
                            </a:lnTo>
                            <a:lnTo>
                              <a:pt x="8" y="24"/>
                            </a:lnTo>
                            <a:lnTo>
                              <a:pt x="0" y="16"/>
                            </a:lnTo>
                            <a:lnTo>
                              <a:pt x="0" y="8"/>
                            </a:lnTo>
                            <a:lnTo>
                              <a:pt x="0" y="0"/>
                            </a:lnTo>
                            <a:lnTo>
                              <a:pt x="8" y="0"/>
                            </a:lnTo>
                            <a:lnTo>
                              <a:pt x="16" y="0"/>
                            </a:lnTo>
                            <a:lnTo>
                              <a:pt x="24" y="0"/>
                            </a:lnTo>
                            <a:lnTo>
                              <a:pt x="32" y="0"/>
                            </a:lnTo>
                            <a:lnTo>
                              <a:pt x="32" y="8"/>
                            </a:lnTo>
                            <a:close/>
                          </a:path>
                        </a:pathLst>
                      </a:custGeom>
                      <a:noFill/>
                      <a:ln w="12700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</p:grpSp>
                <p:grpSp>
                  <p:nvGrpSpPr>
                    <p:cNvPr id="25912" name="Group 9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8" y="1664"/>
                      <a:ext cx="24" cy="24"/>
                      <a:chOff x="728" y="1664"/>
                      <a:chExt cx="24" cy="24"/>
                    </a:xfrm>
                  </p:grpSpPr>
                  <p:sp>
                    <p:nvSpPr>
                      <p:cNvPr id="25917" name="Freeform 9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28" y="1664"/>
                        <a:ext cx="16" cy="24"/>
                      </a:xfrm>
                      <a:custGeom>
                        <a:avLst/>
                        <a:gdLst>
                          <a:gd name="T0" fmla="*/ 0 w 16"/>
                          <a:gd name="T1" fmla="*/ 8 h 24"/>
                          <a:gd name="T2" fmla="*/ 0 w 16"/>
                          <a:gd name="T3" fmla="*/ 16 h 24"/>
                          <a:gd name="T4" fmla="*/ 0 w 16"/>
                          <a:gd name="T5" fmla="*/ 24 h 24"/>
                          <a:gd name="T6" fmla="*/ 0 w 16"/>
                          <a:gd name="T7" fmla="*/ 24 h 24"/>
                          <a:gd name="T8" fmla="*/ 8 w 16"/>
                          <a:gd name="T9" fmla="*/ 24 h 24"/>
                          <a:gd name="T10" fmla="*/ 16 w 16"/>
                          <a:gd name="T11" fmla="*/ 24 h 24"/>
                          <a:gd name="T12" fmla="*/ 16 w 16"/>
                          <a:gd name="T13" fmla="*/ 16 h 24"/>
                          <a:gd name="T14" fmla="*/ 16 w 16"/>
                          <a:gd name="T15" fmla="*/ 8 h 24"/>
                          <a:gd name="T16" fmla="*/ 8 w 16"/>
                          <a:gd name="T17" fmla="*/ 8 h 24"/>
                          <a:gd name="T18" fmla="*/ 8 w 16"/>
                          <a:gd name="T19" fmla="*/ 0 h 24"/>
                          <a:gd name="T20" fmla="*/ 0 w 16"/>
                          <a:gd name="T21" fmla="*/ 0 h 24"/>
                          <a:gd name="T22" fmla="*/ 0 w 16"/>
                          <a:gd name="T23" fmla="*/ 8 h 24"/>
                          <a:gd name="T24" fmla="*/ 0 w 16"/>
                          <a:gd name="T25" fmla="*/ 8 h 24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16"/>
                          <a:gd name="T40" fmla="*/ 0 h 24"/>
                          <a:gd name="T41" fmla="*/ 16 w 16"/>
                          <a:gd name="T42" fmla="*/ 24 h 24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16" h="24">
                            <a:moveTo>
                              <a:pt x="0" y="8"/>
                            </a:moveTo>
                            <a:lnTo>
                              <a:pt x="0" y="16"/>
                            </a:lnTo>
                            <a:lnTo>
                              <a:pt x="0" y="24"/>
                            </a:lnTo>
                            <a:lnTo>
                              <a:pt x="8" y="24"/>
                            </a:lnTo>
                            <a:lnTo>
                              <a:pt x="16" y="24"/>
                            </a:lnTo>
                            <a:lnTo>
                              <a:pt x="16" y="16"/>
                            </a:lnTo>
                            <a:lnTo>
                              <a:pt x="16" y="8"/>
                            </a:lnTo>
                            <a:lnTo>
                              <a:pt x="8" y="8"/>
                            </a:lnTo>
                            <a:lnTo>
                              <a:pt x="8" y="0"/>
                            </a:lnTo>
                            <a:lnTo>
                              <a:pt x="0" y="0"/>
                            </a:lnTo>
                            <a:lnTo>
                              <a:pt x="0" y="8"/>
                            </a:lnTo>
                            <a:close/>
                          </a:path>
                        </a:pathLst>
                      </a:custGeom>
                      <a:noFill/>
                      <a:ln w="12700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5918" name="Freeform 9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28" y="1664"/>
                        <a:ext cx="24" cy="24"/>
                      </a:xfrm>
                      <a:custGeom>
                        <a:avLst/>
                        <a:gdLst>
                          <a:gd name="T0" fmla="*/ 0 w 24"/>
                          <a:gd name="T1" fmla="*/ 8 h 24"/>
                          <a:gd name="T2" fmla="*/ 0 w 24"/>
                          <a:gd name="T3" fmla="*/ 16 h 24"/>
                          <a:gd name="T4" fmla="*/ 0 w 24"/>
                          <a:gd name="T5" fmla="*/ 24 h 24"/>
                          <a:gd name="T6" fmla="*/ 8 w 24"/>
                          <a:gd name="T7" fmla="*/ 24 h 24"/>
                          <a:gd name="T8" fmla="*/ 16 w 24"/>
                          <a:gd name="T9" fmla="*/ 24 h 24"/>
                          <a:gd name="T10" fmla="*/ 24 w 24"/>
                          <a:gd name="T11" fmla="*/ 24 h 24"/>
                          <a:gd name="T12" fmla="*/ 24 w 24"/>
                          <a:gd name="T13" fmla="*/ 16 h 24"/>
                          <a:gd name="T14" fmla="*/ 24 w 24"/>
                          <a:gd name="T15" fmla="*/ 8 h 24"/>
                          <a:gd name="T16" fmla="*/ 16 w 24"/>
                          <a:gd name="T17" fmla="*/ 8 h 24"/>
                          <a:gd name="T18" fmla="*/ 16 w 24"/>
                          <a:gd name="T19" fmla="*/ 0 h 24"/>
                          <a:gd name="T20" fmla="*/ 8 w 24"/>
                          <a:gd name="T21" fmla="*/ 0 h 24"/>
                          <a:gd name="T22" fmla="*/ 8 w 24"/>
                          <a:gd name="T23" fmla="*/ 8 h 24"/>
                          <a:gd name="T24" fmla="*/ 0 w 24"/>
                          <a:gd name="T25" fmla="*/ 8 h 24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24"/>
                          <a:gd name="T40" fmla="*/ 0 h 24"/>
                          <a:gd name="T41" fmla="*/ 24 w 24"/>
                          <a:gd name="T42" fmla="*/ 24 h 24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24" h="24">
                            <a:moveTo>
                              <a:pt x="0" y="8"/>
                            </a:moveTo>
                            <a:lnTo>
                              <a:pt x="0" y="16"/>
                            </a:lnTo>
                            <a:lnTo>
                              <a:pt x="0" y="24"/>
                            </a:lnTo>
                            <a:lnTo>
                              <a:pt x="8" y="24"/>
                            </a:lnTo>
                            <a:lnTo>
                              <a:pt x="16" y="24"/>
                            </a:lnTo>
                            <a:lnTo>
                              <a:pt x="24" y="24"/>
                            </a:lnTo>
                            <a:lnTo>
                              <a:pt x="24" y="16"/>
                            </a:lnTo>
                            <a:lnTo>
                              <a:pt x="24" y="8"/>
                            </a:lnTo>
                            <a:lnTo>
                              <a:pt x="16" y="8"/>
                            </a:lnTo>
                            <a:lnTo>
                              <a:pt x="16" y="0"/>
                            </a:lnTo>
                            <a:lnTo>
                              <a:pt x="8" y="0"/>
                            </a:lnTo>
                            <a:lnTo>
                              <a:pt x="8" y="8"/>
                            </a:lnTo>
                            <a:lnTo>
                              <a:pt x="0" y="8"/>
                            </a:lnTo>
                            <a:close/>
                          </a:path>
                        </a:pathLst>
                      </a:custGeom>
                      <a:noFill/>
                      <a:ln w="12700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</p:grpSp>
                <p:grpSp>
                  <p:nvGrpSpPr>
                    <p:cNvPr id="25913" name="Group 9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0" y="1672"/>
                      <a:ext cx="8" cy="1"/>
                      <a:chOff x="720" y="1672"/>
                      <a:chExt cx="8" cy="1"/>
                    </a:xfrm>
                  </p:grpSpPr>
                  <p:sp>
                    <p:nvSpPr>
                      <p:cNvPr id="25915" name="Line 96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20" y="1672"/>
                        <a:ext cx="8" cy="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5916" name="Line 96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20" y="1672"/>
                        <a:ext cx="8" cy="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</p:grpSp>
                <p:sp>
                  <p:nvSpPr>
                    <p:cNvPr id="25914" name="Freeform 963"/>
                    <p:cNvSpPr>
                      <a:spLocks/>
                    </p:cNvSpPr>
                    <p:nvPr/>
                  </p:nvSpPr>
                  <p:spPr bwMode="auto">
                    <a:xfrm>
                      <a:off x="664" y="1672"/>
                      <a:ext cx="32" cy="16"/>
                    </a:xfrm>
                    <a:custGeom>
                      <a:avLst/>
                      <a:gdLst>
                        <a:gd name="T0" fmla="*/ 32 w 32"/>
                        <a:gd name="T1" fmla="*/ 8 h 16"/>
                        <a:gd name="T2" fmla="*/ 0 w 32"/>
                        <a:gd name="T3" fmla="*/ 0 h 16"/>
                        <a:gd name="T4" fmla="*/ 8 w 32"/>
                        <a:gd name="T5" fmla="*/ 8 h 16"/>
                        <a:gd name="T6" fmla="*/ 24 w 32"/>
                        <a:gd name="T7" fmla="*/ 8 h 16"/>
                        <a:gd name="T8" fmla="*/ 32 w 32"/>
                        <a:gd name="T9" fmla="*/ 16 h 16"/>
                        <a:gd name="T10" fmla="*/ 32 w 32"/>
                        <a:gd name="T11" fmla="*/ 8 h 1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2"/>
                        <a:gd name="T19" fmla="*/ 0 h 16"/>
                        <a:gd name="T20" fmla="*/ 32 w 32"/>
                        <a:gd name="T21" fmla="*/ 16 h 1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2" h="16">
                          <a:moveTo>
                            <a:pt x="32" y="8"/>
                          </a:moveTo>
                          <a:lnTo>
                            <a:pt x="0" y="0"/>
                          </a:lnTo>
                          <a:lnTo>
                            <a:pt x="8" y="8"/>
                          </a:lnTo>
                          <a:lnTo>
                            <a:pt x="24" y="8"/>
                          </a:lnTo>
                          <a:lnTo>
                            <a:pt x="32" y="16"/>
                          </a:lnTo>
                          <a:lnTo>
                            <a:pt x="32" y="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  <p:grpSp>
                <p:nvGrpSpPr>
                  <p:cNvPr id="25896" name="Group 964"/>
                  <p:cNvGrpSpPr>
                    <a:grpSpLocks/>
                  </p:cNvGrpSpPr>
                  <p:nvPr/>
                </p:nvGrpSpPr>
                <p:grpSpPr bwMode="auto">
                  <a:xfrm>
                    <a:off x="736" y="1688"/>
                    <a:ext cx="8" cy="8"/>
                    <a:chOff x="736" y="1688"/>
                    <a:chExt cx="8" cy="8"/>
                  </a:xfrm>
                </p:grpSpPr>
                <p:sp>
                  <p:nvSpPr>
                    <p:cNvPr id="25908" name="Rectangle 9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6" y="1688"/>
                      <a:ext cx="8" cy="8"/>
                    </a:xfrm>
                    <a:prstGeom prst="rect">
                      <a:avLst/>
                    </a:prstGeom>
                    <a:solidFill>
                      <a:srgbClr val="661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eaLnBrk="0" hangingPunct="0"/>
                      <a:endParaRPr lang="en-US">
                        <a:latin typeface="Constantia" pitchFamily="18" charset="0"/>
                      </a:endParaRPr>
                    </a:p>
                  </p:txBody>
                </p:sp>
                <p:sp>
                  <p:nvSpPr>
                    <p:cNvPr id="25909" name="Freeform 966"/>
                    <p:cNvSpPr>
                      <a:spLocks/>
                    </p:cNvSpPr>
                    <p:nvPr/>
                  </p:nvSpPr>
                  <p:spPr bwMode="auto">
                    <a:xfrm>
                      <a:off x="736" y="1688"/>
                      <a:ext cx="1" cy="8"/>
                    </a:xfrm>
                    <a:custGeom>
                      <a:avLst/>
                      <a:gdLst>
                        <a:gd name="T0" fmla="*/ 0 w 1"/>
                        <a:gd name="T1" fmla="*/ 0 h 8"/>
                        <a:gd name="T2" fmla="*/ 0 w 1"/>
                        <a:gd name="T3" fmla="*/ 8 h 8"/>
                        <a:gd name="T4" fmla="*/ 0 w 1"/>
                        <a:gd name="T5" fmla="*/ 0 h 8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8"/>
                        <a:gd name="T11" fmla="*/ 1 w 1"/>
                        <a:gd name="T12" fmla="*/ 8 h 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8">
                          <a:moveTo>
                            <a:pt x="0" y="0"/>
                          </a:moveTo>
                          <a:lnTo>
                            <a:pt x="0" y="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CC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5910" name="Freeform 967"/>
                    <p:cNvSpPr>
                      <a:spLocks/>
                    </p:cNvSpPr>
                    <p:nvPr/>
                  </p:nvSpPr>
                  <p:spPr bwMode="auto">
                    <a:xfrm>
                      <a:off x="736" y="1688"/>
                      <a:ext cx="8" cy="8"/>
                    </a:xfrm>
                    <a:custGeom>
                      <a:avLst/>
                      <a:gdLst>
                        <a:gd name="T0" fmla="*/ 8 w 8"/>
                        <a:gd name="T1" fmla="*/ 0 h 8"/>
                        <a:gd name="T2" fmla="*/ 0 w 8"/>
                        <a:gd name="T3" fmla="*/ 8 h 8"/>
                        <a:gd name="T4" fmla="*/ 8 w 8"/>
                        <a:gd name="T5" fmla="*/ 8 h 8"/>
                        <a:gd name="T6" fmla="*/ 8 w 8"/>
                        <a:gd name="T7" fmla="*/ 0 h 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"/>
                        <a:gd name="T13" fmla="*/ 0 h 8"/>
                        <a:gd name="T14" fmla="*/ 8 w 8"/>
                        <a:gd name="T15" fmla="*/ 8 h 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" h="8">
                          <a:moveTo>
                            <a:pt x="8" y="0"/>
                          </a:moveTo>
                          <a:lnTo>
                            <a:pt x="0" y="8"/>
                          </a:lnTo>
                          <a:lnTo>
                            <a:pt x="8" y="8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solidFill>
                      <a:srgbClr val="FFCC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  <p:grpSp>
                <p:nvGrpSpPr>
                  <p:cNvPr id="25897" name="Group 968"/>
                  <p:cNvGrpSpPr>
                    <a:grpSpLocks/>
                  </p:cNvGrpSpPr>
                  <p:nvPr/>
                </p:nvGrpSpPr>
                <p:grpSpPr bwMode="auto">
                  <a:xfrm>
                    <a:off x="696" y="1680"/>
                    <a:ext cx="24" cy="8"/>
                    <a:chOff x="696" y="1680"/>
                    <a:chExt cx="24" cy="8"/>
                  </a:xfrm>
                </p:grpSpPr>
                <p:sp>
                  <p:nvSpPr>
                    <p:cNvPr id="25904" name="Freeform 969"/>
                    <p:cNvSpPr>
                      <a:spLocks/>
                    </p:cNvSpPr>
                    <p:nvPr/>
                  </p:nvSpPr>
                  <p:spPr bwMode="auto">
                    <a:xfrm>
                      <a:off x="696" y="1680"/>
                      <a:ext cx="24" cy="8"/>
                    </a:xfrm>
                    <a:custGeom>
                      <a:avLst/>
                      <a:gdLst>
                        <a:gd name="T0" fmla="*/ 24 w 24"/>
                        <a:gd name="T1" fmla="*/ 8 h 8"/>
                        <a:gd name="T2" fmla="*/ 16 w 24"/>
                        <a:gd name="T3" fmla="*/ 8 h 8"/>
                        <a:gd name="T4" fmla="*/ 8 w 24"/>
                        <a:gd name="T5" fmla="*/ 8 h 8"/>
                        <a:gd name="T6" fmla="*/ 0 w 24"/>
                        <a:gd name="T7" fmla="*/ 0 h 8"/>
                        <a:gd name="T8" fmla="*/ 8 w 24"/>
                        <a:gd name="T9" fmla="*/ 0 h 8"/>
                        <a:gd name="T10" fmla="*/ 16 w 24"/>
                        <a:gd name="T11" fmla="*/ 0 h 8"/>
                        <a:gd name="T12" fmla="*/ 24 w 24"/>
                        <a:gd name="T13" fmla="*/ 8 h 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4"/>
                        <a:gd name="T22" fmla="*/ 0 h 8"/>
                        <a:gd name="T23" fmla="*/ 24 w 24"/>
                        <a:gd name="T24" fmla="*/ 8 h 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4" h="8">
                          <a:moveTo>
                            <a:pt x="24" y="8"/>
                          </a:moveTo>
                          <a:lnTo>
                            <a:pt x="16" y="8"/>
                          </a:lnTo>
                          <a:lnTo>
                            <a:pt x="8" y="8"/>
                          </a:lnTo>
                          <a:lnTo>
                            <a:pt x="0" y="0"/>
                          </a:lnTo>
                          <a:lnTo>
                            <a:pt x="8" y="0"/>
                          </a:lnTo>
                          <a:lnTo>
                            <a:pt x="16" y="0"/>
                          </a:lnTo>
                          <a:lnTo>
                            <a:pt x="24" y="8"/>
                          </a:lnTo>
                          <a:close/>
                        </a:path>
                      </a:pathLst>
                    </a:custGeom>
                    <a:solidFill>
                      <a:srgbClr val="661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5905" name="Freeform 970"/>
                    <p:cNvSpPr>
                      <a:spLocks/>
                    </p:cNvSpPr>
                    <p:nvPr/>
                  </p:nvSpPr>
                  <p:spPr bwMode="auto">
                    <a:xfrm>
                      <a:off x="712" y="1680"/>
                      <a:ext cx="1" cy="8"/>
                    </a:xfrm>
                    <a:custGeom>
                      <a:avLst/>
                      <a:gdLst>
                        <a:gd name="T0" fmla="*/ 0 w 1"/>
                        <a:gd name="T1" fmla="*/ 8 h 8"/>
                        <a:gd name="T2" fmla="*/ 0 w 1"/>
                        <a:gd name="T3" fmla="*/ 0 h 8"/>
                        <a:gd name="T4" fmla="*/ 0 w 1"/>
                        <a:gd name="T5" fmla="*/ 8 h 8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8"/>
                        <a:gd name="T11" fmla="*/ 1 w 1"/>
                        <a:gd name="T12" fmla="*/ 8 h 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8">
                          <a:moveTo>
                            <a:pt x="0" y="8"/>
                          </a:moveTo>
                          <a:lnTo>
                            <a:pt x="0" y="0"/>
                          </a:lnTo>
                          <a:lnTo>
                            <a:pt x="0" y="8"/>
                          </a:lnTo>
                          <a:close/>
                        </a:path>
                      </a:pathLst>
                    </a:custGeom>
                    <a:solidFill>
                      <a:srgbClr val="FFCC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5906" name="Freeform 971"/>
                    <p:cNvSpPr>
                      <a:spLocks/>
                    </p:cNvSpPr>
                    <p:nvPr/>
                  </p:nvSpPr>
                  <p:spPr bwMode="auto">
                    <a:xfrm>
                      <a:off x="704" y="1680"/>
                      <a:ext cx="1" cy="8"/>
                    </a:xfrm>
                    <a:custGeom>
                      <a:avLst/>
                      <a:gdLst>
                        <a:gd name="T0" fmla="*/ 0 w 1"/>
                        <a:gd name="T1" fmla="*/ 0 h 8"/>
                        <a:gd name="T2" fmla="*/ 0 w 1"/>
                        <a:gd name="T3" fmla="*/ 8 h 8"/>
                        <a:gd name="T4" fmla="*/ 0 w 1"/>
                        <a:gd name="T5" fmla="*/ 0 h 8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8"/>
                        <a:gd name="T11" fmla="*/ 1 w 1"/>
                        <a:gd name="T12" fmla="*/ 8 h 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8">
                          <a:moveTo>
                            <a:pt x="0" y="0"/>
                          </a:moveTo>
                          <a:lnTo>
                            <a:pt x="0" y="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CC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5907" name="Oval 9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4" y="1680"/>
                      <a:ext cx="8" cy="8"/>
                    </a:xfrm>
                    <a:prstGeom prst="ellipse">
                      <a:avLst/>
                    </a:prstGeom>
                    <a:solidFill>
                      <a:srgbClr val="FFCC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eaLnBrk="0" hangingPunct="0"/>
                      <a:endParaRPr lang="en-US">
                        <a:latin typeface="Constantia" pitchFamily="18" charset="0"/>
                      </a:endParaRPr>
                    </a:p>
                  </p:txBody>
                </p:sp>
              </p:grpSp>
              <p:grpSp>
                <p:nvGrpSpPr>
                  <p:cNvPr id="25898" name="Group 973"/>
                  <p:cNvGrpSpPr>
                    <a:grpSpLocks/>
                  </p:cNvGrpSpPr>
                  <p:nvPr/>
                </p:nvGrpSpPr>
                <p:grpSpPr bwMode="auto">
                  <a:xfrm>
                    <a:off x="648" y="1624"/>
                    <a:ext cx="72" cy="112"/>
                    <a:chOff x="648" y="1624"/>
                    <a:chExt cx="72" cy="112"/>
                  </a:xfrm>
                </p:grpSpPr>
                <p:grpSp>
                  <p:nvGrpSpPr>
                    <p:cNvPr id="25900" name="Group 9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8" y="1624"/>
                      <a:ext cx="72" cy="112"/>
                      <a:chOff x="648" y="1624"/>
                      <a:chExt cx="72" cy="112"/>
                    </a:xfrm>
                  </p:grpSpPr>
                  <p:sp>
                    <p:nvSpPr>
                      <p:cNvPr id="25902" name="Freeform 9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8" y="1624"/>
                        <a:ext cx="64" cy="104"/>
                      </a:xfrm>
                      <a:custGeom>
                        <a:avLst/>
                        <a:gdLst>
                          <a:gd name="T0" fmla="*/ 16 w 64"/>
                          <a:gd name="T1" fmla="*/ 48 h 104"/>
                          <a:gd name="T2" fmla="*/ 16 w 64"/>
                          <a:gd name="T3" fmla="*/ 56 h 104"/>
                          <a:gd name="T4" fmla="*/ 8 w 64"/>
                          <a:gd name="T5" fmla="*/ 64 h 104"/>
                          <a:gd name="T6" fmla="*/ 8 w 64"/>
                          <a:gd name="T7" fmla="*/ 72 h 104"/>
                          <a:gd name="T8" fmla="*/ 16 w 64"/>
                          <a:gd name="T9" fmla="*/ 80 h 104"/>
                          <a:gd name="T10" fmla="*/ 16 w 64"/>
                          <a:gd name="T11" fmla="*/ 88 h 104"/>
                          <a:gd name="T12" fmla="*/ 24 w 64"/>
                          <a:gd name="T13" fmla="*/ 88 h 104"/>
                          <a:gd name="T14" fmla="*/ 24 w 64"/>
                          <a:gd name="T15" fmla="*/ 96 h 104"/>
                          <a:gd name="T16" fmla="*/ 32 w 64"/>
                          <a:gd name="T17" fmla="*/ 96 h 104"/>
                          <a:gd name="T18" fmla="*/ 40 w 64"/>
                          <a:gd name="T19" fmla="*/ 96 h 104"/>
                          <a:gd name="T20" fmla="*/ 48 w 64"/>
                          <a:gd name="T21" fmla="*/ 96 h 104"/>
                          <a:gd name="T22" fmla="*/ 56 w 64"/>
                          <a:gd name="T23" fmla="*/ 96 h 104"/>
                          <a:gd name="T24" fmla="*/ 64 w 64"/>
                          <a:gd name="T25" fmla="*/ 96 h 104"/>
                          <a:gd name="T26" fmla="*/ 64 w 64"/>
                          <a:gd name="T27" fmla="*/ 104 h 104"/>
                          <a:gd name="T28" fmla="*/ 56 w 64"/>
                          <a:gd name="T29" fmla="*/ 104 h 104"/>
                          <a:gd name="T30" fmla="*/ 48 w 64"/>
                          <a:gd name="T31" fmla="*/ 96 h 104"/>
                          <a:gd name="T32" fmla="*/ 40 w 64"/>
                          <a:gd name="T33" fmla="*/ 96 h 104"/>
                          <a:gd name="T34" fmla="*/ 32 w 64"/>
                          <a:gd name="T35" fmla="*/ 96 h 104"/>
                          <a:gd name="T36" fmla="*/ 32 w 64"/>
                          <a:gd name="T37" fmla="*/ 96 h 104"/>
                          <a:gd name="T38" fmla="*/ 24 w 64"/>
                          <a:gd name="T39" fmla="*/ 96 h 104"/>
                          <a:gd name="T40" fmla="*/ 16 w 64"/>
                          <a:gd name="T41" fmla="*/ 96 h 104"/>
                          <a:gd name="T42" fmla="*/ 16 w 64"/>
                          <a:gd name="T43" fmla="*/ 88 h 104"/>
                          <a:gd name="T44" fmla="*/ 8 w 64"/>
                          <a:gd name="T45" fmla="*/ 80 h 104"/>
                          <a:gd name="T46" fmla="*/ 8 w 64"/>
                          <a:gd name="T47" fmla="*/ 72 h 104"/>
                          <a:gd name="T48" fmla="*/ 8 w 64"/>
                          <a:gd name="T49" fmla="*/ 64 h 104"/>
                          <a:gd name="T50" fmla="*/ 0 w 64"/>
                          <a:gd name="T51" fmla="*/ 56 h 104"/>
                          <a:gd name="T52" fmla="*/ 0 w 64"/>
                          <a:gd name="T53" fmla="*/ 48 h 104"/>
                          <a:gd name="T54" fmla="*/ 0 w 64"/>
                          <a:gd name="T55" fmla="*/ 40 h 104"/>
                          <a:gd name="T56" fmla="*/ 0 w 64"/>
                          <a:gd name="T57" fmla="*/ 32 h 104"/>
                          <a:gd name="T58" fmla="*/ 0 w 64"/>
                          <a:gd name="T59" fmla="*/ 24 h 104"/>
                          <a:gd name="T60" fmla="*/ 0 w 64"/>
                          <a:gd name="T61" fmla="*/ 24 h 104"/>
                          <a:gd name="T62" fmla="*/ 0 w 64"/>
                          <a:gd name="T63" fmla="*/ 16 h 104"/>
                          <a:gd name="T64" fmla="*/ 0 w 64"/>
                          <a:gd name="T65" fmla="*/ 8 h 104"/>
                          <a:gd name="T66" fmla="*/ 0 w 64"/>
                          <a:gd name="T67" fmla="*/ 0 h 104"/>
                          <a:gd name="T68" fmla="*/ 0 w 64"/>
                          <a:gd name="T69" fmla="*/ 8 h 104"/>
                          <a:gd name="T70" fmla="*/ 0 w 64"/>
                          <a:gd name="T71" fmla="*/ 16 h 104"/>
                          <a:gd name="T72" fmla="*/ 0 w 64"/>
                          <a:gd name="T73" fmla="*/ 24 h 104"/>
                          <a:gd name="T74" fmla="*/ 0 w 64"/>
                          <a:gd name="T75" fmla="*/ 24 h 104"/>
                          <a:gd name="T76" fmla="*/ 0 w 64"/>
                          <a:gd name="T77" fmla="*/ 32 h 104"/>
                          <a:gd name="T78" fmla="*/ 8 w 64"/>
                          <a:gd name="T79" fmla="*/ 32 h 104"/>
                          <a:gd name="T80" fmla="*/ 8 w 64"/>
                          <a:gd name="T81" fmla="*/ 40 h 104"/>
                          <a:gd name="T82" fmla="*/ 8 w 64"/>
                          <a:gd name="T83" fmla="*/ 40 h 104"/>
                          <a:gd name="T84" fmla="*/ 16 w 64"/>
                          <a:gd name="T85" fmla="*/ 48 h 104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w 64"/>
                          <a:gd name="T130" fmla="*/ 0 h 104"/>
                          <a:gd name="T131" fmla="*/ 64 w 64"/>
                          <a:gd name="T132" fmla="*/ 104 h 104"/>
                        </a:gdLst>
                        <a:ahLst/>
                        <a:cxnLst>
                          <a:cxn ang="T86">
                            <a:pos x="T0" y="T1"/>
                          </a:cxn>
                          <a:cxn ang="T87">
                            <a:pos x="T2" y="T3"/>
                          </a:cxn>
                          <a:cxn ang="T88">
                            <a:pos x="T4" y="T5"/>
                          </a:cxn>
                          <a:cxn ang="T89">
                            <a:pos x="T6" y="T7"/>
                          </a:cxn>
                          <a:cxn ang="T90">
                            <a:pos x="T8" y="T9"/>
                          </a:cxn>
                          <a:cxn ang="T91">
                            <a:pos x="T10" y="T11"/>
                          </a:cxn>
                          <a:cxn ang="T92">
                            <a:pos x="T12" y="T13"/>
                          </a:cxn>
                          <a:cxn ang="T93">
                            <a:pos x="T14" y="T15"/>
                          </a:cxn>
                          <a:cxn ang="T94">
                            <a:pos x="T16" y="T17"/>
                          </a:cxn>
                          <a:cxn ang="T95">
                            <a:pos x="T18" y="T19"/>
                          </a:cxn>
                          <a:cxn ang="T96">
                            <a:pos x="T20" y="T21"/>
                          </a:cxn>
                          <a:cxn ang="T97">
                            <a:pos x="T22" y="T23"/>
                          </a:cxn>
                          <a:cxn ang="T98">
                            <a:pos x="T24" y="T25"/>
                          </a:cxn>
                          <a:cxn ang="T99">
                            <a:pos x="T26" y="T27"/>
                          </a:cxn>
                          <a:cxn ang="T100">
                            <a:pos x="T28" y="T29"/>
                          </a:cxn>
                          <a:cxn ang="T101">
                            <a:pos x="T30" y="T31"/>
                          </a:cxn>
                          <a:cxn ang="T102">
                            <a:pos x="T32" y="T33"/>
                          </a:cxn>
                          <a:cxn ang="T103">
                            <a:pos x="T34" y="T35"/>
                          </a:cxn>
                          <a:cxn ang="T104">
                            <a:pos x="T36" y="T37"/>
                          </a:cxn>
                          <a:cxn ang="T105">
                            <a:pos x="T38" y="T39"/>
                          </a:cxn>
                          <a:cxn ang="T106">
                            <a:pos x="T40" y="T41"/>
                          </a:cxn>
                          <a:cxn ang="T107">
                            <a:pos x="T42" y="T43"/>
                          </a:cxn>
                          <a:cxn ang="T108">
                            <a:pos x="T44" y="T45"/>
                          </a:cxn>
                          <a:cxn ang="T109">
                            <a:pos x="T46" y="T47"/>
                          </a:cxn>
                          <a:cxn ang="T110">
                            <a:pos x="T48" y="T49"/>
                          </a:cxn>
                          <a:cxn ang="T111">
                            <a:pos x="T50" y="T51"/>
                          </a:cxn>
                          <a:cxn ang="T112">
                            <a:pos x="T52" y="T53"/>
                          </a:cxn>
                          <a:cxn ang="T113">
                            <a:pos x="T54" y="T55"/>
                          </a:cxn>
                          <a:cxn ang="T114">
                            <a:pos x="T56" y="T57"/>
                          </a:cxn>
                          <a:cxn ang="T115">
                            <a:pos x="T58" y="T59"/>
                          </a:cxn>
                          <a:cxn ang="T116">
                            <a:pos x="T60" y="T61"/>
                          </a:cxn>
                          <a:cxn ang="T117">
                            <a:pos x="T62" y="T63"/>
                          </a:cxn>
                          <a:cxn ang="T118">
                            <a:pos x="T64" y="T65"/>
                          </a:cxn>
                          <a:cxn ang="T119">
                            <a:pos x="T66" y="T67"/>
                          </a:cxn>
                          <a:cxn ang="T120">
                            <a:pos x="T68" y="T69"/>
                          </a:cxn>
                          <a:cxn ang="T121">
                            <a:pos x="T70" y="T71"/>
                          </a:cxn>
                          <a:cxn ang="T122">
                            <a:pos x="T72" y="T73"/>
                          </a:cxn>
                          <a:cxn ang="T123">
                            <a:pos x="T74" y="T75"/>
                          </a:cxn>
                          <a:cxn ang="T124">
                            <a:pos x="T76" y="T77"/>
                          </a:cxn>
                          <a:cxn ang="T125">
                            <a:pos x="T78" y="T79"/>
                          </a:cxn>
                          <a:cxn ang="T126">
                            <a:pos x="T80" y="T81"/>
                          </a:cxn>
                          <a:cxn ang="T127">
                            <a:pos x="T82" y="T83"/>
                          </a:cxn>
                          <a:cxn ang="T128">
                            <a:pos x="T84" y="T85"/>
                          </a:cxn>
                        </a:cxnLst>
                        <a:rect l="T129" t="T130" r="T131" b="T132"/>
                        <a:pathLst>
                          <a:path w="64" h="104">
                            <a:moveTo>
                              <a:pt x="16" y="48"/>
                            </a:moveTo>
                            <a:lnTo>
                              <a:pt x="16" y="56"/>
                            </a:lnTo>
                            <a:lnTo>
                              <a:pt x="8" y="64"/>
                            </a:lnTo>
                            <a:lnTo>
                              <a:pt x="8" y="72"/>
                            </a:lnTo>
                            <a:lnTo>
                              <a:pt x="16" y="80"/>
                            </a:lnTo>
                            <a:lnTo>
                              <a:pt x="16" y="88"/>
                            </a:lnTo>
                            <a:lnTo>
                              <a:pt x="24" y="88"/>
                            </a:lnTo>
                            <a:lnTo>
                              <a:pt x="24" y="96"/>
                            </a:lnTo>
                            <a:lnTo>
                              <a:pt x="32" y="96"/>
                            </a:lnTo>
                            <a:lnTo>
                              <a:pt x="40" y="96"/>
                            </a:lnTo>
                            <a:lnTo>
                              <a:pt x="48" y="96"/>
                            </a:lnTo>
                            <a:lnTo>
                              <a:pt x="56" y="96"/>
                            </a:lnTo>
                            <a:lnTo>
                              <a:pt x="64" y="96"/>
                            </a:lnTo>
                            <a:lnTo>
                              <a:pt x="64" y="104"/>
                            </a:lnTo>
                            <a:lnTo>
                              <a:pt x="56" y="104"/>
                            </a:lnTo>
                            <a:lnTo>
                              <a:pt x="48" y="96"/>
                            </a:lnTo>
                            <a:lnTo>
                              <a:pt x="40" y="96"/>
                            </a:lnTo>
                            <a:lnTo>
                              <a:pt x="32" y="96"/>
                            </a:lnTo>
                            <a:lnTo>
                              <a:pt x="24" y="96"/>
                            </a:lnTo>
                            <a:lnTo>
                              <a:pt x="16" y="96"/>
                            </a:lnTo>
                            <a:lnTo>
                              <a:pt x="16" y="88"/>
                            </a:lnTo>
                            <a:lnTo>
                              <a:pt x="8" y="80"/>
                            </a:lnTo>
                            <a:lnTo>
                              <a:pt x="8" y="72"/>
                            </a:lnTo>
                            <a:lnTo>
                              <a:pt x="8" y="64"/>
                            </a:lnTo>
                            <a:lnTo>
                              <a:pt x="0" y="56"/>
                            </a:lnTo>
                            <a:lnTo>
                              <a:pt x="0" y="48"/>
                            </a:lnTo>
                            <a:lnTo>
                              <a:pt x="0" y="40"/>
                            </a:lnTo>
                            <a:lnTo>
                              <a:pt x="0" y="32"/>
                            </a:lnTo>
                            <a:lnTo>
                              <a:pt x="0" y="24"/>
                            </a:lnTo>
                            <a:lnTo>
                              <a:pt x="0" y="16"/>
                            </a:lnTo>
                            <a:lnTo>
                              <a:pt x="0" y="8"/>
                            </a:lnTo>
                            <a:lnTo>
                              <a:pt x="0" y="0"/>
                            </a:lnTo>
                            <a:lnTo>
                              <a:pt x="0" y="8"/>
                            </a:lnTo>
                            <a:lnTo>
                              <a:pt x="0" y="16"/>
                            </a:lnTo>
                            <a:lnTo>
                              <a:pt x="0" y="24"/>
                            </a:lnTo>
                            <a:lnTo>
                              <a:pt x="0" y="32"/>
                            </a:lnTo>
                            <a:lnTo>
                              <a:pt x="8" y="32"/>
                            </a:lnTo>
                            <a:lnTo>
                              <a:pt x="8" y="40"/>
                            </a:lnTo>
                            <a:lnTo>
                              <a:pt x="16" y="4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12700">
                        <a:solidFill>
                          <a:srgbClr val="40404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5903" name="Freeform 9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8" y="1624"/>
                        <a:ext cx="72" cy="112"/>
                      </a:xfrm>
                      <a:custGeom>
                        <a:avLst/>
                        <a:gdLst>
                          <a:gd name="T0" fmla="*/ 24 w 72"/>
                          <a:gd name="T1" fmla="*/ 56 h 112"/>
                          <a:gd name="T2" fmla="*/ 24 w 72"/>
                          <a:gd name="T3" fmla="*/ 64 h 112"/>
                          <a:gd name="T4" fmla="*/ 16 w 72"/>
                          <a:gd name="T5" fmla="*/ 72 h 112"/>
                          <a:gd name="T6" fmla="*/ 24 w 72"/>
                          <a:gd name="T7" fmla="*/ 80 h 112"/>
                          <a:gd name="T8" fmla="*/ 24 w 72"/>
                          <a:gd name="T9" fmla="*/ 88 h 112"/>
                          <a:gd name="T10" fmla="*/ 32 w 72"/>
                          <a:gd name="T11" fmla="*/ 88 h 112"/>
                          <a:gd name="T12" fmla="*/ 32 w 72"/>
                          <a:gd name="T13" fmla="*/ 96 h 112"/>
                          <a:gd name="T14" fmla="*/ 40 w 72"/>
                          <a:gd name="T15" fmla="*/ 96 h 112"/>
                          <a:gd name="T16" fmla="*/ 48 w 72"/>
                          <a:gd name="T17" fmla="*/ 104 h 112"/>
                          <a:gd name="T18" fmla="*/ 56 w 72"/>
                          <a:gd name="T19" fmla="*/ 104 h 112"/>
                          <a:gd name="T20" fmla="*/ 64 w 72"/>
                          <a:gd name="T21" fmla="*/ 104 h 112"/>
                          <a:gd name="T22" fmla="*/ 72 w 72"/>
                          <a:gd name="T23" fmla="*/ 104 h 112"/>
                          <a:gd name="T24" fmla="*/ 72 w 72"/>
                          <a:gd name="T25" fmla="*/ 112 h 112"/>
                          <a:gd name="T26" fmla="*/ 64 w 72"/>
                          <a:gd name="T27" fmla="*/ 112 h 112"/>
                          <a:gd name="T28" fmla="*/ 56 w 72"/>
                          <a:gd name="T29" fmla="*/ 104 h 112"/>
                          <a:gd name="T30" fmla="*/ 48 w 72"/>
                          <a:gd name="T31" fmla="*/ 104 h 112"/>
                          <a:gd name="T32" fmla="*/ 40 w 72"/>
                          <a:gd name="T33" fmla="*/ 104 h 112"/>
                          <a:gd name="T34" fmla="*/ 40 w 72"/>
                          <a:gd name="T35" fmla="*/ 96 h 112"/>
                          <a:gd name="T36" fmla="*/ 32 w 72"/>
                          <a:gd name="T37" fmla="*/ 96 h 112"/>
                          <a:gd name="T38" fmla="*/ 24 w 72"/>
                          <a:gd name="T39" fmla="*/ 96 h 112"/>
                          <a:gd name="T40" fmla="*/ 24 w 72"/>
                          <a:gd name="T41" fmla="*/ 88 h 112"/>
                          <a:gd name="T42" fmla="*/ 16 w 72"/>
                          <a:gd name="T43" fmla="*/ 80 h 112"/>
                          <a:gd name="T44" fmla="*/ 8 w 72"/>
                          <a:gd name="T45" fmla="*/ 72 h 112"/>
                          <a:gd name="T46" fmla="*/ 0 w 72"/>
                          <a:gd name="T47" fmla="*/ 64 h 112"/>
                          <a:gd name="T48" fmla="*/ 0 w 72"/>
                          <a:gd name="T49" fmla="*/ 56 h 112"/>
                          <a:gd name="T50" fmla="*/ 0 w 72"/>
                          <a:gd name="T51" fmla="*/ 48 h 112"/>
                          <a:gd name="T52" fmla="*/ 0 w 72"/>
                          <a:gd name="T53" fmla="*/ 40 h 112"/>
                          <a:gd name="T54" fmla="*/ 0 w 72"/>
                          <a:gd name="T55" fmla="*/ 32 h 112"/>
                          <a:gd name="T56" fmla="*/ 0 w 72"/>
                          <a:gd name="T57" fmla="*/ 24 h 112"/>
                          <a:gd name="T58" fmla="*/ 0 w 72"/>
                          <a:gd name="T59" fmla="*/ 16 h 112"/>
                          <a:gd name="T60" fmla="*/ 0 w 72"/>
                          <a:gd name="T61" fmla="*/ 8 h 112"/>
                          <a:gd name="T62" fmla="*/ 0 w 72"/>
                          <a:gd name="T63" fmla="*/ 0 h 112"/>
                          <a:gd name="T64" fmla="*/ 0 w 72"/>
                          <a:gd name="T65" fmla="*/ 8 h 112"/>
                          <a:gd name="T66" fmla="*/ 0 w 72"/>
                          <a:gd name="T67" fmla="*/ 16 h 112"/>
                          <a:gd name="T68" fmla="*/ 0 w 72"/>
                          <a:gd name="T69" fmla="*/ 24 h 112"/>
                          <a:gd name="T70" fmla="*/ 0 w 72"/>
                          <a:gd name="T71" fmla="*/ 32 h 112"/>
                          <a:gd name="T72" fmla="*/ 0 w 72"/>
                          <a:gd name="T73" fmla="*/ 40 h 112"/>
                          <a:gd name="T74" fmla="*/ 8 w 72"/>
                          <a:gd name="T75" fmla="*/ 40 h 112"/>
                          <a:gd name="T76" fmla="*/ 8 w 72"/>
                          <a:gd name="T77" fmla="*/ 48 h 112"/>
                          <a:gd name="T78" fmla="*/ 16 w 72"/>
                          <a:gd name="T79" fmla="*/ 48 h 112"/>
                          <a:gd name="T80" fmla="*/ 24 w 72"/>
                          <a:gd name="T81" fmla="*/ 56 h 112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w 72"/>
                          <a:gd name="T124" fmla="*/ 0 h 112"/>
                          <a:gd name="T125" fmla="*/ 72 w 72"/>
                          <a:gd name="T126" fmla="*/ 112 h 112"/>
                        </a:gdLst>
                        <a:ahLst/>
                        <a:cxnLst>
                          <a:cxn ang="T82">
                            <a:pos x="T0" y="T1"/>
                          </a:cxn>
                          <a:cxn ang="T83">
                            <a:pos x="T2" y="T3"/>
                          </a:cxn>
                          <a:cxn ang="T84">
                            <a:pos x="T4" y="T5"/>
                          </a:cxn>
                          <a:cxn ang="T85">
                            <a:pos x="T6" y="T7"/>
                          </a:cxn>
                          <a:cxn ang="T86">
                            <a:pos x="T8" y="T9"/>
                          </a:cxn>
                          <a:cxn ang="T87">
                            <a:pos x="T10" y="T11"/>
                          </a:cxn>
                          <a:cxn ang="T88">
                            <a:pos x="T12" y="T13"/>
                          </a:cxn>
                          <a:cxn ang="T89">
                            <a:pos x="T14" y="T15"/>
                          </a:cxn>
                          <a:cxn ang="T90">
                            <a:pos x="T16" y="T17"/>
                          </a:cxn>
                          <a:cxn ang="T91">
                            <a:pos x="T18" y="T19"/>
                          </a:cxn>
                          <a:cxn ang="T92">
                            <a:pos x="T20" y="T21"/>
                          </a:cxn>
                          <a:cxn ang="T93">
                            <a:pos x="T22" y="T23"/>
                          </a:cxn>
                          <a:cxn ang="T94">
                            <a:pos x="T24" y="T25"/>
                          </a:cxn>
                          <a:cxn ang="T95">
                            <a:pos x="T26" y="T27"/>
                          </a:cxn>
                          <a:cxn ang="T96">
                            <a:pos x="T28" y="T29"/>
                          </a:cxn>
                          <a:cxn ang="T97">
                            <a:pos x="T30" y="T31"/>
                          </a:cxn>
                          <a:cxn ang="T98">
                            <a:pos x="T32" y="T33"/>
                          </a:cxn>
                          <a:cxn ang="T99">
                            <a:pos x="T34" y="T35"/>
                          </a:cxn>
                          <a:cxn ang="T100">
                            <a:pos x="T36" y="T37"/>
                          </a:cxn>
                          <a:cxn ang="T101">
                            <a:pos x="T38" y="T39"/>
                          </a:cxn>
                          <a:cxn ang="T102">
                            <a:pos x="T40" y="T41"/>
                          </a:cxn>
                          <a:cxn ang="T103">
                            <a:pos x="T42" y="T43"/>
                          </a:cxn>
                          <a:cxn ang="T104">
                            <a:pos x="T44" y="T45"/>
                          </a:cxn>
                          <a:cxn ang="T105">
                            <a:pos x="T46" y="T47"/>
                          </a:cxn>
                          <a:cxn ang="T106">
                            <a:pos x="T48" y="T49"/>
                          </a:cxn>
                          <a:cxn ang="T107">
                            <a:pos x="T50" y="T51"/>
                          </a:cxn>
                          <a:cxn ang="T108">
                            <a:pos x="T52" y="T53"/>
                          </a:cxn>
                          <a:cxn ang="T109">
                            <a:pos x="T54" y="T55"/>
                          </a:cxn>
                          <a:cxn ang="T110">
                            <a:pos x="T56" y="T57"/>
                          </a:cxn>
                          <a:cxn ang="T111">
                            <a:pos x="T58" y="T59"/>
                          </a:cxn>
                          <a:cxn ang="T112">
                            <a:pos x="T60" y="T61"/>
                          </a:cxn>
                          <a:cxn ang="T113">
                            <a:pos x="T62" y="T63"/>
                          </a:cxn>
                          <a:cxn ang="T114">
                            <a:pos x="T64" y="T65"/>
                          </a:cxn>
                          <a:cxn ang="T115">
                            <a:pos x="T66" y="T67"/>
                          </a:cxn>
                          <a:cxn ang="T116">
                            <a:pos x="T68" y="T69"/>
                          </a:cxn>
                          <a:cxn ang="T117">
                            <a:pos x="T70" y="T71"/>
                          </a:cxn>
                          <a:cxn ang="T118">
                            <a:pos x="T72" y="T73"/>
                          </a:cxn>
                          <a:cxn ang="T119">
                            <a:pos x="T74" y="T75"/>
                          </a:cxn>
                          <a:cxn ang="T120">
                            <a:pos x="T76" y="T77"/>
                          </a:cxn>
                          <a:cxn ang="T121">
                            <a:pos x="T78" y="T79"/>
                          </a:cxn>
                          <a:cxn ang="T122">
                            <a:pos x="T80" y="T81"/>
                          </a:cxn>
                        </a:cxnLst>
                        <a:rect l="T123" t="T124" r="T125" b="T126"/>
                        <a:pathLst>
                          <a:path w="72" h="112">
                            <a:moveTo>
                              <a:pt x="24" y="56"/>
                            </a:moveTo>
                            <a:lnTo>
                              <a:pt x="24" y="64"/>
                            </a:lnTo>
                            <a:lnTo>
                              <a:pt x="16" y="72"/>
                            </a:lnTo>
                            <a:lnTo>
                              <a:pt x="24" y="80"/>
                            </a:lnTo>
                            <a:lnTo>
                              <a:pt x="24" y="88"/>
                            </a:lnTo>
                            <a:lnTo>
                              <a:pt x="32" y="88"/>
                            </a:lnTo>
                            <a:lnTo>
                              <a:pt x="32" y="96"/>
                            </a:lnTo>
                            <a:lnTo>
                              <a:pt x="40" y="96"/>
                            </a:lnTo>
                            <a:lnTo>
                              <a:pt x="48" y="104"/>
                            </a:lnTo>
                            <a:lnTo>
                              <a:pt x="56" y="104"/>
                            </a:lnTo>
                            <a:lnTo>
                              <a:pt x="64" y="104"/>
                            </a:lnTo>
                            <a:lnTo>
                              <a:pt x="72" y="104"/>
                            </a:lnTo>
                            <a:lnTo>
                              <a:pt x="72" y="112"/>
                            </a:lnTo>
                            <a:lnTo>
                              <a:pt x="64" y="112"/>
                            </a:lnTo>
                            <a:lnTo>
                              <a:pt x="56" y="104"/>
                            </a:lnTo>
                            <a:lnTo>
                              <a:pt x="48" y="104"/>
                            </a:lnTo>
                            <a:lnTo>
                              <a:pt x="40" y="104"/>
                            </a:lnTo>
                            <a:lnTo>
                              <a:pt x="40" y="96"/>
                            </a:lnTo>
                            <a:lnTo>
                              <a:pt x="32" y="96"/>
                            </a:lnTo>
                            <a:lnTo>
                              <a:pt x="24" y="96"/>
                            </a:lnTo>
                            <a:lnTo>
                              <a:pt x="24" y="88"/>
                            </a:lnTo>
                            <a:lnTo>
                              <a:pt x="16" y="80"/>
                            </a:lnTo>
                            <a:lnTo>
                              <a:pt x="8" y="72"/>
                            </a:lnTo>
                            <a:lnTo>
                              <a:pt x="0" y="64"/>
                            </a:lnTo>
                            <a:lnTo>
                              <a:pt x="0" y="56"/>
                            </a:lnTo>
                            <a:lnTo>
                              <a:pt x="0" y="48"/>
                            </a:lnTo>
                            <a:lnTo>
                              <a:pt x="0" y="40"/>
                            </a:lnTo>
                            <a:lnTo>
                              <a:pt x="0" y="32"/>
                            </a:lnTo>
                            <a:lnTo>
                              <a:pt x="0" y="24"/>
                            </a:lnTo>
                            <a:lnTo>
                              <a:pt x="0" y="16"/>
                            </a:lnTo>
                            <a:lnTo>
                              <a:pt x="0" y="8"/>
                            </a:lnTo>
                            <a:lnTo>
                              <a:pt x="0" y="0"/>
                            </a:lnTo>
                            <a:lnTo>
                              <a:pt x="0" y="8"/>
                            </a:lnTo>
                            <a:lnTo>
                              <a:pt x="0" y="16"/>
                            </a:lnTo>
                            <a:lnTo>
                              <a:pt x="0" y="24"/>
                            </a:lnTo>
                            <a:lnTo>
                              <a:pt x="0" y="32"/>
                            </a:lnTo>
                            <a:lnTo>
                              <a:pt x="0" y="40"/>
                            </a:lnTo>
                            <a:lnTo>
                              <a:pt x="8" y="40"/>
                            </a:lnTo>
                            <a:lnTo>
                              <a:pt x="8" y="48"/>
                            </a:lnTo>
                            <a:lnTo>
                              <a:pt x="16" y="48"/>
                            </a:lnTo>
                            <a:lnTo>
                              <a:pt x="24" y="56"/>
                            </a:lnTo>
                            <a:close/>
                          </a:path>
                        </a:pathLst>
                      </a:custGeom>
                      <a:noFill/>
                      <a:ln w="12700">
                        <a:solidFill>
                          <a:srgbClr val="40404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</p:grpSp>
                <p:sp>
                  <p:nvSpPr>
                    <p:cNvPr id="25901" name="Oval 9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6" y="1680"/>
                      <a:ext cx="16" cy="16"/>
                    </a:xfrm>
                    <a:prstGeom prst="ellipse">
                      <a:avLst/>
                    </a:prstGeom>
                    <a:solidFill>
                      <a:srgbClr val="BFBF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eaLnBrk="0" hangingPunct="0"/>
                      <a:endParaRPr lang="en-US">
                        <a:latin typeface="Constantia" pitchFamily="18" charset="0"/>
                      </a:endParaRPr>
                    </a:p>
                  </p:txBody>
                </p:sp>
              </p:grpSp>
              <p:sp>
                <p:nvSpPr>
                  <p:cNvPr id="25899" name="Freeform 978"/>
                  <p:cNvSpPr>
                    <a:spLocks/>
                  </p:cNvSpPr>
                  <p:nvPr/>
                </p:nvSpPr>
                <p:spPr bwMode="auto">
                  <a:xfrm>
                    <a:off x="672" y="1728"/>
                    <a:ext cx="32" cy="32"/>
                  </a:xfrm>
                  <a:custGeom>
                    <a:avLst/>
                    <a:gdLst>
                      <a:gd name="T0" fmla="*/ 32 w 32"/>
                      <a:gd name="T1" fmla="*/ 16 h 32"/>
                      <a:gd name="T2" fmla="*/ 24 w 32"/>
                      <a:gd name="T3" fmla="*/ 16 h 32"/>
                      <a:gd name="T4" fmla="*/ 16 w 32"/>
                      <a:gd name="T5" fmla="*/ 8 h 32"/>
                      <a:gd name="T6" fmla="*/ 8 w 32"/>
                      <a:gd name="T7" fmla="*/ 0 h 32"/>
                      <a:gd name="T8" fmla="*/ 0 w 32"/>
                      <a:gd name="T9" fmla="*/ 0 h 32"/>
                      <a:gd name="T10" fmla="*/ 8 w 32"/>
                      <a:gd name="T11" fmla="*/ 8 h 32"/>
                      <a:gd name="T12" fmla="*/ 16 w 32"/>
                      <a:gd name="T13" fmla="*/ 16 h 32"/>
                      <a:gd name="T14" fmla="*/ 16 w 32"/>
                      <a:gd name="T15" fmla="*/ 24 h 32"/>
                      <a:gd name="T16" fmla="*/ 24 w 32"/>
                      <a:gd name="T17" fmla="*/ 32 h 32"/>
                      <a:gd name="T18" fmla="*/ 24 w 32"/>
                      <a:gd name="T19" fmla="*/ 24 h 32"/>
                      <a:gd name="T20" fmla="*/ 32 w 32"/>
                      <a:gd name="T21" fmla="*/ 24 h 32"/>
                      <a:gd name="T22" fmla="*/ 32 w 32"/>
                      <a:gd name="T23" fmla="*/ 16 h 3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2"/>
                      <a:gd name="T37" fmla="*/ 0 h 32"/>
                      <a:gd name="T38" fmla="*/ 32 w 32"/>
                      <a:gd name="T39" fmla="*/ 32 h 3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2" h="32">
                        <a:moveTo>
                          <a:pt x="32" y="16"/>
                        </a:moveTo>
                        <a:lnTo>
                          <a:pt x="24" y="16"/>
                        </a:lnTo>
                        <a:lnTo>
                          <a:pt x="16" y="8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8" y="8"/>
                        </a:lnTo>
                        <a:lnTo>
                          <a:pt x="16" y="16"/>
                        </a:lnTo>
                        <a:lnTo>
                          <a:pt x="16" y="24"/>
                        </a:lnTo>
                        <a:lnTo>
                          <a:pt x="24" y="32"/>
                        </a:lnTo>
                        <a:lnTo>
                          <a:pt x="24" y="24"/>
                        </a:lnTo>
                        <a:lnTo>
                          <a:pt x="32" y="24"/>
                        </a:lnTo>
                        <a:lnTo>
                          <a:pt x="32" y="16"/>
                        </a:lnTo>
                        <a:close/>
                      </a:path>
                    </a:pathLst>
                  </a:custGeom>
                  <a:solidFill>
                    <a:srgbClr val="661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</p:grpSp>
          <p:grpSp>
            <p:nvGrpSpPr>
              <p:cNvPr id="25875" name="Group 979"/>
              <p:cNvGrpSpPr>
                <a:grpSpLocks/>
              </p:cNvGrpSpPr>
              <p:nvPr/>
            </p:nvGrpSpPr>
            <p:grpSpPr bwMode="auto">
              <a:xfrm>
                <a:off x="552" y="1792"/>
                <a:ext cx="56" cy="136"/>
                <a:chOff x="552" y="1792"/>
                <a:chExt cx="56" cy="136"/>
              </a:xfrm>
            </p:grpSpPr>
            <p:grpSp>
              <p:nvGrpSpPr>
                <p:cNvPr id="25876" name="Group 980"/>
                <p:cNvGrpSpPr>
                  <a:grpSpLocks/>
                </p:cNvGrpSpPr>
                <p:nvPr/>
              </p:nvGrpSpPr>
              <p:grpSpPr bwMode="auto">
                <a:xfrm>
                  <a:off x="552" y="1792"/>
                  <a:ext cx="56" cy="128"/>
                  <a:chOff x="552" y="1792"/>
                  <a:chExt cx="56" cy="128"/>
                </a:xfrm>
              </p:grpSpPr>
              <p:sp>
                <p:nvSpPr>
                  <p:cNvPr id="25878" name="Freeform 981"/>
                  <p:cNvSpPr>
                    <a:spLocks/>
                  </p:cNvSpPr>
                  <p:nvPr/>
                </p:nvSpPr>
                <p:spPr bwMode="auto">
                  <a:xfrm>
                    <a:off x="552" y="1792"/>
                    <a:ext cx="48" cy="128"/>
                  </a:xfrm>
                  <a:custGeom>
                    <a:avLst/>
                    <a:gdLst>
                      <a:gd name="T0" fmla="*/ 40 w 48"/>
                      <a:gd name="T1" fmla="*/ 128 h 128"/>
                      <a:gd name="T2" fmla="*/ 48 w 48"/>
                      <a:gd name="T3" fmla="*/ 120 h 128"/>
                      <a:gd name="T4" fmla="*/ 48 w 48"/>
                      <a:gd name="T5" fmla="*/ 64 h 128"/>
                      <a:gd name="T6" fmla="*/ 48 w 48"/>
                      <a:gd name="T7" fmla="*/ 56 h 128"/>
                      <a:gd name="T8" fmla="*/ 40 w 48"/>
                      <a:gd name="T9" fmla="*/ 56 h 128"/>
                      <a:gd name="T10" fmla="*/ 40 w 48"/>
                      <a:gd name="T11" fmla="*/ 48 h 128"/>
                      <a:gd name="T12" fmla="*/ 32 w 48"/>
                      <a:gd name="T13" fmla="*/ 48 h 128"/>
                      <a:gd name="T14" fmla="*/ 24 w 48"/>
                      <a:gd name="T15" fmla="*/ 48 h 128"/>
                      <a:gd name="T16" fmla="*/ 16 w 48"/>
                      <a:gd name="T17" fmla="*/ 40 h 128"/>
                      <a:gd name="T18" fmla="*/ 8 w 48"/>
                      <a:gd name="T19" fmla="*/ 40 h 128"/>
                      <a:gd name="T20" fmla="*/ 8 w 48"/>
                      <a:gd name="T21" fmla="*/ 32 h 128"/>
                      <a:gd name="T22" fmla="*/ 8 w 48"/>
                      <a:gd name="T23" fmla="*/ 24 h 128"/>
                      <a:gd name="T24" fmla="*/ 8 w 48"/>
                      <a:gd name="T25" fmla="*/ 16 h 128"/>
                      <a:gd name="T26" fmla="*/ 16 w 48"/>
                      <a:gd name="T27" fmla="*/ 8 h 128"/>
                      <a:gd name="T28" fmla="*/ 24 w 48"/>
                      <a:gd name="T29" fmla="*/ 8 h 128"/>
                      <a:gd name="T30" fmla="*/ 32 w 48"/>
                      <a:gd name="T31" fmla="*/ 8 h 128"/>
                      <a:gd name="T32" fmla="*/ 32 w 48"/>
                      <a:gd name="T33" fmla="*/ 8 h 128"/>
                      <a:gd name="T34" fmla="*/ 40 w 48"/>
                      <a:gd name="T35" fmla="*/ 0 h 128"/>
                      <a:gd name="T36" fmla="*/ 32 w 48"/>
                      <a:gd name="T37" fmla="*/ 0 h 128"/>
                      <a:gd name="T38" fmla="*/ 32 w 48"/>
                      <a:gd name="T39" fmla="*/ 0 h 128"/>
                      <a:gd name="T40" fmla="*/ 24 w 48"/>
                      <a:gd name="T41" fmla="*/ 0 h 128"/>
                      <a:gd name="T42" fmla="*/ 16 w 48"/>
                      <a:gd name="T43" fmla="*/ 8 h 128"/>
                      <a:gd name="T44" fmla="*/ 8 w 48"/>
                      <a:gd name="T45" fmla="*/ 8 h 128"/>
                      <a:gd name="T46" fmla="*/ 8 w 48"/>
                      <a:gd name="T47" fmla="*/ 16 h 128"/>
                      <a:gd name="T48" fmla="*/ 0 w 48"/>
                      <a:gd name="T49" fmla="*/ 16 h 128"/>
                      <a:gd name="T50" fmla="*/ 0 w 48"/>
                      <a:gd name="T51" fmla="*/ 24 h 128"/>
                      <a:gd name="T52" fmla="*/ 0 w 48"/>
                      <a:gd name="T53" fmla="*/ 104 h 128"/>
                      <a:gd name="T54" fmla="*/ 0 w 48"/>
                      <a:gd name="T55" fmla="*/ 112 h 128"/>
                      <a:gd name="T56" fmla="*/ 8 w 48"/>
                      <a:gd name="T57" fmla="*/ 120 h 128"/>
                      <a:gd name="T58" fmla="*/ 16 w 48"/>
                      <a:gd name="T59" fmla="*/ 128 h 128"/>
                      <a:gd name="T60" fmla="*/ 24 w 48"/>
                      <a:gd name="T61" fmla="*/ 128 h 128"/>
                      <a:gd name="T62" fmla="*/ 32 w 48"/>
                      <a:gd name="T63" fmla="*/ 128 h 128"/>
                      <a:gd name="T64" fmla="*/ 32 w 48"/>
                      <a:gd name="T65" fmla="*/ 128 h 128"/>
                      <a:gd name="T66" fmla="*/ 40 w 48"/>
                      <a:gd name="T67" fmla="*/ 128 h 128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48"/>
                      <a:gd name="T103" fmla="*/ 0 h 128"/>
                      <a:gd name="T104" fmla="*/ 48 w 48"/>
                      <a:gd name="T105" fmla="*/ 128 h 128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48" h="128">
                        <a:moveTo>
                          <a:pt x="40" y="128"/>
                        </a:moveTo>
                        <a:lnTo>
                          <a:pt x="48" y="120"/>
                        </a:lnTo>
                        <a:lnTo>
                          <a:pt x="48" y="64"/>
                        </a:lnTo>
                        <a:lnTo>
                          <a:pt x="48" y="56"/>
                        </a:lnTo>
                        <a:lnTo>
                          <a:pt x="40" y="56"/>
                        </a:lnTo>
                        <a:lnTo>
                          <a:pt x="40" y="48"/>
                        </a:lnTo>
                        <a:lnTo>
                          <a:pt x="32" y="48"/>
                        </a:lnTo>
                        <a:lnTo>
                          <a:pt x="24" y="48"/>
                        </a:lnTo>
                        <a:lnTo>
                          <a:pt x="16" y="40"/>
                        </a:lnTo>
                        <a:lnTo>
                          <a:pt x="8" y="40"/>
                        </a:lnTo>
                        <a:lnTo>
                          <a:pt x="8" y="32"/>
                        </a:lnTo>
                        <a:lnTo>
                          <a:pt x="8" y="24"/>
                        </a:lnTo>
                        <a:lnTo>
                          <a:pt x="8" y="16"/>
                        </a:lnTo>
                        <a:lnTo>
                          <a:pt x="16" y="8"/>
                        </a:lnTo>
                        <a:lnTo>
                          <a:pt x="24" y="8"/>
                        </a:lnTo>
                        <a:lnTo>
                          <a:pt x="32" y="8"/>
                        </a:lnTo>
                        <a:lnTo>
                          <a:pt x="40" y="0"/>
                        </a:lnTo>
                        <a:lnTo>
                          <a:pt x="32" y="0"/>
                        </a:lnTo>
                        <a:lnTo>
                          <a:pt x="24" y="0"/>
                        </a:lnTo>
                        <a:lnTo>
                          <a:pt x="16" y="8"/>
                        </a:lnTo>
                        <a:lnTo>
                          <a:pt x="8" y="8"/>
                        </a:lnTo>
                        <a:lnTo>
                          <a:pt x="8" y="16"/>
                        </a:lnTo>
                        <a:lnTo>
                          <a:pt x="0" y="16"/>
                        </a:lnTo>
                        <a:lnTo>
                          <a:pt x="0" y="24"/>
                        </a:lnTo>
                        <a:lnTo>
                          <a:pt x="0" y="104"/>
                        </a:lnTo>
                        <a:lnTo>
                          <a:pt x="0" y="112"/>
                        </a:lnTo>
                        <a:lnTo>
                          <a:pt x="8" y="120"/>
                        </a:lnTo>
                        <a:lnTo>
                          <a:pt x="16" y="128"/>
                        </a:lnTo>
                        <a:lnTo>
                          <a:pt x="24" y="128"/>
                        </a:lnTo>
                        <a:lnTo>
                          <a:pt x="32" y="128"/>
                        </a:lnTo>
                        <a:lnTo>
                          <a:pt x="40" y="12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127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5879" name="Freeform 982"/>
                  <p:cNvSpPr>
                    <a:spLocks/>
                  </p:cNvSpPr>
                  <p:nvPr/>
                </p:nvSpPr>
                <p:spPr bwMode="auto">
                  <a:xfrm>
                    <a:off x="552" y="1792"/>
                    <a:ext cx="56" cy="128"/>
                  </a:xfrm>
                  <a:custGeom>
                    <a:avLst/>
                    <a:gdLst>
                      <a:gd name="T0" fmla="*/ 48 w 56"/>
                      <a:gd name="T1" fmla="*/ 128 h 128"/>
                      <a:gd name="T2" fmla="*/ 56 w 56"/>
                      <a:gd name="T3" fmla="*/ 120 h 128"/>
                      <a:gd name="T4" fmla="*/ 56 w 56"/>
                      <a:gd name="T5" fmla="*/ 64 h 128"/>
                      <a:gd name="T6" fmla="*/ 56 w 56"/>
                      <a:gd name="T7" fmla="*/ 56 h 128"/>
                      <a:gd name="T8" fmla="*/ 48 w 56"/>
                      <a:gd name="T9" fmla="*/ 56 h 128"/>
                      <a:gd name="T10" fmla="*/ 48 w 56"/>
                      <a:gd name="T11" fmla="*/ 48 h 128"/>
                      <a:gd name="T12" fmla="*/ 32 w 56"/>
                      <a:gd name="T13" fmla="*/ 48 h 128"/>
                      <a:gd name="T14" fmla="*/ 24 w 56"/>
                      <a:gd name="T15" fmla="*/ 48 h 128"/>
                      <a:gd name="T16" fmla="*/ 16 w 56"/>
                      <a:gd name="T17" fmla="*/ 40 h 128"/>
                      <a:gd name="T18" fmla="*/ 8 w 56"/>
                      <a:gd name="T19" fmla="*/ 40 h 128"/>
                      <a:gd name="T20" fmla="*/ 8 w 56"/>
                      <a:gd name="T21" fmla="*/ 32 h 128"/>
                      <a:gd name="T22" fmla="*/ 8 w 56"/>
                      <a:gd name="T23" fmla="*/ 24 h 128"/>
                      <a:gd name="T24" fmla="*/ 8 w 56"/>
                      <a:gd name="T25" fmla="*/ 16 h 128"/>
                      <a:gd name="T26" fmla="*/ 16 w 56"/>
                      <a:gd name="T27" fmla="*/ 8 h 128"/>
                      <a:gd name="T28" fmla="*/ 24 w 56"/>
                      <a:gd name="T29" fmla="*/ 8 h 128"/>
                      <a:gd name="T30" fmla="*/ 32 w 56"/>
                      <a:gd name="T31" fmla="*/ 8 h 128"/>
                      <a:gd name="T32" fmla="*/ 40 w 56"/>
                      <a:gd name="T33" fmla="*/ 8 h 128"/>
                      <a:gd name="T34" fmla="*/ 48 w 56"/>
                      <a:gd name="T35" fmla="*/ 0 h 128"/>
                      <a:gd name="T36" fmla="*/ 40 w 56"/>
                      <a:gd name="T37" fmla="*/ 0 h 128"/>
                      <a:gd name="T38" fmla="*/ 32 w 56"/>
                      <a:gd name="T39" fmla="*/ 0 h 128"/>
                      <a:gd name="T40" fmla="*/ 24 w 56"/>
                      <a:gd name="T41" fmla="*/ 0 h 128"/>
                      <a:gd name="T42" fmla="*/ 16 w 56"/>
                      <a:gd name="T43" fmla="*/ 8 h 128"/>
                      <a:gd name="T44" fmla="*/ 8 w 56"/>
                      <a:gd name="T45" fmla="*/ 8 h 128"/>
                      <a:gd name="T46" fmla="*/ 8 w 56"/>
                      <a:gd name="T47" fmla="*/ 16 h 128"/>
                      <a:gd name="T48" fmla="*/ 0 w 56"/>
                      <a:gd name="T49" fmla="*/ 16 h 128"/>
                      <a:gd name="T50" fmla="*/ 0 w 56"/>
                      <a:gd name="T51" fmla="*/ 24 h 128"/>
                      <a:gd name="T52" fmla="*/ 0 w 56"/>
                      <a:gd name="T53" fmla="*/ 104 h 128"/>
                      <a:gd name="T54" fmla="*/ 0 w 56"/>
                      <a:gd name="T55" fmla="*/ 112 h 128"/>
                      <a:gd name="T56" fmla="*/ 8 w 56"/>
                      <a:gd name="T57" fmla="*/ 120 h 128"/>
                      <a:gd name="T58" fmla="*/ 16 w 56"/>
                      <a:gd name="T59" fmla="*/ 128 h 128"/>
                      <a:gd name="T60" fmla="*/ 24 w 56"/>
                      <a:gd name="T61" fmla="*/ 128 h 128"/>
                      <a:gd name="T62" fmla="*/ 32 w 56"/>
                      <a:gd name="T63" fmla="*/ 128 h 128"/>
                      <a:gd name="T64" fmla="*/ 40 w 56"/>
                      <a:gd name="T65" fmla="*/ 128 h 128"/>
                      <a:gd name="T66" fmla="*/ 48 w 56"/>
                      <a:gd name="T67" fmla="*/ 128 h 128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56"/>
                      <a:gd name="T103" fmla="*/ 0 h 128"/>
                      <a:gd name="T104" fmla="*/ 56 w 56"/>
                      <a:gd name="T105" fmla="*/ 128 h 128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56" h="128">
                        <a:moveTo>
                          <a:pt x="48" y="128"/>
                        </a:moveTo>
                        <a:lnTo>
                          <a:pt x="56" y="120"/>
                        </a:lnTo>
                        <a:lnTo>
                          <a:pt x="56" y="64"/>
                        </a:lnTo>
                        <a:lnTo>
                          <a:pt x="56" y="56"/>
                        </a:lnTo>
                        <a:lnTo>
                          <a:pt x="48" y="56"/>
                        </a:lnTo>
                        <a:lnTo>
                          <a:pt x="48" y="48"/>
                        </a:lnTo>
                        <a:lnTo>
                          <a:pt x="32" y="48"/>
                        </a:lnTo>
                        <a:lnTo>
                          <a:pt x="24" y="48"/>
                        </a:lnTo>
                        <a:lnTo>
                          <a:pt x="16" y="40"/>
                        </a:lnTo>
                        <a:lnTo>
                          <a:pt x="8" y="40"/>
                        </a:lnTo>
                        <a:lnTo>
                          <a:pt x="8" y="32"/>
                        </a:lnTo>
                        <a:lnTo>
                          <a:pt x="8" y="24"/>
                        </a:lnTo>
                        <a:lnTo>
                          <a:pt x="8" y="16"/>
                        </a:lnTo>
                        <a:lnTo>
                          <a:pt x="16" y="8"/>
                        </a:lnTo>
                        <a:lnTo>
                          <a:pt x="24" y="8"/>
                        </a:lnTo>
                        <a:lnTo>
                          <a:pt x="32" y="8"/>
                        </a:lnTo>
                        <a:lnTo>
                          <a:pt x="40" y="8"/>
                        </a:lnTo>
                        <a:lnTo>
                          <a:pt x="48" y="0"/>
                        </a:lnTo>
                        <a:lnTo>
                          <a:pt x="40" y="0"/>
                        </a:lnTo>
                        <a:lnTo>
                          <a:pt x="32" y="0"/>
                        </a:lnTo>
                        <a:lnTo>
                          <a:pt x="24" y="0"/>
                        </a:lnTo>
                        <a:lnTo>
                          <a:pt x="16" y="8"/>
                        </a:lnTo>
                        <a:lnTo>
                          <a:pt x="8" y="8"/>
                        </a:lnTo>
                        <a:lnTo>
                          <a:pt x="8" y="16"/>
                        </a:lnTo>
                        <a:lnTo>
                          <a:pt x="0" y="16"/>
                        </a:lnTo>
                        <a:lnTo>
                          <a:pt x="0" y="24"/>
                        </a:lnTo>
                        <a:lnTo>
                          <a:pt x="0" y="104"/>
                        </a:lnTo>
                        <a:lnTo>
                          <a:pt x="0" y="112"/>
                        </a:lnTo>
                        <a:lnTo>
                          <a:pt x="8" y="120"/>
                        </a:lnTo>
                        <a:lnTo>
                          <a:pt x="16" y="128"/>
                        </a:lnTo>
                        <a:lnTo>
                          <a:pt x="24" y="128"/>
                        </a:lnTo>
                        <a:lnTo>
                          <a:pt x="32" y="128"/>
                        </a:lnTo>
                        <a:lnTo>
                          <a:pt x="40" y="128"/>
                        </a:lnTo>
                        <a:lnTo>
                          <a:pt x="48" y="128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40404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sp>
              <p:nvSpPr>
                <p:cNvPr id="25877" name="Freeform 983"/>
                <p:cNvSpPr>
                  <a:spLocks/>
                </p:cNvSpPr>
                <p:nvPr/>
              </p:nvSpPr>
              <p:spPr bwMode="auto">
                <a:xfrm>
                  <a:off x="560" y="1832"/>
                  <a:ext cx="48" cy="96"/>
                </a:xfrm>
                <a:custGeom>
                  <a:avLst/>
                  <a:gdLst>
                    <a:gd name="T0" fmla="*/ 40 w 48"/>
                    <a:gd name="T1" fmla="*/ 16 h 96"/>
                    <a:gd name="T2" fmla="*/ 40 w 48"/>
                    <a:gd name="T3" fmla="*/ 24 h 96"/>
                    <a:gd name="T4" fmla="*/ 48 w 48"/>
                    <a:gd name="T5" fmla="*/ 32 h 96"/>
                    <a:gd name="T6" fmla="*/ 48 w 48"/>
                    <a:gd name="T7" fmla="*/ 88 h 96"/>
                    <a:gd name="T8" fmla="*/ 40 w 48"/>
                    <a:gd name="T9" fmla="*/ 88 h 96"/>
                    <a:gd name="T10" fmla="*/ 40 w 48"/>
                    <a:gd name="T11" fmla="*/ 96 h 96"/>
                    <a:gd name="T12" fmla="*/ 32 w 48"/>
                    <a:gd name="T13" fmla="*/ 96 h 96"/>
                    <a:gd name="T14" fmla="*/ 16 w 48"/>
                    <a:gd name="T15" fmla="*/ 88 h 96"/>
                    <a:gd name="T16" fmla="*/ 8 w 48"/>
                    <a:gd name="T17" fmla="*/ 88 h 96"/>
                    <a:gd name="T18" fmla="*/ 0 w 48"/>
                    <a:gd name="T19" fmla="*/ 80 h 96"/>
                    <a:gd name="T20" fmla="*/ 0 w 48"/>
                    <a:gd name="T21" fmla="*/ 80 h 96"/>
                    <a:gd name="T22" fmla="*/ 0 w 48"/>
                    <a:gd name="T23" fmla="*/ 0 h 96"/>
                    <a:gd name="T24" fmla="*/ 0 w 48"/>
                    <a:gd name="T25" fmla="*/ 8 h 96"/>
                    <a:gd name="T26" fmla="*/ 0 w 48"/>
                    <a:gd name="T27" fmla="*/ 8 h 96"/>
                    <a:gd name="T28" fmla="*/ 8 w 48"/>
                    <a:gd name="T29" fmla="*/ 8 h 96"/>
                    <a:gd name="T30" fmla="*/ 16 w 48"/>
                    <a:gd name="T31" fmla="*/ 16 h 96"/>
                    <a:gd name="T32" fmla="*/ 24 w 48"/>
                    <a:gd name="T33" fmla="*/ 16 h 96"/>
                    <a:gd name="T34" fmla="*/ 40 w 48"/>
                    <a:gd name="T35" fmla="*/ 16 h 9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8"/>
                    <a:gd name="T55" fmla="*/ 0 h 96"/>
                    <a:gd name="T56" fmla="*/ 48 w 48"/>
                    <a:gd name="T57" fmla="*/ 96 h 9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8" h="96">
                      <a:moveTo>
                        <a:pt x="40" y="16"/>
                      </a:moveTo>
                      <a:lnTo>
                        <a:pt x="40" y="24"/>
                      </a:lnTo>
                      <a:lnTo>
                        <a:pt x="48" y="32"/>
                      </a:lnTo>
                      <a:lnTo>
                        <a:pt x="48" y="88"/>
                      </a:lnTo>
                      <a:lnTo>
                        <a:pt x="40" y="88"/>
                      </a:lnTo>
                      <a:lnTo>
                        <a:pt x="40" y="96"/>
                      </a:lnTo>
                      <a:lnTo>
                        <a:pt x="32" y="96"/>
                      </a:lnTo>
                      <a:lnTo>
                        <a:pt x="16" y="88"/>
                      </a:lnTo>
                      <a:lnTo>
                        <a:pt x="8" y="88"/>
                      </a:lnTo>
                      <a:lnTo>
                        <a:pt x="0" y="8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8" y="8"/>
                      </a:lnTo>
                      <a:lnTo>
                        <a:pt x="16" y="16"/>
                      </a:lnTo>
                      <a:lnTo>
                        <a:pt x="24" y="16"/>
                      </a:lnTo>
                      <a:lnTo>
                        <a:pt x="40" y="16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  <p:sp>
          <p:nvSpPr>
            <p:cNvPr id="25637" name="AutoShape 984"/>
            <p:cNvSpPr>
              <a:spLocks noChangeArrowheads="1"/>
            </p:cNvSpPr>
            <p:nvPr/>
          </p:nvSpPr>
          <p:spPr bwMode="auto">
            <a:xfrm rot="-3486553">
              <a:off x="1360" y="1719"/>
              <a:ext cx="316" cy="104"/>
            </a:xfrm>
            <a:prstGeom prst="leftRightArrow">
              <a:avLst>
                <a:gd name="adj1" fmla="val 50000"/>
                <a:gd name="adj2" fmla="val 60769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nstantia" pitchFamily="18" charset="0"/>
              </a:endParaRPr>
            </a:p>
          </p:txBody>
        </p:sp>
        <p:grpSp>
          <p:nvGrpSpPr>
            <p:cNvPr id="25638" name="Group 985"/>
            <p:cNvGrpSpPr>
              <a:grpSpLocks/>
            </p:cNvGrpSpPr>
            <p:nvPr/>
          </p:nvGrpSpPr>
          <p:grpSpPr bwMode="auto">
            <a:xfrm>
              <a:off x="1014" y="2684"/>
              <a:ext cx="326" cy="229"/>
              <a:chOff x="1176" y="1640"/>
              <a:chExt cx="408" cy="320"/>
            </a:xfrm>
          </p:grpSpPr>
          <p:sp>
            <p:nvSpPr>
              <p:cNvPr id="25653" name="Freeform 986"/>
              <p:cNvSpPr>
                <a:spLocks/>
              </p:cNvSpPr>
              <p:nvPr/>
            </p:nvSpPr>
            <p:spPr bwMode="auto">
              <a:xfrm>
                <a:off x="1176" y="1872"/>
                <a:ext cx="40" cy="24"/>
              </a:xfrm>
              <a:custGeom>
                <a:avLst/>
                <a:gdLst>
                  <a:gd name="T0" fmla="*/ 40 w 40"/>
                  <a:gd name="T1" fmla="*/ 0 h 24"/>
                  <a:gd name="T2" fmla="*/ 32 w 40"/>
                  <a:gd name="T3" fmla="*/ 0 h 24"/>
                  <a:gd name="T4" fmla="*/ 24 w 40"/>
                  <a:gd name="T5" fmla="*/ 0 h 24"/>
                  <a:gd name="T6" fmla="*/ 16 w 40"/>
                  <a:gd name="T7" fmla="*/ 0 h 24"/>
                  <a:gd name="T8" fmla="*/ 16 w 40"/>
                  <a:gd name="T9" fmla="*/ 8 h 24"/>
                  <a:gd name="T10" fmla="*/ 8 w 40"/>
                  <a:gd name="T11" fmla="*/ 8 h 24"/>
                  <a:gd name="T12" fmla="*/ 0 w 40"/>
                  <a:gd name="T13" fmla="*/ 8 h 24"/>
                  <a:gd name="T14" fmla="*/ 0 w 40"/>
                  <a:gd name="T15" fmla="*/ 16 h 24"/>
                  <a:gd name="T16" fmla="*/ 8 w 40"/>
                  <a:gd name="T17" fmla="*/ 16 h 24"/>
                  <a:gd name="T18" fmla="*/ 16 w 40"/>
                  <a:gd name="T19" fmla="*/ 16 h 24"/>
                  <a:gd name="T20" fmla="*/ 24 w 40"/>
                  <a:gd name="T21" fmla="*/ 16 h 24"/>
                  <a:gd name="T22" fmla="*/ 32 w 40"/>
                  <a:gd name="T23" fmla="*/ 24 h 24"/>
                  <a:gd name="T24" fmla="*/ 40 w 40"/>
                  <a:gd name="T25" fmla="*/ 24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24"/>
                  <a:gd name="T41" fmla="*/ 40 w 40"/>
                  <a:gd name="T42" fmla="*/ 24 h 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24">
                    <a:moveTo>
                      <a:pt x="40" y="0"/>
                    </a:moveTo>
                    <a:lnTo>
                      <a:pt x="32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24" y="16"/>
                    </a:lnTo>
                    <a:lnTo>
                      <a:pt x="32" y="24"/>
                    </a:lnTo>
                    <a:lnTo>
                      <a:pt x="40" y="24"/>
                    </a:lnTo>
                  </a:path>
                </a:pathLst>
              </a:cu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654" name="Freeform 987"/>
              <p:cNvSpPr>
                <a:spLocks/>
              </p:cNvSpPr>
              <p:nvPr/>
            </p:nvSpPr>
            <p:spPr bwMode="auto">
              <a:xfrm>
                <a:off x="1176" y="1872"/>
                <a:ext cx="40" cy="24"/>
              </a:xfrm>
              <a:custGeom>
                <a:avLst/>
                <a:gdLst>
                  <a:gd name="T0" fmla="*/ 40 w 40"/>
                  <a:gd name="T1" fmla="*/ 0 h 24"/>
                  <a:gd name="T2" fmla="*/ 32 w 40"/>
                  <a:gd name="T3" fmla="*/ 0 h 24"/>
                  <a:gd name="T4" fmla="*/ 24 w 40"/>
                  <a:gd name="T5" fmla="*/ 0 h 24"/>
                  <a:gd name="T6" fmla="*/ 16 w 40"/>
                  <a:gd name="T7" fmla="*/ 0 h 24"/>
                  <a:gd name="T8" fmla="*/ 16 w 40"/>
                  <a:gd name="T9" fmla="*/ 8 h 24"/>
                  <a:gd name="T10" fmla="*/ 8 w 40"/>
                  <a:gd name="T11" fmla="*/ 8 h 24"/>
                  <a:gd name="T12" fmla="*/ 0 w 40"/>
                  <a:gd name="T13" fmla="*/ 8 h 24"/>
                  <a:gd name="T14" fmla="*/ 0 w 40"/>
                  <a:gd name="T15" fmla="*/ 16 h 24"/>
                  <a:gd name="T16" fmla="*/ 8 w 40"/>
                  <a:gd name="T17" fmla="*/ 16 h 24"/>
                  <a:gd name="T18" fmla="*/ 16 w 40"/>
                  <a:gd name="T19" fmla="*/ 16 h 24"/>
                  <a:gd name="T20" fmla="*/ 24 w 40"/>
                  <a:gd name="T21" fmla="*/ 16 h 24"/>
                  <a:gd name="T22" fmla="*/ 32 w 40"/>
                  <a:gd name="T23" fmla="*/ 24 h 24"/>
                  <a:gd name="T24" fmla="*/ 40 w 40"/>
                  <a:gd name="T25" fmla="*/ 24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24"/>
                  <a:gd name="T41" fmla="*/ 40 w 40"/>
                  <a:gd name="T42" fmla="*/ 24 h 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24">
                    <a:moveTo>
                      <a:pt x="40" y="0"/>
                    </a:moveTo>
                    <a:lnTo>
                      <a:pt x="32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24" y="16"/>
                    </a:lnTo>
                    <a:lnTo>
                      <a:pt x="32" y="24"/>
                    </a:lnTo>
                    <a:lnTo>
                      <a:pt x="40" y="24"/>
                    </a:lnTo>
                  </a:path>
                </a:pathLst>
              </a:cu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25655" name="Group 988"/>
              <p:cNvGrpSpPr>
                <a:grpSpLocks/>
              </p:cNvGrpSpPr>
              <p:nvPr/>
            </p:nvGrpSpPr>
            <p:grpSpPr bwMode="auto">
              <a:xfrm>
                <a:off x="1216" y="1816"/>
                <a:ext cx="320" cy="104"/>
                <a:chOff x="1216" y="1816"/>
                <a:chExt cx="320" cy="104"/>
              </a:xfrm>
            </p:grpSpPr>
            <p:sp>
              <p:nvSpPr>
                <p:cNvPr id="25860" name="Freeform 989"/>
                <p:cNvSpPr>
                  <a:spLocks/>
                </p:cNvSpPr>
                <p:nvPr/>
              </p:nvSpPr>
              <p:spPr bwMode="auto">
                <a:xfrm>
                  <a:off x="1216" y="1872"/>
                  <a:ext cx="320" cy="48"/>
                </a:xfrm>
                <a:custGeom>
                  <a:avLst/>
                  <a:gdLst>
                    <a:gd name="T0" fmla="*/ 0 w 320"/>
                    <a:gd name="T1" fmla="*/ 0 h 48"/>
                    <a:gd name="T2" fmla="*/ 0 w 320"/>
                    <a:gd name="T3" fmla="*/ 32 h 48"/>
                    <a:gd name="T4" fmla="*/ 256 w 320"/>
                    <a:gd name="T5" fmla="*/ 48 h 48"/>
                    <a:gd name="T6" fmla="*/ 320 w 320"/>
                    <a:gd name="T7" fmla="*/ 24 h 48"/>
                    <a:gd name="T8" fmla="*/ 320 w 320"/>
                    <a:gd name="T9" fmla="*/ 0 h 48"/>
                    <a:gd name="T10" fmla="*/ 256 w 320"/>
                    <a:gd name="T11" fmla="*/ 32 h 48"/>
                    <a:gd name="T12" fmla="*/ 0 w 320"/>
                    <a:gd name="T13" fmla="*/ 0 h 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20"/>
                    <a:gd name="T22" fmla="*/ 0 h 48"/>
                    <a:gd name="T23" fmla="*/ 320 w 320"/>
                    <a:gd name="T24" fmla="*/ 48 h 4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20" h="48">
                      <a:moveTo>
                        <a:pt x="0" y="0"/>
                      </a:moveTo>
                      <a:lnTo>
                        <a:pt x="0" y="32"/>
                      </a:lnTo>
                      <a:lnTo>
                        <a:pt x="256" y="48"/>
                      </a:lnTo>
                      <a:lnTo>
                        <a:pt x="320" y="24"/>
                      </a:lnTo>
                      <a:lnTo>
                        <a:pt x="320" y="0"/>
                      </a:lnTo>
                      <a:lnTo>
                        <a:pt x="256" y="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5861" name="Freeform 990"/>
                <p:cNvSpPr>
                  <a:spLocks/>
                </p:cNvSpPr>
                <p:nvPr/>
              </p:nvSpPr>
              <p:spPr bwMode="auto">
                <a:xfrm>
                  <a:off x="1216" y="1816"/>
                  <a:ext cx="256" cy="88"/>
                </a:xfrm>
                <a:custGeom>
                  <a:avLst/>
                  <a:gdLst>
                    <a:gd name="T0" fmla="*/ 0 w 256"/>
                    <a:gd name="T1" fmla="*/ 0 h 88"/>
                    <a:gd name="T2" fmla="*/ 256 w 256"/>
                    <a:gd name="T3" fmla="*/ 24 h 88"/>
                    <a:gd name="T4" fmla="*/ 256 w 256"/>
                    <a:gd name="T5" fmla="*/ 88 h 88"/>
                    <a:gd name="T6" fmla="*/ 0 w 256"/>
                    <a:gd name="T7" fmla="*/ 56 h 88"/>
                    <a:gd name="T8" fmla="*/ 0 w 256"/>
                    <a:gd name="T9" fmla="*/ 0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6"/>
                    <a:gd name="T16" fmla="*/ 0 h 88"/>
                    <a:gd name="T17" fmla="*/ 256 w 256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6" h="88">
                      <a:moveTo>
                        <a:pt x="0" y="0"/>
                      </a:moveTo>
                      <a:lnTo>
                        <a:pt x="256" y="24"/>
                      </a:lnTo>
                      <a:lnTo>
                        <a:pt x="256" y="88"/>
                      </a:lnTo>
                      <a:lnTo>
                        <a:pt x="0" y="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grpSp>
              <p:nvGrpSpPr>
                <p:cNvPr id="25862" name="Group 991"/>
                <p:cNvGrpSpPr>
                  <a:grpSpLocks/>
                </p:cNvGrpSpPr>
                <p:nvPr/>
              </p:nvGrpSpPr>
              <p:grpSpPr bwMode="auto">
                <a:xfrm>
                  <a:off x="1216" y="1824"/>
                  <a:ext cx="256" cy="40"/>
                  <a:chOff x="1216" y="1824"/>
                  <a:chExt cx="256" cy="40"/>
                </a:xfrm>
              </p:grpSpPr>
              <p:sp>
                <p:nvSpPr>
                  <p:cNvPr id="25863" name="Line 992"/>
                  <p:cNvSpPr>
                    <a:spLocks noChangeShapeType="1"/>
                  </p:cNvSpPr>
                  <p:nvPr/>
                </p:nvSpPr>
                <p:spPr bwMode="auto">
                  <a:xfrm>
                    <a:off x="1216" y="1824"/>
                    <a:ext cx="248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5864" name="Line 993"/>
                  <p:cNvSpPr>
                    <a:spLocks noChangeShapeType="1"/>
                  </p:cNvSpPr>
                  <p:nvPr/>
                </p:nvSpPr>
                <p:spPr bwMode="auto">
                  <a:xfrm>
                    <a:off x="1216" y="1824"/>
                    <a:ext cx="256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5865" name="Line 994"/>
                  <p:cNvSpPr>
                    <a:spLocks noChangeShapeType="1"/>
                  </p:cNvSpPr>
                  <p:nvPr/>
                </p:nvSpPr>
                <p:spPr bwMode="auto">
                  <a:xfrm>
                    <a:off x="1400" y="1840"/>
                    <a:ext cx="48" cy="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5866" name="Line 995"/>
                  <p:cNvSpPr>
                    <a:spLocks noChangeShapeType="1"/>
                  </p:cNvSpPr>
                  <p:nvPr/>
                </p:nvSpPr>
                <p:spPr bwMode="auto">
                  <a:xfrm>
                    <a:off x="1400" y="1840"/>
                    <a:ext cx="56" cy="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5867" name="Line 996"/>
                  <p:cNvSpPr>
                    <a:spLocks noChangeShapeType="1"/>
                  </p:cNvSpPr>
                  <p:nvPr/>
                </p:nvSpPr>
                <p:spPr bwMode="auto">
                  <a:xfrm>
                    <a:off x="1336" y="1840"/>
                    <a:ext cx="4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5868" name="Line 997"/>
                  <p:cNvSpPr>
                    <a:spLocks noChangeShapeType="1"/>
                  </p:cNvSpPr>
                  <p:nvPr/>
                </p:nvSpPr>
                <p:spPr bwMode="auto">
                  <a:xfrm>
                    <a:off x="1336" y="1840"/>
                    <a:ext cx="56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5869" name="Line 998"/>
                  <p:cNvSpPr>
                    <a:spLocks noChangeShapeType="1"/>
                  </p:cNvSpPr>
                  <p:nvPr/>
                </p:nvSpPr>
                <p:spPr bwMode="auto">
                  <a:xfrm>
                    <a:off x="1216" y="1840"/>
                    <a:ext cx="248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5870" name="Line 999"/>
                  <p:cNvSpPr>
                    <a:spLocks noChangeShapeType="1"/>
                  </p:cNvSpPr>
                  <p:nvPr/>
                </p:nvSpPr>
                <p:spPr bwMode="auto">
                  <a:xfrm>
                    <a:off x="1216" y="1840"/>
                    <a:ext cx="256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</p:grpSp>
          <p:grpSp>
            <p:nvGrpSpPr>
              <p:cNvPr id="25656" name="Group 1000"/>
              <p:cNvGrpSpPr>
                <a:grpSpLocks/>
              </p:cNvGrpSpPr>
              <p:nvPr/>
            </p:nvGrpSpPr>
            <p:grpSpPr bwMode="auto">
              <a:xfrm>
                <a:off x="1216" y="1808"/>
                <a:ext cx="320" cy="32"/>
                <a:chOff x="1216" y="1808"/>
                <a:chExt cx="320" cy="32"/>
              </a:xfrm>
            </p:grpSpPr>
            <p:sp>
              <p:nvSpPr>
                <p:cNvPr id="25858" name="Freeform 1001"/>
                <p:cNvSpPr>
                  <a:spLocks/>
                </p:cNvSpPr>
                <p:nvPr/>
              </p:nvSpPr>
              <p:spPr bwMode="auto">
                <a:xfrm>
                  <a:off x="1216" y="1808"/>
                  <a:ext cx="320" cy="32"/>
                </a:xfrm>
                <a:custGeom>
                  <a:avLst/>
                  <a:gdLst>
                    <a:gd name="T0" fmla="*/ 0 w 320"/>
                    <a:gd name="T1" fmla="*/ 8 h 32"/>
                    <a:gd name="T2" fmla="*/ 256 w 320"/>
                    <a:gd name="T3" fmla="*/ 32 h 32"/>
                    <a:gd name="T4" fmla="*/ 320 w 320"/>
                    <a:gd name="T5" fmla="*/ 8 h 32"/>
                    <a:gd name="T6" fmla="*/ 296 w 320"/>
                    <a:gd name="T7" fmla="*/ 8 h 32"/>
                    <a:gd name="T8" fmla="*/ 96 w 320"/>
                    <a:gd name="T9" fmla="*/ 0 h 32"/>
                    <a:gd name="T10" fmla="*/ 0 w 320"/>
                    <a:gd name="T11" fmla="*/ 8 h 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0"/>
                    <a:gd name="T19" fmla="*/ 0 h 32"/>
                    <a:gd name="T20" fmla="*/ 320 w 320"/>
                    <a:gd name="T21" fmla="*/ 32 h 3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0" h="32">
                      <a:moveTo>
                        <a:pt x="0" y="8"/>
                      </a:moveTo>
                      <a:lnTo>
                        <a:pt x="256" y="32"/>
                      </a:lnTo>
                      <a:lnTo>
                        <a:pt x="320" y="8"/>
                      </a:lnTo>
                      <a:lnTo>
                        <a:pt x="296" y="8"/>
                      </a:lnTo>
                      <a:lnTo>
                        <a:pt x="96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5859" name="Freeform 1002"/>
                <p:cNvSpPr>
                  <a:spLocks/>
                </p:cNvSpPr>
                <p:nvPr/>
              </p:nvSpPr>
              <p:spPr bwMode="auto">
                <a:xfrm>
                  <a:off x="1288" y="1816"/>
                  <a:ext cx="232" cy="16"/>
                </a:xfrm>
                <a:custGeom>
                  <a:avLst/>
                  <a:gdLst>
                    <a:gd name="T0" fmla="*/ 16 w 232"/>
                    <a:gd name="T1" fmla="*/ 0 h 16"/>
                    <a:gd name="T2" fmla="*/ 0 w 232"/>
                    <a:gd name="T3" fmla="*/ 0 h 16"/>
                    <a:gd name="T4" fmla="*/ 192 w 232"/>
                    <a:gd name="T5" fmla="*/ 16 h 16"/>
                    <a:gd name="T6" fmla="*/ 216 w 232"/>
                    <a:gd name="T7" fmla="*/ 8 h 16"/>
                    <a:gd name="T8" fmla="*/ 232 w 232"/>
                    <a:gd name="T9" fmla="*/ 0 h 16"/>
                    <a:gd name="T10" fmla="*/ 224 w 232"/>
                    <a:gd name="T11" fmla="*/ 0 h 16"/>
                    <a:gd name="T12" fmla="*/ 16 w 232"/>
                    <a:gd name="T13" fmla="*/ 0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2"/>
                    <a:gd name="T22" fmla="*/ 0 h 16"/>
                    <a:gd name="T23" fmla="*/ 232 w 232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2" h="16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192" y="16"/>
                      </a:lnTo>
                      <a:lnTo>
                        <a:pt x="216" y="8"/>
                      </a:lnTo>
                      <a:lnTo>
                        <a:pt x="232" y="0"/>
                      </a:lnTo>
                      <a:lnTo>
                        <a:pt x="224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25657" name="Group 1003"/>
              <p:cNvGrpSpPr>
                <a:grpSpLocks/>
              </p:cNvGrpSpPr>
              <p:nvPr/>
            </p:nvGrpSpPr>
            <p:grpSpPr bwMode="auto">
              <a:xfrm>
                <a:off x="1480" y="1640"/>
                <a:ext cx="56" cy="192"/>
                <a:chOff x="1480" y="1640"/>
                <a:chExt cx="56" cy="192"/>
              </a:xfrm>
            </p:grpSpPr>
            <p:grpSp>
              <p:nvGrpSpPr>
                <p:cNvPr id="25808" name="Group 1004"/>
                <p:cNvGrpSpPr>
                  <a:grpSpLocks/>
                </p:cNvGrpSpPr>
                <p:nvPr/>
              </p:nvGrpSpPr>
              <p:grpSpPr bwMode="auto">
                <a:xfrm>
                  <a:off x="1496" y="1672"/>
                  <a:ext cx="40" cy="152"/>
                  <a:chOff x="1496" y="1672"/>
                  <a:chExt cx="40" cy="152"/>
                </a:xfrm>
              </p:grpSpPr>
              <p:sp>
                <p:nvSpPr>
                  <p:cNvPr id="25812" name="Freeform 1005"/>
                  <p:cNvSpPr>
                    <a:spLocks/>
                  </p:cNvSpPr>
                  <p:nvPr/>
                </p:nvSpPr>
                <p:spPr bwMode="auto">
                  <a:xfrm>
                    <a:off x="1496" y="1672"/>
                    <a:ext cx="40" cy="152"/>
                  </a:xfrm>
                  <a:custGeom>
                    <a:avLst/>
                    <a:gdLst>
                      <a:gd name="T0" fmla="*/ 0 w 40"/>
                      <a:gd name="T1" fmla="*/ 0 h 152"/>
                      <a:gd name="T2" fmla="*/ 40 w 40"/>
                      <a:gd name="T3" fmla="*/ 8 h 152"/>
                      <a:gd name="T4" fmla="*/ 32 w 40"/>
                      <a:gd name="T5" fmla="*/ 72 h 152"/>
                      <a:gd name="T6" fmla="*/ 32 w 40"/>
                      <a:gd name="T7" fmla="*/ 144 h 152"/>
                      <a:gd name="T8" fmla="*/ 0 w 40"/>
                      <a:gd name="T9" fmla="*/ 152 h 152"/>
                      <a:gd name="T10" fmla="*/ 0 w 40"/>
                      <a:gd name="T11" fmla="*/ 0 h 15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"/>
                      <a:gd name="T19" fmla="*/ 0 h 152"/>
                      <a:gd name="T20" fmla="*/ 40 w 40"/>
                      <a:gd name="T21" fmla="*/ 152 h 15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" h="152">
                        <a:moveTo>
                          <a:pt x="0" y="0"/>
                        </a:moveTo>
                        <a:lnTo>
                          <a:pt x="40" y="8"/>
                        </a:lnTo>
                        <a:lnTo>
                          <a:pt x="32" y="72"/>
                        </a:lnTo>
                        <a:lnTo>
                          <a:pt x="32" y="144"/>
                        </a:lnTo>
                        <a:lnTo>
                          <a:pt x="0" y="15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999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grpSp>
                <p:nvGrpSpPr>
                  <p:cNvPr id="25813" name="Group 1006"/>
                  <p:cNvGrpSpPr>
                    <a:grpSpLocks/>
                  </p:cNvGrpSpPr>
                  <p:nvPr/>
                </p:nvGrpSpPr>
                <p:grpSpPr bwMode="auto">
                  <a:xfrm>
                    <a:off x="1496" y="1672"/>
                    <a:ext cx="40" cy="121"/>
                    <a:chOff x="1496" y="1672"/>
                    <a:chExt cx="40" cy="121"/>
                  </a:xfrm>
                </p:grpSpPr>
                <p:grpSp>
                  <p:nvGrpSpPr>
                    <p:cNvPr id="25814" name="Group 100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96" y="1672"/>
                      <a:ext cx="40" cy="121"/>
                      <a:chOff x="1496" y="1672"/>
                      <a:chExt cx="40" cy="121"/>
                    </a:xfrm>
                  </p:grpSpPr>
                  <p:grpSp>
                    <p:nvGrpSpPr>
                      <p:cNvPr id="25817" name="Group 100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96" y="1672"/>
                        <a:ext cx="40" cy="73"/>
                        <a:chOff x="1496" y="1672"/>
                        <a:chExt cx="40" cy="73"/>
                      </a:xfrm>
                    </p:grpSpPr>
                    <p:grpSp>
                      <p:nvGrpSpPr>
                        <p:cNvPr id="25835" name="Group 100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96" y="1672"/>
                          <a:ext cx="40" cy="40"/>
                          <a:chOff x="1496" y="1672"/>
                          <a:chExt cx="40" cy="40"/>
                        </a:xfrm>
                      </p:grpSpPr>
                      <p:sp>
                        <p:nvSpPr>
                          <p:cNvPr id="25846" name="Line 101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496" y="1672"/>
                            <a:ext cx="32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847" name="Line 10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496" y="1672"/>
                            <a:ext cx="40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848" name="Line 10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496" y="1672"/>
                            <a:ext cx="24" cy="1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849" name="Line 10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496" y="1672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850" name="Line 101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496" y="1680"/>
                            <a:ext cx="24" cy="1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851" name="Line 101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496" y="1680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852" name="Line 101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496" y="1688"/>
                            <a:ext cx="24" cy="1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853" name="Line 101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496" y="1688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854" name="Line 101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496" y="1696"/>
                            <a:ext cx="24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855" name="Line 10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496" y="1696"/>
                            <a:ext cx="32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856" name="Line 102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496" y="1704"/>
                            <a:ext cx="24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857" name="Line 102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496" y="1704"/>
                            <a:ext cx="32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  <p:sp>
                      <p:nvSpPr>
                        <p:cNvPr id="25836" name="Line 10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20"/>
                          <a:ext cx="24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5837" name="Line 10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20"/>
                          <a:ext cx="32" cy="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5838" name="Line 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20"/>
                          <a:ext cx="24" cy="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5839" name="Line 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20"/>
                          <a:ext cx="32" cy="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5840" name="Line 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28"/>
                          <a:ext cx="24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5841" name="Line 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28"/>
                          <a:ext cx="32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5842" name="Line 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36"/>
                          <a:ext cx="24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5843" name="Line 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36"/>
                          <a:ext cx="32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5844" name="Line 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44"/>
                          <a:ext cx="24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5845" name="Line 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44"/>
                          <a:ext cx="32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</p:grpSp>
                  <p:grpSp>
                    <p:nvGrpSpPr>
                      <p:cNvPr id="25818" name="Group 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96" y="1752"/>
                        <a:ext cx="32" cy="41"/>
                        <a:chOff x="1496" y="1752"/>
                        <a:chExt cx="32" cy="41"/>
                      </a:xfrm>
                    </p:grpSpPr>
                    <p:sp>
                      <p:nvSpPr>
                        <p:cNvPr id="25819" name="Line 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52"/>
                          <a:ext cx="24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5820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52"/>
                          <a:ext cx="32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5821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60"/>
                          <a:ext cx="24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5822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60"/>
                          <a:ext cx="32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5823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68"/>
                          <a:ext cx="24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5824" name="Line 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68"/>
                          <a:ext cx="32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5825" name="Line 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76"/>
                          <a:ext cx="24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5826" name="Line 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76"/>
                          <a:ext cx="32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5827" name="Line 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76"/>
                          <a:ext cx="24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5828" name="Line 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76"/>
                          <a:ext cx="32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5829" name="Line 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84"/>
                          <a:ext cx="24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5830" name="Line 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84"/>
                          <a:ext cx="32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5831" name="Line 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92"/>
                          <a:ext cx="24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5832" name="Line 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92"/>
                          <a:ext cx="32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5833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92"/>
                          <a:ext cx="24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  <p:sp>
                      <p:nvSpPr>
                        <p:cNvPr id="25834" name="Line 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96" y="1792"/>
                          <a:ext cx="32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l-NL"/>
                        </a:p>
                      </p:txBody>
                    </p:sp>
                  </p:grpSp>
                </p:grpSp>
                <p:sp>
                  <p:nvSpPr>
                    <p:cNvPr id="25815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96" y="1712"/>
                      <a:ext cx="24" cy="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5816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96" y="1712"/>
                      <a:ext cx="32" cy="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</p:grpSp>
            <p:grpSp>
              <p:nvGrpSpPr>
                <p:cNvPr id="25809" name="Group 27"/>
                <p:cNvGrpSpPr>
                  <a:grpSpLocks/>
                </p:cNvGrpSpPr>
                <p:nvPr/>
              </p:nvGrpSpPr>
              <p:grpSpPr bwMode="auto">
                <a:xfrm>
                  <a:off x="1480" y="1640"/>
                  <a:ext cx="24" cy="192"/>
                  <a:chOff x="1480" y="1640"/>
                  <a:chExt cx="24" cy="192"/>
                </a:xfrm>
              </p:grpSpPr>
              <p:sp>
                <p:nvSpPr>
                  <p:cNvPr id="25810" name="Freeform 28"/>
                  <p:cNvSpPr>
                    <a:spLocks/>
                  </p:cNvSpPr>
                  <p:nvPr/>
                </p:nvSpPr>
                <p:spPr bwMode="auto">
                  <a:xfrm>
                    <a:off x="1480" y="1640"/>
                    <a:ext cx="24" cy="192"/>
                  </a:xfrm>
                  <a:custGeom>
                    <a:avLst/>
                    <a:gdLst>
                      <a:gd name="T0" fmla="*/ 8 w 24"/>
                      <a:gd name="T1" fmla="*/ 0 h 192"/>
                      <a:gd name="T2" fmla="*/ 24 w 24"/>
                      <a:gd name="T3" fmla="*/ 16 h 192"/>
                      <a:gd name="T4" fmla="*/ 16 w 24"/>
                      <a:gd name="T5" fmla="*/ 184 h 192"/>
                      <a:gd name="T6" fmla="*/ 0 w 24"/>
                      <a:gd name="T7" fmla="*/ 192 h 192"/>
                      <a:gd name="T8" fmla="*/ 0 w 24"/>
                      <a:gd name="T9" fmla="*/ 184 h 192"/>
                      <a:gd name="T10" fmla="*/ 8 w 24"/>
                      <a:gd name="T11" fmla="*/ 0 h 19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4"/>
                      <a:gd name="T19" fmla="*/ 0 h 192"/>
                      <a:gd name="T20" fmla="*/ 24 w 24"/>
                      <a:gd name="T21" fmla="*/ 192 h 19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4" h="192">
                        <a:moveTo>
                          <a:pt x="8" y="0"/>
                        </a:moveTo>
                        <a:lnTo>
                          <a:pt x="24" y="16"/>
                        </a:lnTo>
                        <a:lnTo>
                          <a:pt x="16" y="184"/>
                        </a:lnTo>
                        <a:lnTo>
                          <a:pt x="0" y="192"/>
                        </a:lnTo>
                        <a:lnTo>
                          <a:pt x="0" y="184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5811" name="Arc 29"/>
                  <p:cNvSpPr>
                    <a:spLocks/>
                  </p:cNvSpPr>
                  <p:nvPr/>
                </p:nvSpPr>
                <p:spPr bwMode="auto">
                  <a:xfrm>
                    <a:off x="1500" y="1656"/>
                    <a:ext cx="4" cy="4"/>
                  </a:xfrm>
                  <a:custGeom>
                    <a:avLst/>
                    <a:gdLst>
                      <a:gd name="T0" fmla="*/ 0 w 21600"/>
                      <a:gd name="T1" fmla="*/ 0 h 20092"/>
                      <a:gd name="T2" fmla="*/ 0 w 21600"/>
                      <a:gd name="T3" fmla="*/ 0 h 20092"/>
                      <a:gd name="T4" fmla="*/ 0 w 21600"/>
                      <a:gd name="T5" fmla="*/ 0 h 20092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0092"/>
                      <a:gd name="T11" fmla="*/ 21600 w 21600"/>
                      <a:gd name="T12" fmla="*/ 20092 h 200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0092" fill="none" extrusionOk="0">
                        <a:moveTo>
                          <a:pt x="7928" y="-1"/>
                        </a:moveTo>
                        <a:cubicBezTo>
                          <a:pt x="16140" y="3240"/>
                          <a:pt x="21554" y="11153"/>
                          <a:pt x="21599" y="19982"/>
                        </a:cubicBezTo>
                      </a:path>
                      <a:path w="21600" h="20092" stroke="0" extrusionOk="0">
                        <a:moveTo>
                          <a:pt x="7928" y="-1"/>
                        </a:moveTo>
                        <a:cubicBezTo>
                          <a:pt x="16140" y="3240"/>
                          <a:pt x="21554" y="11153"/>
                          <a:pt x="21599" y="19982"/>
                        </a:cubicBezTo>
                        <a:lnTo>
                          <a:pt x="0" y="20092"/>
                        </a:lnTo>
                        <a:lnTo>
                          <a:pt x="7928" y="-1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</p:grpSp>
          <p:grpSp>
            <p:nvGrpSpPr>
              <p:cNvPr id="25658" name="Group 30"/>
              <p:cNvGrpSpPr>
                <a:grpSpLocks/>
              </p:cNvGrpSpPr>
              <p:nvPr/>
            </p:nvGrpSpPr>
            <p:grpSpPr bwMode="auto">
              <a:xfrm>
                <a:off x="1480" y="1912"/>
                <a:ext cx="104" cy="48"/>
                <a:chOff x="1480" y="1912"/>
                <a:chExt cx="104" cy="48"/>
              </a:xfrm>
            </p:grpSpPr>
            <p:sp>
              <p:nvSpPr>
                <p:cNvPr id="25793" name="Freeform 31"/>
                <p:cNvSpPr>
                  <a:spLocks/>
                </p:cNvSpPr>
                <p:nvPr/>
              </p:nvSpPr>
              <p:spPr bwMode="auto">
                <a:xfrm>
                  <a:off x="1480" y="1912"/>
                  <a:ext cx="104" cy="24"/>
                </a:xfrm>
                <a:custGeom>
                  <a:avLst/>
                  <a:gdLst>
                    <a:gd name="T0" fmla="*/ 0 w 104"/>
                    <a:gd name="T1" fmla="*/ 0 h 24"/>
                    <a:gd name="T2" fmla="*/ 24 w 104"/>
                    <a:gd name="T3" fmla="*/ 0 h 24"/>
                    <a:gd name="T4" fmla="*/ 40 w 104"/>
                    <a:gd name="T5" fmla="*/ 8 h 24"/>
                    <a:gd name="T6" fmla="*/ 40 w 104"/>
                    <a:gd name="T7" fmla="*/ 8 h 24"/>
                    <a:gd name="T8" fmla="*/ 56 w 104"/>
                    <a:gd name="T9" fmla="*/ 8 h 24"/>
                    <a:gd name="T10" fmla="*/ 64 w 104"/>
                    <a:gd name="T11" fmla="*/ 8 h 24"/>
                    <a:gd name="T12" fmla="*/ 72 w 104"/>
                    <a:gd name="T13" fmla="*/ 8 h 24"/>
                    <a:gd name="T14" fmla="*/ 80 w 104"/>
                    <a:gd name="T15" fmla="*/ 8 h 24"/>
                    <a:gd name="T16" fmla="*/ 88 w 104"/>
                    <a:gd name="T17" fmla="*/ 16 h 24"/>
                    <a:gd name="T18" fmla="*/ 96 w 104"/>
                    <a:gd name="T19" fmla="*/ 16 h 24"/>
                    <a:gd name="T20" fmla="*/ 104 w 104"/>
                    <a:gd name="T21" fmla="*/ 16 h 24"/>
                    <a:gd name="T22" fmla="*/ 104 w 104"/>
                    <a:gd name="T23" fmla="*/ 24 h 24"/>
                    <a:gd name="T24" fmla="*/ 96 w 104"/>
                    <a:gd name="T25" fmla="*/ 24 h 24"/>
                    <a:gd name="T26" fmla="*/ 96 w 104"/>
                    <a:gd name="T27" fmla="*/ 24 h 24"/>
                    <a:gd name="T28" fmla="*/ 88 w 104"/>
                    <a:gd name="T29" fmla="*/ 24 h 24"/>
                    <a:gd name="T30" fmla="*/ 80 w 104"/>
                    <a:gd name="T31" fmla="*/ 24 h 24"/>
                    <a:gd name="T32" fmla="*/ 72 w 104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4"/>
                    <a:gd name="T52" fmla="*/ 0 h 24"/>
                    <a:gd name="T53" fmla="*/ 104 w 104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4" h="24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40" y="8"/>
                      </a:lnTo>
                      <a:lnTo>
                        <a:pt x="56" y="8"/>
                      </a:lnTo>
                      <a:lnTo>
                        <a:pt x="64" y="8"/>
                      </a:lnTo>
                      <a:lnTo>
                        <a:pt x="72" y="8"/>
                      </a:lnTo>
                      <a:lnTo>
                        <a:pt x="80" y="8"/>
                      </a:lnTo>
                      <a:lnTo>
                        <a:pt x="88" y="16"/>
                      </a:lnTo>
                      <a:lnTo>
                        <a:pt x="96" y="16"/>
                      </a:lnTo>
                      <a:lnTo>
                        <a:pt x="104" y="16"/>
                      </a:lnTo>
                      <a:lnTo>
                        <a:pt x="104" y="24"/>
                      </a:lnTo>
                      <a:lnTo>
                        <a:pt x="96" y="24"/>
                      </a:lnTo>
                      <a:lnTo>
                        <a:pt x="88" y="24"/>
                      </a:lnTo>
                      <a:lnTo>
                        <a:pt x="80" y="24"/>
                      </a:lnTo>
                      <a:lnTo>
                        <a:pt x="72" y="24"/>
                      </a:lnTo>
                    </a:path>
                  </a:pathLst>
                </a:custGeom>
                <a:noFill/>
                <a:ln w="12700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5794" name="Freeform 32"/>
                <p:cNvSpPr>
                  <a:spLocks/>
                </p:cNvSpPr>
                <p:nvPr/>
              </p:nvSpPr>
              <p:spPr bwMode="auto">
                <a:xfrm>
                  <a:off x="1480" y="1912"/>
                  <a:ext cx="104" cy="32"/>
                </a:xfrm>
                <a:custGeom>
                  <a:avLst/>
                  <a:gdLst>
                    <a:gd name="T0" fmla="*/ 0 w 104"/>
                    <a:gd name="T1" fmla="*/ 0 h 32"/>
                    <a:gd name="T2" fmla="*/ 24 w 104"/>
                    <a:gd name="T3" fmla="*/ 0 h 32"/>
                    <a:gd name="T4" fmla="*/ 40 w 104"/>
                    <a:gd name="T5" fmla="*/ 8 h 32"/>
                    <a:gd name="T6" fmla="*/ 48 w 104"/>
                    <a:gd name="T7" fmla="*/ 8 h 32"/>
                    <a:gd name="T8" fmla="*/ 64 w 104"/>
                    <a:gd name="T9" fmla="*/ 8 h 32"/>
                    <a:gd name="T10" fmla="*/ 72 w 104"/>
                    <a:gd name="T11" fmla="*/ 8 h 32"/>
                    <a:gd name="T12" fmla="*/ 80 w 104"/>
                    <a:gd name="T13" fmla="*/ 8 h 32"/>
                    <a:gd name="T14" fmla="*/ 88 w 104"/>
                    <a:gd name="T15" fmla="*/ 16 h 32"/>
                    <a:gd name="T16" fmla="*/ 96 w 104"/>
                    <a:gd name="T17" fmla="*/ 16 h 32"/>
                    <a:gd name="T18" fmla="*/ 104 w 104"/>
                    <a:gd name="T19" fmla="*/ 16 h 32"/>
                    <a:gd name="T20" fmla="*/ 104 w 104"/>
                    <a:gd name="T21" fmla="*/ 24 h 32"/>
                    <a:gd name="T22" fmla="*/ 96 w 104"/>
                    <a:gd name="T23" fmla="*/ 24 h 32"/>
                    <a:gd name="T24" fmla="*/ 96 w 104"/>
                    <a:gd name="T25" fmla="*/ 32 h 32"/>
                    <a:gd name="T26" fmla="*/ 88 w 104"/>
                    <a:gd name="T27" fmla="*/ 32 h 32"/>
                    <a:gd name="T28" fmla="*/ 80 w 104"/>
                    <a:gd name="T29" fmla="*/ 32 h 32"/>
                    <a:gd name="T30" fmla="*/ 72 w 104"/>
                    <a:gd name="T31" fmla="*/ 32 h 3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4"/>
                    <a:gd name="T49" fmla="*/ 0 h 32"/>
                    <a:gd name="T50" fmla="*/ 104 w 104"/>
                    <a:gd name="T51" fmla="*/ 32 h 3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4" h="32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40" y="8"/>
                      </a:lnTo>
                      <a:lnTo>
                        <a:pt x="48" y="8"/>
                      </a:lnTo>
                      <a:lnTo>
                        <a:pt x="64" y="8"/>
                      </a:lnTo>
                      <a:lnTo>
                        <a:pt x="72" y="8"/>
                      </a:lnTo>
                      <a:lnTo>
                        <a:pt x="80" y="8"/>
                      </a:lnTo>
                      <a:lnTo>
                        <a:pt x="88" y="16"/>
                      </a:lnTo>
                      <a:lnTo>
                        <a:pt x="96" y="16"/>
                      </a:lnTo>
                      <a:lnTo>
                        <a:pt x="104" y="16"/>
                      </a:lnTo>
                      <a:lnTo>
                        <a:pt x="104" y="24"/>
                      </a:lnTo>
                      <a:lnTo>
                        <a:pt x="96" y="24"/>
                      </a:lnTo>
                      <a:lnTo>
                        <a:pt x="96" y="32"/>
                      </a:lnTo>
                      <a:lnTo>
                        <a:pt x="88" y="32"/>
                      </a:lnTo>
                      <a:lnTo>
                        <a:pt x="80" y="32"/>
                      </a:lnTo>
                      <a:lnTo>
                        <a:pt x="72" y="32"/>
                      </a:lnTo>
                    </a:path>
                  </a:pathLst>
                </a:custGeom>
                <a:noFill/>
                <a:ln w="12700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grpSp>
              <p:nvGrpSpPr>
                <p:cNvPr id="25795" name="Group 33"/>
                <p:cNvGrpSpPr>
                  <a:grpSpLocks/>
                </p:cNvGrpSpPr>
                <p:nvPr/>
              </p:nvGrpSpPr>
              <p:grpSpPr bwMode="auto">
                <a:xfrm>
                  <a:off x="1488" y="1928"/>
                  <a:ext cx="72" cy="32"/>
                  <a:chOff x="1488" y="1928"/>
                  <a:chExt cx="72" cy="32"/>
                </a:xfrm>
              </p:grpSpPr>
              <p:grpSp>
                <p:nvGrpSpPr>
                  <p:cNvPr id="25796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488" y="1928"/>
                    <a:ext cx="72" cy="32"/>
                    <a:chOff x="1488" y="1928"/>
                    <a:chExt cx="72" cy="32"/>
                  </a:xfrm>
                </p:grpSpPr>
                <p:sp>
                  <p:nvSpPr>
                    <p:cNvPr id="25804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1488" y="1928"/>
                      <a:ext cx="48" cy="24"/>
                    </a:xfrm>
                    <a:custGeom>
                      <a:avLst/>
                      <a:gdLst>
                        <a:gd name="T0" fmla="*/ 0 w 48"/>
                        <a:gd name="T1" fmla="*/ 16 h 24"/>
                        <a:gd name="T2" fmla="*/ 8 w 48"/>
                        <a:gd name="T3" fmla="*/ 0 h 24"/>
                        <a:gd name="T4" fmla="*/ 48 w 48"/>
                        <a:gd name="T5" fmla="*/ 8 h 24"/>
                        <a:gd name="T6" fmla="*/ 32 w 48"/>
                        <a:gd name="T7" fmla="*/ 24 h 24"/>
                        <a:gd name="T8" fmla="*/ 0 w 48"/>
                        <a:gd name="T9" fmla="*/ 16 h 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"/>
                        <a:gd name="T16" fmla="*/ 0 h 24"/>
                        <a:gd name="T17" fmla="*/ 48 w 48"/>
                        <a:gd name="T18" fmla="*/ 24 h 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" h="24">
                          <a:moveTo>
                            <a:pt x="0" y="16"/>
                          </a:moveTo>
                          <a:lnTo>
                            <a:pt x="8" y="0"/>
                          </a:lnTo>
                          <a:lnTo>
                            <a:pt x="48" y="8"/>
                          </a:lnTo>
                          <a:lnTo>
                            <a:pt x="32" y="24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D9D9D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5805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1488" y="1944"/>
                      <a:ext cx="32" cy="16"/>
                    </a:xfrm>
                    <a:custGeom>
                      <a:avLst/>
                      <a:gdLst>
                        <a:gd name="T0" fmla="*/ 0 w 32"/>
                        <a:gd name="T1" fmla="*/ 0 h 16"/>
                        <a:gd name="T2" fmla="*/ 0 w 32"/>
                        <a:gd name="T3" fmla="*/ 8 h 16"/>
                        <a:gd name="T4" fmla="*/ 32 w 32"/>
                        <a:gd name="T5" fmla="*/ 16 h 16"/>
                        <a:gd name="T6" fmla="*/ 32 w 32"/>
                        <a:gd name="T7" fmla="*/ 8 h 16"/>
                        <a:gd name="T8" fmla="*/ 0 w 32"/>
                        <a:gd name="T9" fmla="*/ 0 h 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2"/>
                        <a:gd name="T16" fmla="*/ 0 h 16"/>
                        <a:gd name="T17" fmla="*/ 32 w 32"/>
                        <a:gd name="T18" fmla="*/ 16 h 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2" h="16">
                          <a:moveTo>
                            <a:pt x="0" y="0"/>
                          </a:moveTo>
                          <a:lnTo>
                            <a:pt x="0" y="8"/>
                          </a:lnTo>
                          <a:lnTo>
                            <a:pt x="32" y="16"/>
                          </a:lnTo>
                          <a:lnTo>
                            <a:pt x="32" y="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5806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1520" y="1936"/>
                      <a:ext cx="40" cy="24"/>
                    </a:xfrm>
                    <a:custGeom>
                      <a:avLst/>
                      <a:gdLst>
                        <a:gd name="T0" fmla="*/ 0 w 40"/>
                        <a:gd name="T1" fmla="*/ 16 h 24"/>
                        <a:gd name="T2" fmla="*/ 16 w 40"/>
                        <a:gd name="T3" fmla="*/ 0 h 24"/>
                        <a:gd name="T4" fmla="*/ 40 w 40"/>
                        <a:gd name="T5" fmla="*/ 8 h 24"/>
                        <a:gd name="T6" fmla="*/ 40 w 40"/>
                        <a:gd name="T7" fmla="*/ 16 h 24"/>
                        <a:gd name="T8" fmla="*/ 0 w 40"/>
                        <a:gd name="T9" fmla="*/ 24 h 24"/>
                        <a:gd name="T10" fmla="*/ 0 w 40"/>
                        <a:gd name="T11" fmla="*/ 16 h 2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"/>
                        <a:gd name="T19" fmla="*/ 0 h 24"/>
                        <a:gd name="T20" fmla="*/ 40 w 40"/>
                        <a:gd name="T21" fmla="*/ 24 h 2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" h="24">
                          <a:moveTo>
                            <a:pt x="0" y="16"/>
                          </a:moveTo>
                          <a:lnTo>
                            <a:pt x="16" y="0"/>
                          </a:lnTo>
                          <a:lnTo>
                            <a:pt x="40" y="8"/>
                          </a:lnTo>
                          <a:lnTo>
                            <a:pt x="40" y="16"/>
                          </a:lnTo>
                          <a:lnTo>
                            <a:pt x="0" y="24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9999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5807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1496" y="1928"/>
                      <a:ext cx="64" cy="8"/>
                    </a:xfrm>
                    <a:custGeom>
                      <a:avLst/>
                      <a:gdLst>
                        <a:gd name="T0" fmla="*/ 0 w 64"/>
                        <a:gd name="T1" fmla="*/ 0 h 8"/>
                        <a:gd name="T2" fmla="*/ 32 w 64"/>
                        <a:gd name="T3" fmla="*/ 0 h 8"/>
                        <a:gd name="T4" fmla="*/ 64 w 64"/>
                        <a:gd name="T5" fmla="*/ 8 h 8"/>
                        <a:gd name="T6" fmla="*/ 40 w 64"/>
                        <a:gd name="T7" fmla="*/ 8 h 8"/>
                        <a:gd name="T8" fmla="*/ 0 w 64"/>
                        <a:gd name="T9" fmla="*/ 0 h 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4"/>
                        <a:gd name="T16" fmla="*/ 0 h 8"/>
                        <a:gd name="T17" fmla="*/ 64 w 64"/>
                        <a:gd name="T18" fmla="*/ 8 h 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4" h="8">
                          <a:moveTo>
                            <a:pt x="0" y="0"/>
                          </a:moveTo>
                          <a:lnTo>
                            <a:pt x="32" y="0"/>
                          </a:lnTo>
                          <a:lnTo>
                            <a:pt x="64" y="8"/>
                          </a:lnTo>
                          <a:lnTo>
                            <a:pt x="40" y="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  <p:grpSp>
                <p:nvGrpSpPr>
                  <p:cNvPr id="25797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1488" y="1936"/>
                    <a:ext cx="64" cy="16"/>
                    <a:chOff x="1488" y="1936"/>
                    <a:chExt cx="64" cy="16"/>
                  </a:xfrm>
                </p:grpSpPr>
                <p:sp>
                  <p:nvSpPr>
                    <p:cNvPr id="25798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8" y="1936"/>
                      <a:ext cx="32" cy="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5799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8" y="1936"/>
                      <a:ext cx="32" cy="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5800" name="Line 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20" y="1936"/>
                      <a:ext cx="8" cy="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59595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5801" name="Line 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20" y="1936"/>
                      <a:ext cx="16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59595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5802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28" y="1936"/>
                      <a:ext cx="24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59595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5803" name="Line 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28" y="1936"/>
                      <a:ext cx="24" cy="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59595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</p:grpSp>
          </p:grpSp>
          <p:sp>
            <p:nvSpPr>
              <p:cNvPr id="25659" name="Freeform 46"/>
              <p:cNvSpPr>
                <a:spLocks/>
              </p:cNvSpPr>
              <p:nvPr/>
            </p:nvSpPr>
            <p:spPr bwMode="auto">
              <a:xfrm>
                <a:off x="1472" y="1872"/>
                <a:ext cx="64" cy="48"/>
              </a:xfrm>
              <a:custGeom>
                <a:avLst/>
                <a:gdLst>
                  <a:gd name="T0" fmla="*/ 0 w 64"/>
                  <a:gd name="T1" fmla="*/ 32 h 48"/>
                  <a:gd name="T2" fmla="*/ 64 w 64"/>
                  <a:gd name="T3" fmla="*/ 0 h 48"/>
                  <a:gd name="T4" fmla="*/ 64 w 64"/>
                  <a:gd name="T5" fmla="*/ 24 h 48"/>
                  <a:gd name="T6" fmla="*/ 0 w 64"/>
                  <a:gd name="T7" fmla="*/ 48 h 48"/>
                  <a:gd name="T8" fmla="*/ 0 w 64"/>
                  <a:gd name="T9" fmla="*/ 3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48"/>
                  <a:gd name="T17" fmla="*/ 64 w 64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48">
                    <a:moveTo>
                      <a:pt x="0" y="32"/>
                    </a:moveTo>
                    <a:lnTo>
                      <a:pt x="64" y="0"/>
                    </a:lnTo>
                    <a:lnTo>
                      <a:pt x="64" y="24"/>
                    </a:lnTo>
                    <a:lnTo>
                      <a:pt x="0" y="48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660" name="Freeform 47"/>
              <p:cNvSpPr>
                <a:spLocks/>
              </p:cNvSpPr>
              <p:nvPr/>
            </p:nvSpPr>
            <p:spPr bwMode="auto">
              <a:xfrm>
                <a:off x="1472" y="1816"/>
                <a:ext cx="64" cy="88"/>
              </a:xfrm>
              <a:custGeom>
                <a:avLst/>
                <a:gdLst>
                  <a:gd name="T0" fmla="*/ 0 w 64"/>
                  <a:gd name="T1" fmla="*/ 24 h 88"/>
                  <a:gd name="T2" fmla="*/ 64 w 64"/>
                  <a:gd name="T3" fmla="*/ 0 h 88"/>
                  <a:gd name="T4" fmla="*/ 64 w 64"/>
                  <a:gd name="T5" fmla="*/ 56 h 88"/>
                  <a:gd name="T6" fmla="*/ 0 w 64"/>
                  <a:gd name="T7" fmla="*/ 88 h 88"/>
                  <a:gd name="T8" fmla="*/ 0 w 64"/>
                  <a:gd name="T9" fmla="*/ 2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8"/>
                  <a:gd name="T17" fmla="*/ 64 w 64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8">
                    <a:moveTo>
                      <a:pt x="0" y="24"/>
                    </a:moveTo>
                    <a:lnTo>
                      <a:pt x="64" y="0"/>
                    </a:lnTo>
                    <a:lnTo>
                      <a:pt x="64" y="56"/>
                    </a:lnTo>
                    <a:lnTo>
                      <a:pt x="0" y="8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661" name="Freeform 48"/>
              <p:cNvSpPr>
                <a:spLocks/>
              </p:cNvSpPr>
              <p:nvPr/>
            </p:nvSpPr>
            <p:spPr bwMode="auto">
              <a:xfrm>
                <a:off x="1304" y="1672"/>
                <a:ext cx="152" cy="120"/>
              </a:xfrm>
              <a:custGeom>
                <a:avLst/>
                <a:gdLst>
                  <a:gd name="T0" fmla="*/ 8 w 152"/>
                  <a:gd name="T1" fmla="*/ 0 h 120"/>
                  <a:gd name="T2" fmla="*/ 152 w 152"/>
                  <a:gd name="T3" fmla="*/ 0 h 120"/>
                  <a:gd name="T4" fmla="*/ 144 w 152"/>
                  <a:gd name="T5" fmla="*/ 120 h 120"/>
                  <a:gd name="T6" fmla="*/ 0 w 152"/>
                  <a:gd name="T7" fmla="*/ 112 h 120"/>
                  <a:gd name="T8" fmla="*/ 8 w 152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2"/>
                  <a:gd name="T16" fmla="*/ 0 h 120"/>
                  <a:gd name="T17" fmla="*/ 152 w 152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2" h="120">
                    <a:moveTo>
                      <a:pt x="8" y="0"/>
                    </a:moveTo>
                    <a:lnTo>
                      <a:pt x="152" y="0"/>
                    </a:lnTo>
                    <a:lnTo>
                      <a:pt x="144" y="120"/>
                    </a:lnTo>
                    <a:lnTo>
                      <a:pt x="0" y="11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662" name="Freeform 49"/>
              <p:cNvSpPr>
                <a:spLocks/>
              </p:cNvSpPr>
              <p:nvPr/>
            </p:nvSpPr>
            <p:spPr bwMode="auto">
              <a:xfrm>
                <a:off x="1200" y="1880"/>
                <a:ext cx="296" cy="56"/>
              </a:xfrm>
              <a:custGeom>
                <a:avLst/>
                <a:gdLst>
                  <a:gd name="T0" fmla="*/ 56 w 296"/>
                  <a:gd name="T1" fmla="*/ 0 h 56"/>
                  <a:gd name="T2" fmla="*/ 296 w 296"/>
                  <a:gd name="T3" fmla="*/ 32 h 56"/>
                  <a:gd name="T4" fmla="*/ 272 w 296"/>
                  <a:gd name="T5" fmla="*/ 48 h 56"/>
                  <a:gd name="T6" fmla="*/ 256 w 296"/>
                  <a:gd name="T7" fmla="*/ 56 h 56"/>
                  <a:gd name="T8" fmla="*/ 0 w 296"/>
                  <a:gd name="T9" fmla="*/ 32 h 56"/>
                  <a:gd name="T10" fmla="*/ 24 w 296"/>
                  <a:gd name="T11" fmla="*/ 24 h 56"/>
                  <a:gd name="T12" fmla="*/ 56 w 296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6"/>
                  <a:gd name="T22" fmla="*/ 0 h 56"/>
                  <a:gd name="T23" fmla="*/ 296 w 296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6" h="56">
                    <a:moveTo>
                      <a:pt x="56" y="0"/>
                    </a:moveTo>
                    <a:lnTo>
                      <a:pt x="296" y="32"/>
                    </a:lnTo>
                    <a:lnTo>
                      <a:pt x="272" y="48"/>
                    </a:lnTo>
                    <a:lnTo>
                      <a:pt x="256" y="56"/>
                    </a:lnTo>
                    <a:lnTo>
                      <a:pt x="0" y="32"/>
                    </a:lnTo>
                    <a:lnTo>
                      <a:pt x="24" y="24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25663" name="Group 50"/>
              <p:cNvGrpSpPr>
                <a:grpSpLocks/>
              </p:cNvGrpSpPr>
              <p:nvPr/>
            </p:nvGrpSpPr>
            <p:grpSpPr bwMode="auto">
              <a:xfrm>
                <a:off x="1464" y="1816"/>
                <a:ext cx="72" cy="80"/>
                <a:chOff x="1464" y="1816"/>
                <a:chExt cx="72" cy="80"/>
              </a:xfrm>
            </p:grpSpPr>
            <p:sp>
              <p:nvSpPr>
                <p:cNvPr id="25775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1464" y="1840"/>
                  <a:ext cx="64" cy="24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5776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64" y="1840"/>
                  <a:ext cx="72" cy="24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5777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1480" y="1848"/>
                  <a:ext cx="48" cy="16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5778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1480" y="1848"/>
                  <a:ext cx="56" cy="24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5779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1480" y="1856"/>
                  <a:ext cx="48" cy="8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5780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1480" y="1856"/>
                  <a:ext cx="56" cy="16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5781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1480" y="1864"/>
                  <a:ext cx="48" cy="16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5782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480" y="1864"/>
                  <a:ext cx="56" cy="24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578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1480" y="1864"/>
                  <a:ext cx="48" cy="16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5784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480" y="1864"/>
                  <a:ext cx="56" cy="24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5785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1480" y="1832"/>
                  <a:ext cx="48" cy="24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5786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1480" y="1832"/>
                  <a:ext cx="56" cy="24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5787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1480" y="1824"/>
                  <a:ext cx="48" cy="16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5788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1480" y="1824"/>
                  <a:ext cx="56" cy="16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5789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1480" y="1816"/>
                  <a:ext cx="48" cy="16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5790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1480" y="1816"/>
                  <a:ext cx="56" cy="16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5791" name="Line 67"/>
                <p:cNvSpPr>
                  <a:spLocks noChangeShapeType="1"/>
                </p:cNvSpPr>
                <p:nvPr/>
              </p:nvSpPr>
              <p:spPr bwMode="auto">
                <a:xfrm>
                  <a:off x="1480" y="1832"/>
                  <a:ext cx="1" cy="56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5792" name="Line 68"/>
                <p:cNvSpPr>
                  <a:spLocks noChangeShapeType="1"/>
                </p:cNvSpPr>
                <p:nvPr/>
              </p:nvSpPr>
              <p:spPr bwMode="auto">
                <a:xfrm>
                  <a:off x="1480" y="1832"/>
                  <a:ext cx="1" cy="64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25664" name="Group 69"/>
              <p:cNvGrpSpPr>
                <a:grpSpLocks/>
              </p:cNvGrpSpPr>
              <p:nvPr/>
            </p:nvGrpSpPr>
            <p:grpSpPr bwMode="auto">
              <a:xfrm>
                <a:off x="1280" y="1640"/>
                <a:ext cx="208" cy="192"/>
                <a:chOff x="1280" y="1640"/>
                <a:chExt cx="208" cy="192"/>
              </a:xfrm>
            </p:grpSpPr>
            <p:grpSp>
              <p:nvGrpSpPr>
                <p:cNvPr id="25758" name="Group 70"/>
                <p:cNvGrpSpPr>
                  <a:grpSpLocks/>
                </p:cNvGrpSpPr>
                <p:nvPr/>
              </p:nvGrpSpPr>
              <p:grpSpPr bwMode="auto">
                <a:xfrm>
                  <a:off x="1280" y="1640"/>
                  <a:ext cx="208" cy="192"/>
                  <a:chOff x="1280" y="1640"/>
                  <a:chExt cx="208" cy="192"/>
                </a:xfrm>
              </p:grpSpPr>
              <p:grpSp>
                <p:nvGrpSpPr>
                  <p:cNvPr id="25760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1280" y="1640"/>
                    <a:ext cx="208" cy="192"/>
                    <a:chOff x="1280" y="1640"/>
                    <a:chExt cx="208" cy="192"/>
                  </a:xfrm>
                </p:grpSpPr>
                <p:sp>
                  <p:nvSpPr>
                    <p:cNvPr id="25771" name="Freeform 72"/>
                    <p:cNvSpPr>
                      <a:spLocks/>
                    </p:cNvSpPr>
                    <p:nvPr/>
                  </p:nvSpPr>
                  <p:spPr bwMode="auto">
                    <a:xfrm>
                      <a:off x="1280" y="1640"/>
                      <a:ext cx="208" cy="192"/>
                    </a:xfrm>
                    <a:custGeom>
                      <a:avLst/>
                      <a:gdLst>
                        <a:gd name="T0" fmla="*/ 24 w 208"/>
                        <a:gd name="T1" fmla="*/ 0 h 192"/>
                        <a:gd name="T2" fmla="*/ 40 w 208"/>
                        <a:gd name="T3" fmla="*/ 0 h 192"/>
                        <a:gd name="T4" fmla="*/ 64 w 208"/>
                        <a:gd name="T5" fmla="*/ 0 h 192"/>
                        <a:gd name="T6" fmla="*/ 80 w 208"/>
                        <a:gd name="T7" fmla="*/ 0 h 192"/>
                        <a:gd name="T8" fmla="*/ 112 w 208"/>
                        <a:gd name="T9" fmla="*/ 0 h 192"/>
                        <a:gd name="T10" fmla="*/ 136 w 208"/>
                        <a:gd name="T11" fmla="*/ 0 h 192"/>
                        <a:gd name="T12" fmla="*/ 168 w 208"/>
                        <a:gd name="T13" fmla="*/ 0 h 192"/>
                        <a:gd name="T14" fmla="*/ 192 w 208"/>
                        <a:gd name="T15" fmla="*/ 0 h 192"/>
                        <a:gd name="T16" fmla="*/ 208 w 208"/>
                        <a:gd name="T17" fmla="*/ 0 h 192"/>
                        <a:gd name="T18" fmla="*/ 208 w 208"/>
                        <a:gd name="T19" fmla="*/ 8 h 192"/>
                        <a:gd name="T20" fmla="*/ 200 w 208"/>
                        <a:gd name="T21" fmla="*/ 184 h 192"/>
                        <a:gd name="T22" fmla="*/ 192 w 208"/>
                        <a:gd name="T23" fmla="*/ 192 h 192"/>
                        <a:gd name="T24" fmla="*/ 136 w 208"/>
                        <a:gd name="T25" fmla="*/ 184 h 192"/>
                        <a:gd name="T26" fmla="*/ 64 w 208"/>
                        <a:gd name="T27" fmla="*/ 176 h 192"/>
                        <a:gd name="T28" fmla="*/ 8 w 208"/>
                        <a:gd name="T29" fmla="*/ 176 h 192"/>
                        <a:gd name="T30" fmla="*/ 0 w 208"/>
                        <a:gd name="T31" fmla="*/ 168 h 192"/>
                        <a:gd name="T32" fmla="*/ 16 w 208"/>
                        <a:gd name="T33" fmla="*/ 8 h 192"/>
                        <a:gd name="T34" fmla="*/ 24 w 208"/>
                        <a:gd name="T35" fmla="*/ 0 h 192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208"/>
                        <a:gd name="T55" fmla="*/ 0 h 192"/>
                        <a:gd name="T56" fmla="*/ 208 w 208"/>
                        <a:gd name="T57" fmla="*/ 192 h 192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208" h="192">
                          <a:moveTo>
                            <a:pt x="24" y="0"/>
                          </a:moveTo>
                          <a:lnTo>
                            <a:pt x="40" y="0"/>
                          </a:lnTo>
                          <a:lnTo>
                            <a:pt x="64" y="0"/>
                          </a:lnTo>
                          <a:lnTo>
                            <a:pt x="80" y="0"/>
                          </a:lnTo>
                          <a:lnTo>
                            <a:pt x="112" y="0"/>
                          </a:lnTo>
                          <a:lnTo>
                            <a:pt x="136" y="0"/>
                          </a:lnTo>
                          <a:lnTo>
                            <a:pt x="168" y="0"/>
                          </a:lnTo>
                          <a:lnTo>
                            <a:pt x="192" y="0"/>
                          </a:lnTo>
                          <a:lnTo>
                            <a:pt x="208" y="0"/>
                          </a:lnTo>
                          <a:lnTo>
                            <a:pt x="208" y="8"/>
                          </a:lnTo>
                          <a:lnTo>
                            <a:pt x="200" y="184"/>
                          </a:lnTo>
                          <a:lnTo>
                            <a:pt x="192" y="192"/>
                          </a:lnTo>
                          <a:lnTo>
                            <a:pt x="136" y="184"/>
                          </a:lnTo>
                          <a:lnTo>
                            <a:pt x="64" y="176"/>
                          </a:lnTo>
                          <a:lnTo>
                            <a:pt x="8" y="176"/>
                          </a:lnTo>
                          <a:lnTo>
                            <a:pt x="0" y="168"/>
                          </a:lnTo>
                          <a:lnTo>
                            <a:pt x="16" y="8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5772" name="Arc 73"/>
                    <p:cNvSpPr>
                      <a:spLocks/>
                    </p:cNvSpPr>
                    <p:nvPr/>
                  </p:nvSpPr>
                  <p:spPr bwMode="auto">
                    <a:xfrm>
                      <a:off x="1484" y="1640"/>
                      <a:ext cx="4" cy="4"/>
                    </a:xfrm>
                    <a:custGeom>
                      <a:avLst/>
                      <a:gdLst>
                        <a:gd name="T0" fmla="*/ 0 w 21707"/>
                        <a:gd name="T1" fmla="*/ 0 h 21600"/>
                        <a:gd name="T2" fmla="*/ 0 w 21707"/>
                        <a:gd name="T3" fmla="*/ 0 h 21600"/>
                        <a:gd name="T4" fmla="*/ 0 w 21707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707"/>
                        <a:gd name="T10" fmla="*/ 0 h 21600"/>
                        <a:gd name="T11" fmla="*/ 21707 w 21707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707" h="21600" fill="none" extrusionOk="0">
                          <a:moveTo>
                            <a:pt x="0" y="0"/>
                          </a:moveTo>
                          <a:cubicBezTo>
                            <a:pt x="35" y="0"/>
                            <a:pt x="71" y="-1"/>
                            <a:pt x="107" y="0"/>
                          </a:cubicBezTo>
                          <a:cubicBezTo>
                            <a:pt x="11993" y="0"/>
                            <a:pt x="21646" y="9603"/>
                            <a:pt x="21706" y="21490"/>
                          </a:cubicBezTo>
                        </a:path>
                        <a:path w="21707" h="21600" stroke="0" extrusionOk="0">
                          <a:moveTo>
                            <a:pt x="0" y="0"/>
                          </a:moveTo>
                          <a:cubicBezTo>
                            <a:pt x="35" y="0"/>
                            <a:pt x="71" y="-1"/>
                            <a:pt x="107" y="0"/>
                          </a:cubicBezTo>
                          <a:cubicBezTo>
                            <a:pt x="11993" y="0"/>
                            <a:pt x="21646" y="9603"/>
                            <a:pt x="21706" y="21490"/>
                          </a:cubicBezTo>
                          <a:lnTo>
                            <a:pt x="107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5773" name="Arc 74"/>
                    <p:cNvSpPr>
                      <a:spLocks/>
                    </p:cNvSpPr>
                    <p:nvPr/>
                  </p:nvSpPr>
                  <p:spPr bwMode="auto">
                    <a:xfrm>
                      <a:off x="1296" y="1640"/>
                      <a:ext cx="8" cy="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0" y="21600"/>
                          </a:moveTo>
                          <a:cubicBezTo>
                            <a:pt x="0" y="9670"/>
                            <a:pt x="9670" y="0"/>
                            <a:pt x="21599" y="0"/>
                          </a:cubicBezTo>
                        </a:path>
                        <a:path w="21600" h="21600" stroke="0" extrusionOk="0">
                          <a:moveTo>
                            <a:pt x="0" y="21600"/>
                          </a:moveTo>
                          <a:cubicBezTo>
                            <a:pt x="0" y="9670"/>
                            <a:pt x="9670" y="0"/>
                            <a:pt x="21599" y="0"/>
                          </a:cubicBez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5774" name="Arc 75"/>
                    <p:cNvSpPr>
                      <a:spLocks/>
                    </p:cNvSpPr>
                    <p:nvPr/>
                  </p:nvSpPr>
                  <p:spPr bwMode="auto">
                    <a:xfrm>
                      <a:off x="1280" y="1808"/>
                      <a:ext cx="8" cy="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</a:path>
                        <a:path w="21600" h="21600" stroke="0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  <p:grpSp>
                <p:nvGrpSpPr>
                  <p:cNvPr id="25761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1304" y="1672"/>
                    <a:ext cx="152" cy="120"/>
                    <a:chOff x="1304" y="1672"/>
                    <a:chExt cx="152" cy="120"/>
                  </a:xfrm>
                </p:grpSpPr>
                <p:grpSp>
                  <p:nvGrpSpPr>
                    <p:cNvPr id="25762" name="Group 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04" y="1672"/>
                      <a:ext cx="152" cy="120"/>
                      <a:chOff x="1304" y="1672"/>
                      <a:chExt cx="152" cy="120"/>
                    </a:xfrm>
                  </p:grpSpPr>
                  <p:sp>
                    <p:nvSpPr>
                      <p:cNvPr id="25767" name="Freeform 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12" y="1672"/>
                        <a:ext cx="144" cy="1"/>
                      </a:xfrm>
                      <a:custGeom>
                        <a:avLst/>
                        <a:gdLst>
                          <a:gd name="T0" fmla="*/ 0 w 144"/>
                          <a:gd name="T1" fmla="*/ 0 h 1"/>
                          <a:gd name="T2" fmla="*/ 144 w 144"/>
                          <a:gd name="T3" fmla="*/ 0 h 1"/>
                          <a:gd name="T4" fmla="*/ 0 w 144"/>
                          <a:gd name="T5" fmla="*/ 0 h 1"/>
                          <a:gd name="T6" fmla="*/ 0 60000 65536"/>
                          <a:gd name="T7" fmla="*/ 0 60000 65536"/>
                          <a:gd name="T8" fmla="*/ 0 60000 65536"/>
                          <a:gd name="T9" fmla="*/ 0 w 144"/>
                          <a:gd name="T10" fmla="*/ 0 h 1"/>
                          <a:gd name="T11" fmla="*/ 144 w 144"/>
                          <a:gd name="T12" fmla="*/ 1 h 1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44" h="1">
                            <a:moveTo>
                              <a:pt x="0" y="0"/>
                            </a:moveTo>
                            <a:lnTo>
                              <a:pt x="144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5768" name="Freeform 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48" y="1672"/>
                        <a:ext cx="8" cy="120"/>
                      </a:xfrm>
                      <a:custGeom>
                        <a:avLst/>
                        <a:gdLst>
                          <a:gd name="T0" fmla="*/ 8 w 8"/>
                          <a:gd name="T1" fmla="*/ 0 h 120"/>
                          <a:gd name="T2" fmla="*/ 8 w 8"/>
                          <a:gd name="T3" fmla="*/ 64 h 120"/>
                          <a:gd name="T4" fmla="*/ 0 w 8"/>
                          <a:gd name="T5" fmla="*/ 120 h 120"/>
                          <a:gd name="T6" fmla="*/ 8 w 8"/>
                          <a:gd name="T7" fmla="*/ 0 h 12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8"/>
                          <a:gd name="T13" fmla="*/ 0 h 120"/>
                          <a:gd name="T14" fmla="*/ 8 w 8"/>
                          <a:gd name="T15" fmla="*/ 120 h 12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8" h="120">
                            <a:moveTo>
                              <a:pt x="8" y="0"/>
                            </a:moveTo>
                            <a:lnTo>
                              <a:pt x="8" y="64"/>
                            </a:lnTo>
                            <a:lnTo>
                              <a:pt x="0" y="120"/>
                            </a:lnTo>
                            <a:lnTo>
                              <a:pt x="8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5769" name="Freeform 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04" y="1784"/>
                        <a:ext cx="144" cy="8"/>
                      </a:xfrm>
                      <a:custGeom>
                        <a:avLst/>
                        <a:gdLst>
                          <a:gd name="T0" fmla="*/ 8 w 144"/>
                          <a:gd name="T1" fmla="*/ 0 h 8"/>
                          <a:gd name="T2" fmla="*/ 0 w 144"/>
                          <a:gd name="T3" fmla="*/ 0 h 8"/>
                          <a:gd name="T4" fmla="*/ 144 w 144"/>
                          <a:gd name="T5" fmla="*/ 8 h 8"/>
                          <a:gd name="T6" fmla="*/ 8 w 144"/>
                          <a:gd name="T7" fmla="*/ 0 h 8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44"/>
                          <a:gd name="T13" fmla="*/ 0 h 8"/>
                          <a:gd name="T14" fmla="*/ 144 w 144"/>
                          <a:gd name="T15" fmla="*/ 8 h 8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44" h="8">
                            <a:moveTo>
                              <a:pt x="8" y="0"/>
                            </a:moveTo>
                            <a:lnTo>
                              <a:pt x="0" y="0"/>
                            </a:lnTo>
                            <a:lnTo>
                              <a:pt x="144" y="8"/>
                            </a:lnTo>
                            <a:lnTo>
                              <a:pt x="8" y="0"/>
                            </a:lnTo>
                            <a:close/>
                          </a:path>
                        </a:pathLst>
                      </a:custGeom>
                      <a:solidFill>
                        <a:srgbClr val="D9D9D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5770" name="Freeform 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04" y="1672"/>
                        <a:ext cx="8" cy="112"/>
                      </a:xfrm>
                      <a:custGeom>
                        <a:avLst/>
                        <a:gdLst>
                          <a:gd name="T0" fmla="*/ 8 w 8"/>
                          <a:gd name="T1" fmla="*/ 0 h 112"/>
                          <a:gd name="T2" fmla="*/ 8 w 8"/>
                          <a:gd name="T3" fmla="*/ 112 h 112"/>
                          <a:gd name="T4" fmla="*/ 0 w 8"/>
                          <a:gd name="T5" fmla="*/ 112 h 112"/>
                          <a:gd name="T6" fmla="*/ 8 w 8"/>
                          <a:gd name="T7" fmla="*/ 0 h 112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8"/>
                          <a:gd name="T13" fmla="*/ 0 h 112"/>
                          <a:gd name="T14" fmla="*/ 8 w 8"/>
                          <a:gd name="T15" fmla="*/ 112 h 112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8" h="112">
                            <a:moveTo>
                              <a:pt x="8" y="0"/>
                            </a:moveTo>
                            <a:lnTo>
                              <a:pt x="8" y="112"/>
                            </a:lnTo>
                            <a:lnTo>
                              <a:pt x="0" y="112"/>
                            </a:lnTo>
                            <a:lnTo>
                              <a:pt x="8" y="0"/>
                            </a:lnTo>
                            <a:close/>
                          </a:path>
                        </a:pathLst>
                      </a:custGeom>
                      <a:solidFill>
                        <a:srgbClr val="BFBF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</p:grpSp>
                <p:grpSp>
                  <p:nvGrpSpPr>
                    <p:cNvPr id="25763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12" y="1672"/>
                      <a:ext cx="144" cy="120"/>
                      <a:chOff x="1312" y="1672"/>
                      <a:chExt cx="144" cy="120"/>
                    </a:xfrm>
                  </p:grpSpPr>
                  <p:sp>
                    <p:nvSpPr>
                      <p:cNvPr id="25764" name="Freeform 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12" y="1672"/>
                        <a:ext cx="144" cy="120"/>
                      </a:xfrm>
                      <a:custGeom>
                        <a:avLst/>
                        <a:gdLst>
                          <a:gd name="T0" fmla="*/ 0 w 144"/>
                          <a:gd name="T1" fmla="*/ 0 h 120"/>
                          <a:gd name="T2" fmla="*/ 144 w 144"/>
                          <a:gd name="T3" fmla="*/ 0 h 120"/>
                          <a:gd name="T4" fmla="*/ 136 w 144"/>
                          <a:gd name="T5" fmla="*/ 120 h 120"/>
                          <a:gd name="T6" fmla="*/ 0 w 144"/>
                          <a:gd name="T7" fmla="*/ 112 h 120"/>
                          <a:gd name="T8" fmla="*/ 0 w 144"/>
                          <a:gd name="T9" fmla="*/ 0 h 1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44"/>
                          <a:gd name="T16" fmla="*/ 0 h 120"/>
                          <a:gd name="T17" fmla="*/ 144 w 144"/>
                          <a:gd name="T18" fmla="*/ 120 h 1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44" h="120">
                            <a:moveTo>
                              <a:pt x="0" y="0"/>
                            </a:moveTo>
                            <a:lnTo>
                              <a:pt x="144" y="0"/>
                            </a:lnTo>
                            <a:lnTo>
                              <a:pt x="136" y="120"/>
                            </a:lnTo>
                            <a:lnTo>
                              <a:pt x="0" y="11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5765" name="Freeform 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12" y="1680"/>
                        <a:ext cx="136" cy="104"/>
                      </a:xfrm>
                      <a:custGeom>
                        <a:avLst/>
                        <a:gdLst>
                          <a:gd name="T0" fmla="*/ 8 w 136"/>
                          <a:gd name="T1" fmla="*/ 0 h 104"/>
                          <a:gd name="T2" fmla="*/ 136 w 136"/>
                          <a:gd name="T3" fmla="*/ 0 h 104"/>
                          <a:gd name="T4" fmla="*/ 128 w 136"/>
                          <a:gd name="T5" fmla="*/ 104 h 104"/>
                          <a:gd name="T6" fmla="*/ 0 w 136"/>
                          <a:gd name="T7" fmla="*/ 104 h 104"/>
                          <a:gd name="T8" fmla="*/ 8 w 136"/>
                          <a:gd name="T9" fmla="*/ 0 h 10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36"/>
                          <a:gd name="T16" fmla="*/ 0 h 104"/>
                          <a:gd name="T17" fmla="*/ 136 w 136"/>
                          <a:gd name="T18" fmla="*/ 104 h 10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36" h="104">
                            <a:moveTo>
                              <a:pt x="8" y="0"/>
                            </a:moveTo>
                            <a:lnTo>
                              <a:pt x="136" y="0"/>
                            </a:lnTo>
                            <a:lnTo>
                              <a:pt x="128" y="104"/>
                            </a:lnTo>
                            <a:lnTo>
                              <a:pt x="0" y="104"/>
                            </a:lnTo>
                            <a:lnTo>
                              <a:pt x="8" y="0"/>
                            </a:lnTo>
                            <a:close/>
                          </a:path>
                        </a:pathLst>
                      </a:custGeom>
                      <a:solidFill>
                        <a:srgbClr val="BFBF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5766" name="Freeform 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20" y="1688"/>
                        <a:ext cx="120" cy="96"/>
                      </a:xfrm>
                      <a:custGeom>
                        <a:avLst/>
                        <a:gdLst>
                          <a:gd name="T0" fmla="*/ 0 w 120"/>
                          <a:gd name="T1" fmla="*/ 0 h 96"/>
                          <a:gd name="T2" fmla="*/ 120 w 120"/>
                          <a:gd name="T3" fmla="*/ 0 h 96"/>
                          <a:gd name="T4" fmla="*/ 120 w 120"/>
                          <a:gd name="T5" fmla="*/ 96 h 96"/>
                          <a:gd name="T6" fmla="*/ 0 w 120"/>
                          <a:gd name="T7" fmla="*/ 88 h 96"/>
                          <a:gd name="T8" fmla="*/ 0 w 120"/>
                          <a:gd name="T9" fmla="*/ 0 h 9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20"/>
                          <a:gd name="T16" fmla="*/ 0 h 96"/>
                          <a:gd name="T17" fmla="*/ 120 w 120"/>
                          <a:gd name="T18" fmla="*/ 96 h 9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20" h="96">
                            <a:moveTo>
                              <a:pt x="0" y="0"/>
                            </a:moveTo>
                            <a:lnTo>
                              <a:pt x="120" y="0"/>
                            </a:lnTo>
                            <a:lnTo>
                              <a:pt x="120" y="96"/>
                            </a:lnTo>
                            <a:lnTo>
                              <a:pt x="0" y="8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</p:grpSp>
              </p:grpSp>
            </p:grpSp>
            <p:sp>
              <p:nvSpPr>
                <p:cNvPr id="25759" name="Freeform 86"/>
                <p:cNvSpPr>
                  <a:spLocks/>
                </p:cNvSpPr>
                <p:nvPr/>
              </p:nvSpPr>
              <p:spPr bwMode="auto">
                <a:xfrm>
                  <a:off x="1448" y="1816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25665" name="Group 87"/>
              <p:cNvGrpSpPr>
                <a:grpSpLocks/>
              </p:cNvGrpSpPr>
              <p:nvPr/>
            </p:nvGrpSpPr>
            <p:grpSpPr bwMode="auto">
              <a:xfrm>
                <a:off x="1200" y="1880"/>
                <a:ext cx="296" cy="72"/>
                <a:chOff x="1200" y="1880"/>
                <a:chExt cx="296" cy="72"/>
              </a:xfrm>
            </p:grpSpPr>
            <p:sp>
              <p:nvSpPr>
                <p:cNvPr id="25666" name="Freeform 88"/>
                <p:cNvSpPr>
                  <a:spLocks/>
                </p:cNvSpPr>
                <p:nvPr/>
              </p:nvSpPr>
              <p:spPr bwMode="auto">
                <a:xfrm>
                  <a:off x="1400" y="1904"/>
                  <a:ext cx="72" cy="24"/>
                </a:xfrm>
                <a:custGeom>
                  <a:avLst/>
                  <a:gdLst>
                    <a:gd name="T0" fmla="*/ 24 w 72"/>
                    <a:gd name="T1" fmla="*/ 0 h 24"/>
                    <a:gd name="T2" fmla="*/ 16 w 72"/>
                    <a:gd name="T3" fmla="*/ 16 h 24"/>
                    <a:gd name="T4" fmla="*/ 0 w 72"/>
                    <a:gd name="T5" fmla="*/ 24 h 24"/>
                    <a:gd name="T6" fmla="*/ 48 w 72"/>
                    <a:gd name="T7" fmla="*/ 24 h 24"/>
                    <a:gd name="T8" fmla="*/ 56 w 72"/>
                    <a:gd name="T9" fmla="*/ 16 h 24"/>
                    <a:gd name="T10" fmla="*/ 72 w 72"/>
                    <a:gd name="T11" fmla="*/ 8 h 24"/>
                    <a:gd name="T12" fmla="*/ 24 w 72"/>
                    <a:gd name="T13" fmla="*/ 0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2"/>
                    <a:gd name="T22" fmla="*/ 0 h 24"/>
                    <a:gd name="T23" fmla="*/ 72 w 72"/>
                    <a:gd name="T24" fmla="*/ 24 h 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2" h="24">
                      <a:moveTo>
                        <a:pt x="24" y="0"/>
                      </a:moveTo>
                      <a:lnTo>
                        <a:pt x="16" y="16"/>
                      </a:lnTo>
                      <a:lnTo>
                        <a:pt x="0" y="24"/>
                      </a:lnTo>
                      <a:lnTo>
                        <a:pt x="48" y="24"/>
                      </a:lnTo>
                      <a:lnTo>
                        <a:pt x="56" y="16"/>
                      </a:lnTo>
                      <a:lnTo>
                        <a:pt x="72" y="8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grpSp>
              <p:nvGrpSpPr>
                <p:cNvPr id="25667" name="Group 89"/>
                <p:cNvGrpSpPr>
                  <a:grpSpLocks/>
                </p:cNvGrpSpPr>
                <p:nvPr/>
              </p:nvGrpSpPr>
              <p:grpSpPr bwMode="auto">
                <a:xfrm>
                  <a:off x="1200" y="1880"/>
                  <a:ext cx="296" cy="72"/>
                  <a:chOff x="1200" y="1880"/>
                  <a:chExt cx="296" cy="72"/>
                </a:xfrm>
              </p:grpSpPr>
              <p:sp>
                <p:nvSpPr>
                  <p:cNvPr id="25668" name="Freeform 90"/>
                  <p:cNvSpPr>
                    <a:spLocks/>
                  </p:cNvSpPr>
                  <p:nvPr/>
                </p:nvSpPr>
                <p:spPr bwMode="auto">
                  <a:xfrm>
                    <a:off x="1200" y="1912"/>
                    <a:ext cx="256" cy="40"/>
                  </a:xfrm>
                  <a:custGeom>
                    <a:avLst/>
                    <a:gdLst>
                      <a:gd name="T0" fmla="*/ 0 w 256"/>
                      <a:gd name="T1" fmla="*/ 0 h 40"/>
                      <a:gd name="T2" fmla="*/ 0 w 256"/>
                      <a:gd name="T3" fmla="*/ 8 h 40"/>
                      <a:gd name="T4" fmla="*/ 256 w 256"/>
                      <a:gd name="T5" fmla="*/ 40 h 40"/>
                      <a:gd name="T6" fmla="*/ 256 w 256"/>
                      <a:gd name="T7" fmla="*/ 24 h 40"/>
                      <a:gd name="T8" fmla="*/ 0 w 256"/>
                      <a:gd name="T9" fmla="*/ 0 h 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6"/>
                      <a:gd name="T16" fmla="*/ 0 h 40"/>
                      <a:gd name="T17" fmla="*/ 256 w 256"/>
                      <a:gd name="T18" fmla="*/ 40 h 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6" h="40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256" y="40"/>
                        </a:lnTo>
                        <a:lnTo>
                          <a:pt x="256" y="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5669" name="Freeform 91"/>
                  <p:cNvSpPr>
                    <a:spLocks/>
                  </p:cNvSpPr>
                  <p:nvPr/>
                </p:nvSpPr>
                <p:spPr bwMode="auto">
                  <a:xfrm>
                    <a:off x="1456" y="1912"/>
                    <a:ext cx="40" cy="40"/>
                  </a:xfrm>
                  <a:custGeom>
                    <a:avLst/>
                    <a:gdLst>
                      <a:gd name="T0" fmla="*/ 0 w 40"/>
                      <a:gd name="T1" fmla="*/ 24 h 40"/>
                      <a:gd name="T2" fmla="*/ 0 w 40"/>
                      <a:gd name="T3" fmla="*/ 40 h 40"/>
                      <a:gd name="T4" fmla="*/ 16 w 40"/>
                      <a:gd name="T5" fmla="*/ 24 h 40"/>
                      <a:gd name="T6" fmla="*/ 24 w 40"/>
                      <a:gd name="T7" fmla="*/ 16 h 40"/>
                      <a:gd name="T8" fmla="*/ 40 w 40"/>
                      <a:gd name="T9" fmla="*/ 0 h 40"/>
                      <a:gd name="T10" fmla="*/ 40 w 40"/>
                      <a:gd name="T11" fmla="*/ 0 h 40"/>
                      <a:gd name="T12" fmla="*/ 16 w 40"/>
                      <a:gd name="T13" fmla="*/ 16 h 40"/>
                      <a:gd name="T14" fmla="*/ 0 w 40"/>
                      <a:gd name="T15" fmla="*/ 24 h 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0"/>
                      <a:gd name="T25" fmla="*/ 0 h 40"/>
                      <a:gd name="T26" fmla="*/ 40 w 40"/>
                      <a:gd name="T27" fmla="*/ 40 h 4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0" h="40">
                        <a:moveTo>
                          <a:pt x="0" y="24"/>
                        </a:moveTo>
                        <a:lnTo>
                          <a:pt x="0" y="40"/>
                        </a:lnTo>
                        <a:lnTo>
                          <a:pt x="16" y="24"/>
                        </a:lnTo>
                        <a:lnTo>
                          <a:pt x="24" y="16"/>
                        </a:lnTo>
                        <a:lnTo>
                          <a:pt x="40" y="0"/>
                        </a:lnTo>
                        <a:lnTo>
                          <a:pt x="16" y="16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5959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5670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1208" y="1912"/>
                    <a:ext cx="240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5671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1208" y="1912"/>
                    <a:ext cx="248" cy="32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grpSp>
                <p:nvGrpSpPr>
                  <p:cNvPr id="25672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1224" y="1880"/>
                    <a:ext cx="240" cy="48"/>
                    <a:chOff x="1224" y="1880"/>
                    <a:chExt cx="240" cy="48"/>
                  </a:xfrm>
                </p:grpSpPr>
                <p:sp>
                  <p:nvSpPr>
                    <p:cNvPr id="25678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1224" y="1888"/>
                      <a:ext cx="184" cy="32"/>
                    </a:xfrm>
                    <a:custGeom>
                      <a:avLst/>
                      <a:gdLst>
                        <a:gd name="T0" fmla="*/ 32 w 184"/>
                        <a:gd name="T1" fmla="*/ 0 h 32"/>
                        <a:gd name="T2" fmla="*/ 8 w 184"/>
                        <a:gd name="T3" fmla="*/ 16 h 32"/>
                        <a:gd name="T4" fmla="*/ 0 w 184"/>
                        <a:gd name="T5" fmla="*/ 24 h 32"/>
                        <a:gd name="T6" fmla="*/ 160 w 184"/>
                        <a:gd name="T7" fmla="*/ 32 h 32"/>
                        <a:gd name="T8" fmla="*/ 168 w 184"/>
                        <a:gd name="T9" fmla="*/ 24 h 32"/>
                        <a:gd name="T10" fmla="*/ 184 w 184"/>
                        <a:gd name="T11" fmla="*/ 16 h 32"/>
                        <a:gd name="T12" fmla="*/ 32 w 184"/>
                        <a:gd name="T13" fmla="*/ 0 h 3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84"/>
                        <a:gd name="T22" fmla="*/ 0 h 32"/>
                        <a:gd name="T23" fmla="*/ 184 w 184"/>
                        <a:gd name="T24" fmla="*/ 32 h 3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84" h="32">
                          <a:moveTo>
                            <a:pt x="32" y="0"/>
                          </a:moveTo>
                          <a:lnTo>
                            <a:pt x="8" y="16"/>
                          </a:lnTo>
                          <a:lnTo>
                            <a:pt x="0" y="24"/>
                          </a:lnTo>
                          <a:lnTo>
                            <a:pt x="160" y="32"/>
                          </a:lnTo>
                          <a:lnTo>
                            <a:pt x="168" y="24"/>
                          </a:lnTo>
                          <a:lnTo>
                            <a:pt x="184" y="16"/>
                          </a:lnTo>
                          <a:lnTo>
                            <a:pt x="32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grpSp>
                  <p:nvGrpSpPr>
                    <p:cNvPr id="25679" name="Group 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24" y="1880"/>
                      <a:ext cx="240" cy="48"/>
                      <a:chOff x="1224" y="1880"/>
                      <a:chExt cx="240" cy="48"/>
                    </a:xfrm>
                  </p:grpSpPr>
                  <p:grpSp>
                    <p:nvGrpSpPr>
                      <p:cNvPr id="25680" name="Group 9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32" y="1880"/>
                        <a:ext cx="168" cy="40"/>
                        <a:chOff x="1232" y="1880"/>
                        <a:chExt cx="168" cy="40"/>
                      </a:xfrm>
                    </p:grpSpPr>
                    <p:grpSp>
                      <p:nvGrpSpPr>
                        <p:cNvPr id="25703" name="Group 9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32" y="1880"/>
                          <a:ext cx="32" cy="32"/>
                          <a:chOff x="1232" y="1880"/>
                          <a:chExt cx="32" cy="32"/>
                        </a:xfrm>
                      </p:grpSpPr>
                      <p:sp>
                        <p:nvSpPr>
                          <p:cNvPr id="25754" name="Line 9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32" y="1904"/>
                            <a:ext cx="8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755" name="Line 10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32" y="1904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756" name="Line 10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40" y="1880"/>
                            <a:ext cx="24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757" name="Line 10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40" y="1880"/>
                            <a:ext cx="24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25704" name="Group 10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40" y="1880"/>
                          <a:ext cx="40" cy="32"/>
                          <a:chOff x="1240" y="1880"/>
                          <a:chExt cx="40" cy="32"/>
                        </a:xfrm>
                      </p:grpSpPr>
                      <p:sp>
                        <p:nvSpPr>
                          <p:cNvPr id="25750" name="Line 10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40" y="1904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751" name="Line 10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40" y="1904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752" name="Line 10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56" y="1880"/>
                            <a:ext cx="24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753" name="Line 10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56" y="1880"/>
                            <a:ext cx="24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25705" name="Group 10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56" y="1880"/>
                          <a:ext cx="40" cy="32"/>
                          <a:chOff x="1256" y="1880"/>
                          <a:chExt cx="40" cy="32"/>
                        </a:xfrm>
                      </p:grpSpPr>
                      <p:sp>
                        <p:nvSpPr>
                          <p:cNvPr id="25746" name="Line 10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56" y="1904"/>
                            <a:ext cx="8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747" name="Line 11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56" y="1904"/>
                            <a:ext cx="8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748" name="Line 1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64" y="1880"/>
                            <a:ext cx="32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749" name="Line 1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64" y="1880"/>
                            <a:ext cx="32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25706" name="Group 1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72" y="1880"/>
                          <a:ext cx="40" cy="32"/>
                          <a:chOff x="1272" y="1880"/>
                          <a:chExt cx="40" cy="32"/>
                        </a:xfrm>
                      </p:grpSpPr>
                      <p:sp>
                        <p:nvSpPr>
                          <p:cNvPr id="25742" name="Line 11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72" y="1904"/>
                            <a:ext cx="8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743" name="Line 11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72" y="1904"/>
                            <a:ext cx="8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744" name="Line 11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80" y="1880"/>
                            <a:ext cx="24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745" name="Line 11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80" y="1880"/>
                            <a:ext cx="32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25707" name="Group 11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88" y="1888"/>
                          <a:ext cx="40" cy="24"/>
                          <a:chOff x="1288" y="1888"/>
                          <a:chExt cx="40" cy="24"/>
                        </a:xfrm>
                      </p:grpSpPr>
                      <p:sp>
                        <p:nvSpPr>
                          <p:cNvPr id="25738" name="Line 1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88" y="1904"/>
                            <a:ext cx="8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739" name="Line 12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88" y="1904"/>
                            <a:ext cx="8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740" name="Line 12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96" y="1888"/>
                            <a:ext cx="24" cy="1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741" name="Line 12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96" y="1888"/>
                            <a:ext cx="32" cy="1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25708" name="Group 12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04" y="1888"/>
                          <a:ext cx="32" cy="25"/>
                          <a:chOff x="1304" y="1888"/>
                          <a:chExt cx="32" cy="25"/>
                        </a:xfrm>
                      </p:grpSpPr>
                      <p:sp>
                        <p:nvSpPr>
                          <p:cNvPr id="25734" name="Line 12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304" y="1912"/>
                            <a:ext cx="1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735" name="Line 12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304" y="1912"/>
                            <a:ext cx="8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736" name="Line 12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04" y="1888"/>
                            <a:ext cx="32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737" name="Line 12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04" y="1888"/>
                            <a:ext cx="32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25709" name="Group 12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04" y="1888"/>
                          <a:ext cx="48" cy="32"/>
                          <a:chOff x="1304" y="1888"/>
                          <a:chExt cx="48" cy="32"/>
                        </a:xfrm>
                      </p:grpSpPr>
                      <p:sp>
                        <p:nvSpPr>
                          <p:cNvPr id="25730" name="Line 12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04" y="1912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731" name="Line 13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04" y="1912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732" name="Line 13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20" y="1888"/>
                            <a:ext cx="32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733" name="Line 1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20" y="1888"/>
                            <a:ext cx="32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25710" name="Group 13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20" y="1888"/>
                          <a:ext cx="40" cy="32"/>
                          <a:chOff x="1320" y="1888"/>
                          <a:chExt cx="40" cy="32"/>
                        </a:xfrm>
                      </p:grpSpPr>
                      <p:sp>
                        <p:nvSpPr>
                          <p:cNvPr id="25726" name="Line 13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20" y="1912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727" name="Line 1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20" y="1912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728" name="Line 13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36" y="1888"/>
                            <a:ext cx="24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729" name="Line 1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36" y="1888"/>
                            <a:ext cx="24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25711" name="Group 13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36" y="1888"/>
                          <a:ext cx="40" cy="32"/>
                          <a:chOff x="1336" y="1888"/>
                          <a:chExt cx="40" cy="32"/>
                        </a:xfrm>
                      </p:grpSpPr>
                      <p:sp>
                        <p:nvSpPr>
                          <p:cNvPr id="25722" name="Line 13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36" y="1912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723" name="Line 14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36" y="1912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724" name="Line 14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52" y="1888"/>
                            <a:ext cx="24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725" name="Line 14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52" y="1888"/>
                            <a:ext cx="24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25712" name="Group 14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52" y="1896"/>
                          <a:ext cx="40" cy="24"/>
                          <a:chOff x="1352" y="1896"/>
                          <a:chExt cx="40" cy="24"/>
                        </a:xfrm>
                      </p:grpSpPr>
                      <p:sp>
                        <p:nvSpPr>
                          <p:cNvPr id="25718" name="Line 14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52" y="1912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719" name="Line 14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52" y="1912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720" name="Line 14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68" y="1896"/>
                            <a:ext cx="16" cy="1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721" name="Line 14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68" y="1896"/>
                            <a:ext cx="24" cy="1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25713" name="Group 14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68" y="1896"/>
                          <a:ext cx="32" cy="24"/>
                          <a:chOff x="1368" y="1896"/>
                          <a:chExt cx="32" cy="24"/>
                        </a:xfrm>
                      </p:grpSpPr>
                      <p:sp>
                        <p:nvSpPr>
                          <p:cNvPr id="25714" name="Line 14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68" y="1912"/>
                            <a:ext cx="8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715" name="Line 15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68" y="1912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716" name="Line 15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76" y="1896"/>
                            <a:ext cx="24" cy="1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717" name="Line 15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76" y="1896"/>
                            <a:ext cx="24" cy="1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</p:grpSp>
                  <p:grpSp>
                    <p:nvGrpSpPr>
                      <p:cNvPr id="25681" name="Group 1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08" y="1896"/>
                        <a:ext cx="56" cy="32"/>
                        <a:chOff x="1408" y="1896"/>
                        <a:chExt cx="56" cy="32"/>
                      </a:xfrm>
                    </p:grpSpPr>
                    <p:grpSp>
                      <p:nvGrpSpPr>
                        <p:cNvPr id="25688" name="Group 1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32" y="1896"/>
                          <a:ext cx="32" cy="32"/>
                          <a:chOff x="1432" y="1896"/>
                          <a:chExt cx="32" cy="32"/>
                        </a:xfrm>
                      </p:grpSpPr>
                      <p:sp>
                        <p:nvSpPr>
                          <p:cNvPr id="25699" name="Line 15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32" y="1920"/>
                            <a:ext cx="8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700" name="Line 15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32" y="1920"/>
                            <a:ext cx="8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701" name="Line 15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40" y="1896"/>
                            <a:ext cx="16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702" name="Line 15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40" y="1896"/>
                            <a:ext cx="24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25689" name="Group 15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16" y="1896"/>
                          <a:ext cx="32" cy="32"/>
                          <a:chOff x="1416" y="1896"/>
                          <a:chExt cx="32" cy="32"/>
                        </a:xfrm>
                      </p:grpSpPr>
                      <p:sp>
                        <p:nvSpPr>
                          <p:cNvPr id="25695" name="Line 16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16" y="1920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696" name="Line 16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16" y="1920"/>
                            <a:ext cx="1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697" name="Line 16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32" y="1896"/>
                            <a:ext cx="16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698" name="Line 16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32" y="1896"/>
                            <a:ext cx="16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  <p:grpSp>
                      <p:nvGrpSpPr>
                        <p:cNvPr id="25690" name="Group 16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08" y="1896"/>
                          <a:ext cx="32" cy="32"/>
                          <a:chOff x="1408" y="1896"/>
                          <a:chExt cx="32" cy="32"/>
                        </a:xfrm>
                      </p:grpSpPr>
                      <p:sp>
                        <p:nvSpPr>
                          <p:cNvPr id="25691" name="Line 16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08" y="1920"/>
                            <a:ext cx="8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692" name="Line 16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08" y="1920"/>
                            <a:ext cx="8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693" name="Line 16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16" y="1896"/>
                            <a:ext cx="24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  <p:sp>
                        <p:nvSpPr>
                          <p:cNvPr id="25694" name="Line 16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416" y="1896"/>
                            <a:ext cx="24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D9D9D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l-NL"/>
                          </a:p>
                        </p:txBody>
                      </p:sp>
                    </p:grpSp>
                  </p:grpSp>
                  <p:sp>
                    <p:nvSpPr>
                      <p:cNvPr id="25682" name="Line 16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0" y="1888"/>
                        <a:ext cx="216" cy="2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D9D9D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5683" name="Line 1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0" y="1888"/>
                        <a:ext cx="216" cy="2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D9D9D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5684" name="Line 17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32" y="1896"/>
                        <a:ext cx="224" cy="2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D9D9D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5685" name="Line 1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32" y="1896"/>
                        <a:ext cx="224" cy="2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D9D9D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5686" name="Line 1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24" y="1896"/>
                        <a:ext cx="224" cy="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D9D9D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5687" name="Line 17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24" y="1896"/>
                        <a:ext cx="232" cy="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D9D9D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</p:grpSp>
              </p:grpSp>
              <p:grpSp>
                <p:nvGrpSpPr>
                  <p:cNvPr id="25673" name="Group 175"/>
                  <p:cNvGrpSpPr>
                    <a:grpSpLocks/>
                  </p:cNvGrpSpPr>
                  <p:nvPr/>
                </p:nvGrpSpPr>
                <p:grpSpPr bwMode="auto">
                  <a:xfrm>
                    <a:off x="1448" y="1904"/>
                    <a:ext cx="40" cy="40"/>
                    <a:chOff x="1448" y="1904"/>
                    <a:chExt cx="40" cy="40"/>
                  </a:xfrm>
                </p:grpSpPr>
                <p:sp>
                  <p:nvSpPr>
                    <p:cNvPr id="25674" name="Line 17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48" y="1928"/>
                      <a:ext cx="16" cy="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5675" name="Line 17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48" y="1928"/>
                      <a:ext cx="16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5676" name="Line 17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64" y="1904"/>
                      <a:ext cx="24" cy="2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5677" name="Line 17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64" y="1904"/>
                      <a:ext cx="24" cy="2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</p:grpSp>
          </p:grpSp>
        </p:grpSp>
        <p:sp>
          <p:nvSpPr>
            <p:cNvPr id="25639" name="Text Box 180"/>
            <p:cNvSpPr txBox="1">
              <a:spLocks noChangeArrowheads="1"/>
            </p:cNvSpPr>
            <p:nvPr/>
          </p:nvSpPr>
          <p:spPr bwMode="auto">
            <a:xfrm>
              <a:off x="1615" y="1649"/>
              <a:ext cx="60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buFontTx/>
                <a:buChar char="•"/>
              </a:pPr>
              <a:r>
                <a:rPr lang="en-US" sz="1000">
                  <a:solidFill>
                    <a:srgbClr val="000066"/>
                  </a:solidFill>
                  <a:latin typeface="Times New Roman" pitchFamily="18" charset="0"/>
                </a:rPr>
                <a:t>Approvals</a:t>
              </a:r>
            </a:p>
            <a:p>
              <a:pPr algn="ctr">
                <a:buFontTx/>
                <a:buChar char="•"/>
              </a:pPr>
              <a:r>
                <a:rPr lang="en-US" sz="1000">
                  <a:solidFill>
                    <a:srgbClr val="000066"/>
                  </a:solidFill>
                  <a:latin typeface="Times New Roman" pitchFamily="18" charset="0"/>
                </a:rPr>
                <a:t>Coordination</a:t>
              </a:r>
            </a:p>
            <a:p>
              <a:pPr algn="ctr">
                <a:buFontTx/>
                <a:buChar char="•"/>
              </a:pPr>
              <a:r>
                <a:rPr lang="en-US" sz="1000">
                  <a:solidFill>
                    <a:srgbClr val="000066"/>
                  </a:solidFill>
                  <a:latin typeface="Times New Roman" pitchFamily="18" charset="0"/>
                </a:rPr>
                <a:t>Management</a:t>
              </a:r>
            </a:p>
          </p:txBody>
        </p:sp>
        <p:cxnSp>
          <p:nvCxnSpPr>
            <p:cNvPr id="25640" name="AutoShape 181"/>
            <p:cNvCxnSpPr>
              <a:cxnSpLocks noChangeShapeType="1"/>
              <a:stCxn id="26095" idx="4"/>
              <a:endCxn id="27016" idx="3"/>
            </p:cNvCxnSpPr>
            <p:nvPr/>
          </p:nvCxnSpPr>
          <p:spPr bwMode="auto">
            <a:xfrm flipV="1">
              <a:off x="2531" y="1455"/>
              <a:ext cx="2242" cy="592"/>
            </a:xfrm>
            <a:prstGeom prst="straightConnector1">
              <a:avLst/>
            </a:prstGeom>
            <a:noFill/>
            <a:ln w="952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41" name="Text Box 182"/>
            <p:cNvSpPr txBox="1">
              <a:spLocks noChangeArrowheads="1"/>
            </p:cNvSpPr>
            <p:nvPr/>
          </p:nvSpPr>
          <p:spPr bwMode="auto">
            <a:xfrm>
              <a:off x="2736" y="2064"/>
              <a:ext cx="41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400" b="1">
                  <a:solidFill>
                    <a:srgbClr val="000066"/>
                  </a:solidFill>
                  <a:latin typeface="Constantia" pitchFamily="18" charset="0"/>
                </a:rPr>
                <a:t>Client</a:t>
              </a:r>
              <a:endParaRPr lang="en-US" sz="2400">
                <a:solidFill>
                  <a:srgbClr val="000066"/>
                </a:solidFill>
                <a:latin typeface="Constantia" pitchFamily="18" charset="0"/>
              </a:endParaRPr>
            </a:p>
          </p:txBody>
        </p:sp>
        <p:cxnSp>
          <p:nvCxnSpPr>
            <p:cNvPr id="25642" name="AutoShape 183"/>
            <p:cNvCxnSpPr>
              <a:cxnSpLocks noChangeShapeType="1"/>
              <a:stCxn id="26105" idx="1"/>
            </p:cNvCxnSpPr>
            <p:nvPr/>
          </p:nvCxnSpPr>
          <p:spPr bwMode="auto">
            <a:xfrm>
              <a:off x="2532" y="2255"/>
              <a:ext cx="2498" cy="1077"/>
            </a:xfrm>
            <a:prstGeom prst="straightConnector1">
              <a:avLst/>
            </a:prstGeom>
            <a:noFill/>
            <a:ln w="952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43" name="AutoShape 184"/>
            <p:cNvCxnSpPr>
              <a:cxnSpLocks noChangeShapeType="1"/>
              <a:stCxn id="26095" idx="4"/>
            </p:cNvCxnSpPr>
            <p:nvPr/>
          </p:nvCxnSpPr>
          <p:spPr bwMode="auto">
            <a:xfrm flipV="1">
              <a:off x="2531" y="1928"/>
              <a:ext cx="2552" cy="117"/>
            </a:xfrm>
            <a:prstGeom prst="straightConnector1">
              <a:avLst/>
            </a:prstGeom>
            <a:noFill/>
            <a:ln w="952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44" name="AutoShape 185"/>
            <p:cNvSpPr>
              <a:spLocks noChangeArrowheads="1"/>
            </p:cNvSpPr>
            <p:nvPr/>
          </p:nvSpPr>
          <p:spPr bwMode="auto">
            <a:xfrm>
              <a:off x="3716" y="1821"/>
              <a:ext cx="1052" cy="880"/>
            </a:xfrm>
            <a:prstGeom prst="flowChartMultidocumen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b="1">
                  <a:solidFill>
                    <a:srgbClr val="000066"/>
                  </a:solidFill>
                </a:rPr>
                <a:t>Mission Reports</a:t>
              </a:r>
              <a:endParaRPr lang="en-US" sz="1000">
                <a:solidFill>
                  <a:srgbClr val="000066"/>
                </a:solidFill>
              </a:endParaRPr>
            </a:p>
            <a:p>
              <a:pPr algn="ctr" eaLnBrk="0" hangingPunct="0">
                <a:buFontTx/>
                <a:buChar char="•"/>
              </a:pPr>
              <a:r>
                <a:rPr lang="en-US" sz="900">
                  <a:solidFill>
                    <a:srgbClr val="000066"/>
                  </a:solidFill>
                </a:rPr>
                <a:t>Measurements</a:t>
              </a:r>
            </a:p>
            <a:p>
              <a:pPr algn="ctr" eaLnBrk="0" hangingPunct="0">
                <a:buFontTx/>
                <a:buChar char="•"/>
              </a:pPr>
              <a:r>
                <a:rPr lang="en-US" sz="900">
                  <a:solidFill>
                    <a:srgbClr val="000066"/>
                  </a:solidFill>
                </a:rPr>
                <a:t>DF</a:t>
              </a:r>
            </a:p>
            <a:p>
              <a:pPr algn="ctr" eaLnBrk="0" hangingPunct="0">
                <a:buFontTx/>
                <a:buChar char="•"/>
              </a:pPr>
              <a:r>
                <a:rPr lang="en-US" sz="900">
                  <a:solidFill>
                    <a:srgbClr val="000066"/>
                  </a:solidFill>
                </a:rPr>
                <a:t>Occupancy</a:t>
              </a:r>
            </a:p>
            <a:p>
              <a:pPr algn="ctr" eaLnBrk="0" hangingPunct="0">
                <a:buFontTx/>
                <a:buChar char="•"/>
              </a:pPr>
              <a:r>
                <a:rPr lang="en-US" sz="900">
                  <a:solidFill>
                    <a:srgbClr val="000066"/>
                  </a:solidFill>
                </a:rPr>
                <a:t>Violations</a:t>
              </a:r>
              <a:endParaRPr lang="en-US" sz="1000">
                <a:solidFill>
                  <a:srgbClr val="000066"/>
                </a:solidFill>
              </a:endParaRPr>
            </a:p>
          </p:txBody>
        </p:sp>
        <p:grpSp>
          <p:nvGrpSpPr>
            <p:cNvPr id="25645" name="Group 186"/>
            <p:cNvGrpSpPr>
              <a:grpSpLocks/>
            </p:cNvGrpSpPr>
            <p:nvPr/>
          </p:nvGrpSpPr>
          <p:grpSpPr bwMode="auto">
            <a:xfrm>
              <a:off x="5067" y="1514"/>
              <a:ext cx="513" cy="525"/>
              <a:chOff x="4288" y="1198"/>
              <a:chExt cx="703" cy="951"/>
            </a:xfrm>
          </p:grpSpPr>
          <p:sp>
            <p:nvSpPr>
              <p:cNvPr id="25647" name="Line 187"/>
              <p:cNvSpPr>
                <a:spLocks noChangeShapeType="1"/>
              </p:cNvSpPr>
              <p:nvPr/>
            </p:nvSpPr>
            <p:spPr bwMode="auto">
              <a:xfrm flipV="1">
                <a:off x="4782" y="1251"/>
                <a:ext cx="85" cy="688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648" name="Line 188"/>
              <p:cNvSpPr>
                <a:spLocks noChangeShapeType="1"/>
              </p:cNvSpPr>
              <p:nvPr/>
            </p:nvSpPr>
            <p:spPr bwMode="auto">
              <a:xfrm>
                <a:off x="4867" y="1251"/>
                <a:ext cx="84" cy="688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649" name="Freeform 189"/>
              <p:cNvSpPr>
                <a:spLocks/>
              </p:cNvSpPr>
              <p:nvPr/>
            </p:nvSpPr>
            <p:spPr bwMode="auto">
              <a:xfrm>
                <a:off x="4777" y="1461"/>
                <a:ext cx="170" cy="387"/>
              </a:xfrm>
              <a:custGeom>
                <a:avLst/>
                <a:gdLst>
                  <a:gd name="T0" fmla="*/ 43 w 170"/>
                  <a:gd name="T1" fmla="*/ 0 h 387"/>
                  <a:gd name="T2" fmla="*/ 127 w 170"/>
                  <a:gd name="T3" fmla="*/ 0 h 387"/>
                  <a:gd name="T4" fmla="*/ 43 w 170"/>
                  <a:gd name="T5" fmla="*/ 172 h 387"/>
                  <a:gd name="T6" fmla="*/ 170 w 170"/>
                  <a:gd name="T7" fmla="*/ 387 h 387"/>
                  <a:gd name="T8" fmla="*/ 0 w 170"/>
                  <a:gd name="T9" fmla="*/ 387 h 387"/>
                  <a:gd name="T10" fmla="*/ 127 w 170"/>
                  <a:gd name="T11" fmla="*/ 172 h 387"/>
                  <a:gd name="T12" fmla="*/ 43 w 170"/>
                  <a:gd name="T13" fmla="*/ 0 h 3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0"/>
                  <a:gd name="T22" fmla="*/ 0 h 387"/>
                  <a:gd name="T23" fmla="*/ 170 w 170"/>
                  <a:gd name="T24" fmla="*/ 387 h 3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0" h="387">
                    <a:moveTo>
                      <a:pt x="43" y="0"/>
                    </a:moveTo>
                    <a:lnTo>
                      <a:pt x="127" y="0"/>
                    </a:lnTo>
                    <a:lnTo>
                      <a:pt x="43" y="172"/>
                    </a:lnTo>
                    <a:lnTo>
                      <a:pt x="170" y="387"/>
                    </a:lnTo>
                    <a:lnTo>
                      <a:pt x="0" y="387"/>
                    </a:lnTo>
                    <a:lnTo>
                      <a:pt x="127" y="172"/>
                    </a:lnTo>
                    <a:lnTo>
                      <a:pt x="4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650" name="Freeform 190"/>
              <p:cNvSpPr>
                <a:spLocks/>
              </p:cNvSpPr>
              <p:nvPr/>
            </p:nvSpPr>
            <p:spPr bwMode="auto">
              <a:xfrm>
                <a:off x="4815" y="1198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0 w 99"/>
                  <a:gd name="T3" fmla="*/ 24 h 43"/>
                  <a:gd name="T4" fmla="*/ 9 w 99"/>
                  <a:gd name="T5" fmla="*/ 10 h 43"/>
                  <a:gd name="T6" fmla="*/ 19 w 99"/>
                  <a:gd name="T7" fmla="*/ 0 h 43"/>
                  <a:gd name="T8" fmla="*/ 38 w 99"/>
                  <a:gd name="T9" fmla="*/ 0 h 43"/>
                  <a:gd name="T10" fmla="*/ 75 w 99"/>
                  <a:gd name="T11" fmla="*/ 5 h 43"/>
                  <a:gd name="T12" fmla="*/ 94 w 99"/>
                  <a:gd name="T13" fmla="*/ 5 h 43"/>
                  <a:gd name="T14" fmla="*/ 99 w 99"/>
                  <a:gd name="T15" fmla="*/ 24 h 43"/>
                  <a:gd name="T16" fmla="*/ 99 w 99"/>
                  <a:gd name="T17" fmla="*/ 34 h 43"/>
                  <a:gd name="T18" fmla="*/ 99 w 99"/>
                  <a:gd name="T19" fmla="*/ 38 h 43"/>
                  <a:gd name="T20" fmla="*/ 99 w 99"/>
                  <a:gd name="T21" fmla="*/ 43 h 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9"/>
                  <a:gd name="T34" fmla="*/ 0 h 43"/>
                  <a:gd name="T35" fmla="*/ 99 w 99"/>
                  <a:gd name="T36" fmla="*/ 43 h 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9" h="43">
                    <a:moveTo>
                      <a:pt x="0" y="43"/>
                    </a:moveTo>
                    <a:lnTo>
                      <a:pt x="0" y="24"/>
                    </a:lnTo>
                    <a:lnTo>
                      <a:pt x="9" y="10"/>
                    </a:lnTo>
                    <a:lnTo>
                      <a:pt x="19" y="0"/>
                    </a:lnTo>
                    <a:lnTo>
                      <a:pt x="38" y="0"/>
                    </a:lnTo>
                    <a:lnTo>
                      <a:pt x="75" y="5"/>
                    </a:lnTo>
                    <a:lnTo>
                      <a:pt x="94" y="5"/>
                    </a:lnTo>
                    <a:lnTo>
                      <a:pt x="99" y="24"/>
                    </a:lnTo>
                    <a:lnTo>
                      <a:pt x="99" y="34"/>
                    </a:lnTo>
                    <a:lnTo>
                      <a:pt x="99" y="38"/>
                    </a:lnTo>
                    <a:lnTo>
                      <a:pt x="99" y="43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651" name="Line 191"/>
              <p:cNvSpPr>
                <a:spLocks noChangeShapeType="1"/>
              </p:cNvSpPr>
              <p:nvPr/>
            </p:nvSpPr>
            <p:spPr bwMode="auto">
              <a:xfrm>
                <a:off x="4801" y="1241"/>
                <a:ext cx="113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pic>
            <p:nvPicPr>
              <p:cNvPr id="25652" name="Picture 192" descr="j020260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8" y="1707"/>
                <a:ext cx="70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5646" name="Line 193"/>
            <p:cNvSpPr>
              <a:spLocks noChangeShapeType="1"/>
            </p:cNvSpPr>
            <p:nvPr/>
          </p:nvSpPr>
          <p:spPr bwMode="auto">
            <a:xfrm>
              <a:off x="1614" y="2474"/>
              <a:ext cx="447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" name="Tijdelijke aanduiding voor voettekst 1"/>
          <p:cNvSpPr>
            <a:spLocks noGrp="1"/>
          </p:cNvSpPr>
          <p:nvPr>
            <p:ph type="ftr" sz="quarter" idx="4294967295"/>
          </p:nvPr>
        </p:nvSpPr>
        <p:spPr>
          <a:xfrm>
            <a:off x="2308225" y="6245225"/>
            <a:ext cx="5129213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802862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8358188" cy="528637"/>
          </a:xfrm>
        </p:spPr>
        <p:txBody>
          <a:bodyPr/>
          <a:lstStyle/>
          <a:p>
            <a:pPr algn="l">
              <a:defRPr/>
            </a:pPr>
            <a:r>
              <a:rPr lang="en-GB" sz="3200" dirty="0" smtClean="0"/>
              <a:t>	Networking of integrated system</a:t>
            </a:r>
          </a:p>
        </p:txBody>
      </p:sp>
      <p:pic>
        <p:nvPicPr>
          <p:cNvPr id="28675" name="Content Placeholder 3" descr="01002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7300" y="928688"/>
            <a:ext cx="7446963" cy="5143500"/>
          </a:xfr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4294967295"/>
          </p:nvPr>
        </p:nvSpPr>
        <p:spPr>
          <a:xfrm>
            <a:off x="2339975" y="6245225"/>
            <a:ext cx="4752975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205338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z="3200" dirty="0" err="1" smtClean="0"/>
              <a:t>Available</a:t>
            </a:r>
            <a:r>
              <a:rPr lang="nl-NL" sz="3200" dirty="0" smtClean="0"/>
              <a:t> systems </a:t>
            </a:r>
            <a:r>
              <a:rPr lang="nl-NL" sz="3200" dirty="0" err="1" smtClean="0"/>
              <a:t>for</a:t>
            </a:r>
            <a:r>
              <a:rPr lang="nl-NL" sz="3200" dirty="0" smtClean="0"/>
              <a:t> </a:t>
            </a:r>
            <a:r>
              <a:rPr lang="nl-NL" sz="3200" dirty="0" err="1" smtClean="0"/>
              <a:t>integration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Spectrum Management Systems:</a:t>
            </a:r>
          </a:p>
          <a:p>
            <a:pPr lvl="1">
              <a:defRPr/>
            </a:pPr>
            <a:r>
              <a:rPr lang="nl-NL" dirty="0" smtClean="0"/>
              <a:t>SMS4DC (ITU) </a:t>
            </a:r>
            <a:r>
              <a:rPr lang="nl-NL" dirty="0" err="1" smtClean="0"/>
              <a:t>interfaced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monitoring equipment of:</a:t>
            </a:r>
          </a:p>
          <a:p>
            <a:pPr lvl="2">
              <a:defRPr/>
            </a:pPr>
            <a:r>
              <a:rPr lang="nl-NL" dirty="0" smtClean="0"/>
              <a:t>Thales;		</a:t>
            </a:r>
            <a:r>
              <a:rPr lang="nl-NL" dirty="0"/>
              <a:t>(</a:t>
            </a:r>
            <a:r>
              <a:rPr lang="nl-NL" dirty="0" err="1"/>
              <a:t>Grintek</a:t>
            </a:r>
            <a:r>
              <a:rPr lang="nl-NL" dirty="0"/>
              <a:t>)</a:t>
            </a:r>
          </a:p>
          <a:p>
            <a:pPr lvl="2">
              <a:defRPr/>
            </a:pPr>
            <a:r>
              <a:rPr lang="nl-NL" dirty="0" smtClean="0"/>
              <a:t>R&amp;S			(</a:t>
            </a:r>
            <a:r>
              <a:rPr lang="nl-NL" dirty="0"/>
              <a:t>TCI)</a:t>
            </a:r>
          </a:p>
          <a:p>
            <a:pPr lvl="1">
              <a:defRPr/>
            </a:pPr>
            <a:r>
              <a:rPr lang="nl-NL" dirty="0" err="1" smtClean="0"/>
              <a:t>LSTelcom</a:t>
            </a:r>
            <a:endParaRPr lang="nl-NL" dirty="0" smtClean="0"/>
          </a:p>
          <a:p>
            <a:pPr lvl="1">
              <a:defRPr/>
            </a:pPr>
            <a:r>
              <a:rPr lang="nl-NL" dirty="0" smtClean="0"/>
              <a:t>ATDI</a:t>
            </a:r>
          </a:p>
          <a:p>
            <a:pPr lvl="1">
              <a:defRPr/>
            </a:pPr>
            <a:r>
              <a:rPr lang="nl-NL" dirty="0" smtClean="0"/>
              <a:t>TCI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294967295"/>
          </p:nvPr>
        </p:nvSpPr>
        <p:spPr>
          <a:xfrm>
            <a:off x="2484438" y="6245225"/>
            <a:ext cx="4967287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95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5"/>
          <p:cNvSpPr>
            <a:spLocks noChangeArrowheads="1"/>
          </p:cNvSpPr>
          <p:nvPr/>
        </p:nvSpPr>
        <p:spPr bwMode="auto">
          <a:xfrm>
            <a:off x="1117600" y="133350"/>
            <a:ext cx="6907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66FF"/>
                </a:solidFill>
              </a:rPr>
              <a:t>SMS4DC’s Engineering Functions</a:t>
            </a:r>
          </a:p>
        </p:txBody>
      </p:sp>
      <p:sp>
        <p:nvSpPr>
          <p:cNvPr id="3076" name="Rectangle 16"/>
          <p:cNvSpPr>
            <a:spLocks noChangeArrowheads="1"/>
          </p:cNvSpPr>
          <p:nvPr/>
        </p:nvSpPr>
        <p:spPr bwMode="auto">
          <a:xfrm>
            <a:off x="1381125" y="760413"/>
            <a:ext cx="6354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SMS4DC and monitoring software interface</a:t>
            </a:r>
          </a:p>
        </p:txBody>
      </p:sp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171450" y="1238250"/>
          <a:ext cx="8802688" cy="504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Bitmap Image" r:id="rId4" imgW="8802329" imgH="5047619" progId="PBrush">
                  <p:embed/>
                </p:oleObj>
              </mc:Choice>
              <mc:Fallback>
                <p:oleObj name="Bitmap Image" r:id="rId4" imgW="8802329" imgH="5047619" progId="PBrus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1238250"/>
                        <a:ext cx="8802688" cy="504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AutoShape 2"/>
          <p:cNvSpPr>
            <a:spLocks noChangeArrowheads="1"/>
          </p:cNvSpPr>
          <p:nvPr/>
        </p:nvSpPr>
        <p:spPr bwMode="auto">
          <a:xfrm rot="10800000" flipV="1">
            <a:off x="6115050" y="3506788"/>
            <a:ext cx="2393950" cy="1219200"/>
          </a:xfrm>
          <a:prstGeom prst="rightArrow">
            <a:avLst>
              <a:gd name="adj1" fmla="val 50000"/>
              <a:gd name="adj2" fmla="val 490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Results</a:t>
            </a:r>
          </a:p>
        </p:txBody>
      </p:sp>
      <p:sp>
        <p:nvSpPr>
          <p:cNvPr id="75778" name="Rectangle 5"/>
          <p:cNvSpPr>
            <a:spLocks noChangeArrowheads="1"/>
          </p:cNvSpPr>
          <p:nvPr/>
        </p:nvSpPr>
        <p:spPr bwMode="auto">
          <a:xfrm>
            <a:off x="542925" y="3222625"/>
            <a:ext cx="2509838" cy="1492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MONITORING </a:t>
            </a:r>
          </a:p>
          <a:p>
            <a:pPr algn="ctr"/>
            <a:r>
              <a:rPr lang="en-US"/>
              <a:t>SOFTWARE</a:t>
            </a:r>
          </a:p>
        </p:txBody>
      </p:sp>
      <p:pic>
        <p:nvPicPr>
          <p:cNvPr id="75779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 l="1595" t="2115" r="1595" b="25377"/>
          <a:stretch>
            <a:fillRect/>
          </a:stretch>
        </p:blipFill>
        <p:spPr bwMode="auto">
          <a:xfrm>
            <a:off x="3773488" y="3440113"/>
            <a:ext cx="2297112" cy="129698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269321" name="File"/>
          <p:cNvSpPr>
            <a:spLocks noEditPoints="1" noChangeArrowheads="1"/>
          </p:cNvSpPr>
          <p:nvPr/>
        </p:nvSpPr>
        <p:spPr bwMode="auto">
          <a:xfrm>
            <a:off x="2430463" y="5192713"/>
            <a:ext cx="1371600" cy="76200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1800">
                <a:latin typeface="Arial" charset="0"/>
              </a:rPr>
              <a:t>Inbox</a:t>
            </a:r>
          </a:p>
        </p:txBody>
      </p:sp>
      <p:sp>
        <p:nvSpPr>
          <p:cNvPr id="269322" name="File"/>
          <p:cNvSpPr>
            <a:spLocks noEditPoints="1" noChangeArrowheads="1"/>
          </p:cNvSpPr>
          <p:nvPr/>
        </p:nvSpPr>
        <p:spPr bwMode="auto">
          <a:xfrm>
            <a:off x="2513013" y="1906588"/>
            <a:ext cx="1371600" cy="76200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1800">
                <a:latin typeface="Arial" charset="0"/>
              </a:rPr>
              <a:t>Outbox</a:t>
            </a:r>
          </a:p>
        </p:txBody>
      </p:sp>
      <p:sp>
        <p:nvSpPr>
          <p:cNvPr id="269323" name="AutoShape 11"/>
          <p:cNvSpPr>
            <a:spLocks noChangeArrowheads="1"/>
          </p:cNvSpPr>
          <p:nvPr/>
        </p:nvSpPr>
        <p:spPr bwMode="auto">
          <a:xfrm>
            <a:off x="1212850" y="1935163"/>
            <a:ext cx="1295400" cy="1219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1800">
                <a:latin typeface="Arial" charset="0"/>
              </a:rPr>
              <a:t>1</a:t>
            </a:r>
            <a:endParaRPr lang="en-US" sz="1800">
              <a:latin typeface="Arial" charset="0"/>
            </a:endParaRPr>
          </a:p>
        </p:txBody>
      </p:sp>
      <p:sp>
        <p:nvSpPr>
          <p:cNvPr id="269324" name="AutoShape 12"/>
          <p:cNvSpPr>
            <a:spLocks noChangeArrowheads="1"/>
          </p:cNvSpPr>
          <p:nvPr/>
        </p:nvSpPr>
        <p:spPr bwMode="auto">
          <a:xfrm rot="5400000">
            <a:off x="3862388" y="2203450"/>
            <a:ext cx="1295400" cy="1219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US" sz="1800">
                <a:latin typeface="Arial" charset="0"/>
              </a:rPr>
              <a:t>2</a:t>
            </a:r>
          </a:p>
        </p:txBody>
      </p:sp>
      <p:sp>
        <p:nvSpPr>
          <p:cNvPr id="269325" name="AutoShape 13"/>
          <p:cNvSpPr>
            <a:spLocks noChangeArrowheads="1"/>
          </p:cNvSpPr>
          <p:nvPr/>
        </p:nvSpPr>
        <p:spPr bwMode="auto">
          <a:xfrm rot="-5400000">
            <a:off x="1114425" y="4652963"/>
            <a:ext cx="1066800" cy="1295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sz="1800">
                <a:latin typeface="Arial" charset="0"/>
              </a:rPr>
              <a:t>4</a:t>
            </a:r>
          </a:p>
        </p:txBody>
      </p:sp>
      <p:sp>
        <p:nvSpPr>
          <p:cNvPr id="269326" name="AutoShape 14"/>
          <p:cNvSpPr>
            <a:spLocks noChangeArrowheads="1"/>
          </p:cNvSpPr>
          <p:nvPr/>
        </p:nvSpPr>
        <p:spPr bwMode="auto">
          <a:xfrm rot="10800000">
            <a:off x="3894138" y="4764088"/>
            <a:ext cx="1066800" cy="1295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en-US" sz="1800">
                <a:latin typeface="Arial" charset="0"/>
              </a:rPr>
              <a:t>3</a:t>
            </a:r>
          </a:p>
        </p:txBody>
      </p:sp>
      <p:sp>
        <p:nvSpPr>
          <p:cNvPr id="75786" name="Rectangle 12"/>
          <p:cNvSpPr>
            <a:spLocks noChangeArrowheads="1"/>
          </p:cNvSpPr>
          <p:nvPr/>
        </p:nvSpPr>
        <p:spPr bwMode="auto">
          <a:xfrm>
            <a:off x="1117600" y="133350"/>
            <a:ext cx="6907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66FF"/>
                </a:solidFill>
              </a:rPr>
              <a:t>SMS4DC’s Engineering Functions</a:t>
            </a:r>
          </a:p>
        </p:txBody>
      </p:sp>
      <p:sp>
        <p:nvSpPr>
          <p:cNvPr id="75787" name="Rectangle 13"/>
          <p:cNvSpPr>
            <a:spLocks noChangeArrowheads="1"/>
          </p:cNvSpPr>
          <p:nvPr/>
        </p:nvSpPr>
        <p:spPr bwMode="auto">
          <a:xfrm>
            <a:off x="1381125" y="760413"/>
            <a:ext cx="63547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SMS4DC and monitoring software interface</a:t>
            </a:r>
          </a:p>
          <a:p>
            <a:pPr algn="ctr"/>
            <a:endParaRPr lang="en-US" sz="1800" b="1">
              <a:solidFill>
                <a:srgbClr val="FF0000"/>
              </a:solidFill>
            </a:endParaRPr>
          </a:p>
          <a:p>
            <a:pPr algn="ctr"/>
            <a:r>
              <a:rPr lang="en-US" sz="1800" b="1">
                <a:solidFill>
                  <a:srgbClr val="FF0000"/>
                </a:solidFill>
              </a:rPr>
              <a:t>Monitoring request to SMS4DC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69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9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6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9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9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4" grpId="0" animBg="1"/>
      <p:bldP spid="269321" grpId="0" animBg="1"/>
      <p:bldP spid="269322" grpId="0" animBg="1"/>
      <p:bldP spid="269323" grpId="0" animBg="1"/>
      <p:bldP spid="269324" grpId="0" animBg="1"/>
      <p:bldP spid="269325" grpId="0" animBg="1"/>
      <p:bldP spid="2693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AutoShape 2"/>
          <p:cNvSpPr>
            <a:spLocks noChangeArrowheads="1"/>
          </p:cNvSpPr>
          <p:nvPr/>
        </p:nvSpPr>
        <p:spPr bwMode="auto">
          <a:xfrm rot="10800000" flipV="1">
            <a:off x="6115050" y="3506788"/>
            <a:ext cx="2393950" cy="1219200"/>
          </a:xfrm>
          <a:prstGeom prst="rightArrow">
            <a:avLst>
              <a:gd name="adj1" fmla="val 50000"/>
              <a:gd name="adj2" fmla="val 490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Results</a:t>
            </a:r>
          </a:p>
        </p:txBody>
      </p:sp>
      <p:sp>
        <p:nvSpPr>
          <p:cNvPr id="77826" name="Rectangle 5"/>
          <p:cNvSpPr>
            <a:spLocks noChangeArrowheads="1"/>
          </p:cNvSpPr>
          <p:nvPr/>
        </p:nvSpPr>
        <p:spPr bwMode="auto">
          <a:xfrm>
            <a:off x="3586163" y="3467100"/>
            <a:ext cx="2286000" cy="1217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MONITORING </a:t>
            </a:r>
          </a:p>
          <a:p>
            <a:pPr algn="ctr"/>
            <a:r>
              <a:rPr lang="en-US"/>
              <a:t>SOFTWARE</a:t>
            </a:r>
          </a:p>
        </p:txBody>
      </p:sp>
      <p:pic>
        <p:nvPicPr>
          <p:cNvPr id="77827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 l="1595" t="2115" r="1595" b="25377"/>
          <a:stretch>
            <a:fillRect/>
          </a:stretch>
        </p:blipFill>
        <p:spPr bwMode="auto">
          <a:xfrm>
            <a:off x="328613" y="3205163"/>
            <a:ext cx="2568575" cy="157956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269321" name="File"/>
          <p:cNvSpPr>
            <a:spLocks noEditPoints="1" noChangeArrowheads="1"/>
          </p:cNvSpPr>
          <p:nvPr/>
        </p:nvSpPr>
        <p:spPr bwMode="auto">
          <a:xfrm>
            <a:off x="2555875" y="1963738"/>
            <a:ext cx="1371600" cy="76200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1800">
                <a:latin typeface="Arial" charset="0"/>
              </a:rPr>
              <a:t>Inbox</a:t>
            </a:r>
          </a:p>
        </p:txBody>
      </p:sp>
      <p:sp>
        <p:nvSpPr>
          <p:cNvPr id="269322" name="File"/>
          <p:cNvSpPr>
            <a:spLocks noEditPoints="1" noChangeArrowheads="1"/>
          </p:cNvSpPr>
          <p:nvPr/>
        </p:nvSpPr>
        <p:spPr bwMode="auto">
          <a:xfrm>
            <a:off x="2414588" y="5292725"/>
            <a:ext cx="1371600" cy="76200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1800">
                <a:latin typeface="Arial" charset="0"/>
              </a:rPr>
              <a:t>Outbox</a:t>
            </a:r>
          </a:p>
        </p:txBody>
      </p:sp>
      <p:sp>
        <p:nvSpPr>
          <p:cNvPr id="269323" name="AutoShape 11"/>
          <p:cNvSpPr>
            <a:spLocks noChangeArrowheads="1"/>
          </p:cNvSpPr>
          <p:nvPr/>
        </p:nvSpPr>
        <p:spPr bwMode="auto">
          <a:xfrm>
            <a:off x="1212850" y="1935163"/>
            <a:ext cx="1295400" cy="1219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1800">
                <a:latin typeface="Arial" charset="0"/>
              </a:rPr>
              <a:t>1</a:t>
            </a:r>
            <a:endParaRPr lang="en-US" sz="1800">
              <a:latin typeface="Arial" charset="0"/>
            </a:endParaRPr>
          </a:p>
        </p:txBody>
      </p:sp>
      <p:sp>
        <p:nvSpPr>
          <p:cNvPr id="269324" name="AutoShape 12"/>
          <p:cNvSpPr>
            <a:spLocks noChangeArrowheads="1"/>
          </p:cNvSpPr>
          <p:nvPr/>
        </p:nvSpPr>
        <p:spPr bwMode="auto">
          <a:xfrm rot="5400000">
            <a:off x="3949700" y="2212975"/>
            <a:ext cx="1295400" cy="1219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US" sz="1800">
                <a:latin typeface="Arial" charset="0"/>
              </a:rPr>
              <a:t>2</a:t>
            </a:r>
          </a:p>
        </p:txBody>
      </p:sp>
      <p:sp>
        <p:nvSpPr>
          <p:cNvPr id="269325" name="AutoShape 13"/>
          <p:cNvSpPr>
            <a:spLocks noChangeArrowheads="1"/>
          </p:cNvSpPr>
          <p:nvPr/>
        </p:nvSpPr>
        <p:spPr bwMode="auto">
          <a:xfrm rot="-5400000">
            <a:off x="1114425" y="4652963"/>
            <a:ext cx="1066800" cy="1295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sz="1800">
                <a:latin typeface="Arial" charset="0"/>
              </a:rPr>
              <a:t>4</a:t>
            </a:r>
          </a:p>
        </p:txBody>
      </p:sp>
      <p:sp>
        <p:nvSpPr>
          <p:cNvPr id="269326" name="AutoShape 14"/>
          <p:cNvSpPr>
            <a:spLocks noChangeArrowheads="1"/>
          </p:cNvSpPr>
          <p:nvPr/>
        </p:nvSpPr>
        <p:spPr bwMode="auto">
          <a:xfrm rot="10800000">
            <a:off x="3894138" y="4764088"/>
            <a:ext cx="1066800" cy="1295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en-US" sz="1800">
                <a:latin typeface="Arial" charset="0"/>
              </a:rPr>
              <a:t>3</a:t>
            </a:r>
          </a:p>
        </p:txBody>
      </p:sp>
      <p:sp>
        <p:nvSpPr>
          <p:cNvPr id="77834" name="Rectangle 11"/>
          <p:cNvSpPr>
            <a:spLocks noChangeArrowheads="1"/>
          </p:cNvSpPr>
          <p:nvPr/>
        </p:nvSpPr>
        <p:spPr bwMode="auto">
          <a:xfrm>
            <a:off x="1117600" y="133350"/>
            <a:ext cx="6907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66FF"/>
                </a:solidFill>
              </a:rPr>
              <a:t>SMS4DC’s Engineering Functions</a:t>
            </a:r>
          </a:p>
        </p:txBody>
      </p:sp>
      <p:sp>
        <p:nvSpPr>
          <p:cNvPr id="77835" name="Rectangle 12"/>
          <p:cNvSpPr>
            <a:spLocks noChangeArrowheads="1"/>
          </p:cNvSpPr>
          <p:nvPr/>
        </p:nvSpPr>
        <p:spPr bwMode="auto">
          <a:xfrm>
            <a:off x="1381125" y="760413"/>
            <a:ext cx="63547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SMS4DC and monitoring software interface</a:t>
            </a:r>
          </a:p>
          <a:p>
            <a:pPr algn="ctr"/>
            <a:endParaRPr lang="en-US" sz="1800" b="1">
              <a:solidFill>
                <a:srgbClr val="FF0000"/>
              </a:solidFill>
            </a:endParaRPr>
          </a:p>
          <a:p>
            <a:pPr algn="ctr"/>
            <a:r>
              <a:rPr lang="en-US" sz="1800" b="1">
                <a:solidFill>
                  <a:srgbClr val="FF0000"/>
                </a:solidFill>
              </a:rPr>
              <a:t>SMS4DC order to monitoring</a:t>
            </a:r>
          </a:p>
        </p:txBody>
      </p:sp>
      <p:sp>
        <p:nvSpPr>
          <p:cNvPr id="77836" name="Text Box 9"/>
          <p:cNvSpPr txBox="1">
            <a:spLocks noChangeArrowheads="1"/>
          </p:cNvSpPr>
          <p:nvPr/>
        </p:nvSpPr>
        <p:spPr bwMode="auto">
          <a:xfrm>
            <a:off x="1644650" y="2879725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Order(s)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9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6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9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26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9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69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4" grpId="0" animBg="1"/>
      <p:bldP spid="269321" grpId="0" animBg="1"/>
      <p:bldP spid="269322" grpId="0" animBg="1"/>
      <p:bldP spid="269323" grpId="0" animBg="1"/>
      <p:bldP spid="269324" grpId="0" animBg="1"/>
      <p:bldP spid="269325" grpId="0" animBg="1"/>
      <p:bldP spid="2693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5"/>
          <p:cNvSpPr>
            <a:spLocks noChangeArrowheads="1"/>
          </p:cNvSpPr>
          <p:nvPr/>
        </p:nvSpPr>
        <p:spPr bwMode="auto">
          <a:xfrm>
            <a:off x="684213" y="4941888"/>
            <a:ext cx="7772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sz="32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4" name="Rectangle 15"/>
          <p:cNvSpPr>
            <a:spLocks noChangeArrowheads="1"/>
          </p:cNvSpPr>
          <p:nvPr/>
        </p:nvSpPr>
        <p:spPr bwMode="auto">
          <a:xfrm>
            <a:off x="1106488" y="280988"/>
            <a:ext cx="7446962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>
                <a:solidFill>
                  <a:srgbClr val="0066FF"/>
                </a:solidFill>
              </a:rPr>
              <a:t>SMS4DC’s Engineering Functions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790575" y="1949450"/>
            <a:ext cx="7864475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7675" indent="-355600">
              <a:spcAft>
                <a:spcPct val="30000"/>
              </a:spcAft>
              <a:buFontTx/>
              <a:buChar char="•"/>
            </a:pPr>
            <a:r>
              <a:rPr lang="en-US">
                <a:solidFill>
                  <a:srgbClr val="0066FF"/>
                </a:solidFill>
              </a:rPr>
              <a:t>Experiences from the development of the interface to the two systems</a:t>
            </a:r>
          </a:p>
          <a:p>
            <a:pPr marL="447675" indent="-355600">
              <a:spcAft>
                <a:spcPct val="30000"/>
              </a:spcAft>
              <a:buFontTx/>
              <a:buChar char="•"/>
            </a:pPr>
            <a:r>
              <a:rPr lang="en-US">
                <a:solidFill>
                  <a:srgbClr val="0066FF"/>
                </a:solidFill>
              </a:rPr>
              <a:t>General interface description</a:t>
            </a:r>
          </a:p>
          <a:p>
            <a:pPr marL="447675" indent="-355600">
              <a:spcAft>
                <a:spcPct val="30000"/>
              </a:spcAft>
              <a:buFontTx/>
              <a:buChar char="•"/>
            </a:pPr>
            <a:r>
              <a:rPr lang="en-US">
                <a:solidFill>
                  <a:srgbClr val="0066FF"/>
                </a:solidFill>
              </a:rPr>
              <a:t>Provided to ITU-R WP1/C, September 2010</a:t>
            </a:r>
          </a:p>
          <a:p>
            <a:pPr marL="447675" indent="-355600">
              <a:buFontTx/>
              <a:buChar char="•"/>
            </a:pPr>
            <a:endParaRPr lang="en-US" b="1">
              <a:solidFill>
                <a:srgbClr val="0066FF"/>
              </a:solidFill>
            </a:endParaRPr>
          </a:p>
          <a:p>
            <a:pPr marL="447675" indent="-355600"/>
            <a:endParaRPr lang="en-US" b="1">
              <a:solidFill>
                <a:srgbClr val="0066FF"/>
              </a:solidFill>
            </a:endParaRPr>
          </a:p>
        </p:txBody>
      </p:sp>
      <p:sp>
        <p:nvSpPr>
          <p:cNvPr id="79876" name="Rectangle 10"/>
          <p:cNvSpPr>
            <a:spLocks noChangeArrowheads="1"/>
          </p:cNvSpPr>
          <p:nvPr/>
        </p:nvSpPr>
        <p:spPr bwMode="auto">
          <a:xfrm>
            <a:off x="1450975" y="933450"/>
            <a:ext cx="6354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SMS4DC and monitoring software interface</a:t>
            </a:r>
          </a:p>
          <a:p>
            <a:pPr algn="ctr"/>
            <a:r>
              <a:rPr lang="en-US" sz="2000" b="1">
                <a:solidFill>
                  <a:srgbClr val="FF0000"/>
                </a:solidFill>
              </a:rPr>
              <a:t>description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ChangeArrowheads="1"/>
          </p:cNvSpPr>
          <p:nvPr/>
        </p:nvSpPr>
        <p:spPr bwMode="auto">
          <a:xfrm>
            <a:off x="2171700" y="169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9699" name="Picture 3" descr="Line%20using%20databa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0" y="1163638"/>
            <a:ext cx="8316913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Text Box 4"/>
          <p:cNvSpPr txBox="1">
            <a:spLocks noChangeArrowheads="1"/>
          </p:cNvSpPr>
          <p:nvPr/>
        </p:nvSpPr>
        <p:spPr bwMode="auto">
          <a:xfrm>
            <a:off x="2649538" y="654050"/>
            <a:ext cx="3871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>
                <a:solidFill>
                  <a:srgbClr val="FF0000"/>
                </a:solidFill>
                <a:cs typeface="Times New Roman" pitchFamily="18" charset="0"/>
              </a:rPr>
              <a:t>Drawing line from database</a:t>
            </a:r>
            <a:r>
              <a:rPr lang="en-US" sz="180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81924" name="Rectangle 6"/>
          <p:cNvSpPr>
            <a:spLocks noChangeArrowheads="1"/>
          </p:cNvSpPr>
          <p:nvPr/>
        </p:nvSpPr>
        <p:spPr bwMode="auto">
          <a:xfrm>
            <a:off x="1216025" y="117475"/>
            <a:ext cx="7115175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>
                <a:solidFill>
                  <a:schemeClr val="accent2"/>
                </a:solidFill>
              </a:rPr>
              <a:t>Geographic Map Display functions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8" descr="Line_15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038" y="1206500"/>
            <a:ext cx="7456487" cy="5137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3970" name="Text Box 9"/>
          <p:cNvSpPr txBox="1">
            <a:spLocks noChangeArrowheads="1"/>
          </p:cNvSpPr>
          <p:nvPr/>
        </p:nvSpPr>
        <p:spPr bwMode="auto">
          <a:xfrm>
            <a:off x="2332038" y="695325"/>
            <a:ext cx="436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>
                <a:solidFill>
                  <a:srgbClr val="FF0000"/>
                </a:solidFill>
                <a:cs typeface="Times New Roman" pitchFamily="18" charset="0"/>
              </a:rPr>
              <a:t>Field-strength along a line</a:t>
            </a:r>
            <a:r>
              <a:rPr lang="en-US" sz="2000">
                <a:solidFill>
                  <a:srgbClr val="FF0000"/>
                </a:solidFill>
                <a:latin typeface="Lucida Sans Unicode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83971" name="Rectangle 11"/>
          <p:cNvSpPr>
            <a:spLocks noChangeArrowheads="1"/>
          </p:cNvSpPr>
          <p:nvPr/>
        </p:nvSpPr>
        <p:spPr bwMode="auto">
          <a:xfrm>
            <a:off x="957263" y="163513"/>
            <a:ext cx="75057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>
                <a:solidFill>
                  <a:schemeClr val="accent2"/>
                </a:solidFill>
              </a:rPr>
              <a:t>Geographic Map Display functions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7925" y="136525"/>
            <a:ext cx="7046913" cy="5524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smtClean="0">
                <a:solidFill>
                  <a:schemeClr val="accent2"/>
                </a:solidFill>
                <a:latin typeface="Verdana" pitchFamily="34" charset="0"/>
              </a:rPr>
              <a:t>Main Functions of SMS4DC/1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844550" y="1335088"/>
            <a:ext cx="7942263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FF0000"/>
              </a:buClr>
              <a:buFont typeface="Wingdings" pitchFamily="2" charset="2"/>
              <a:buNone/>
            </a:pPr>
            <a:endParaRPr lang="en-US" sz="800">
              <a:solidFill>
                <a:srgbClr val="FF0000"/>
              </a:solidFill>
            </a:endParaRPr>
          </a:p>
          <a:p>
            <a:pPr marL="444500" lvl="1">
              <a:buFontTx/>
              <a:buChar char="•"/>
            </a:pPr>
            <a:r>
              <a:rPr lang="en-GB">
                <a:solidFill>
                  <a:srgbClr val="FF0000"/>
                </a:solidFill>
              </a:rPr>
              <a:t> </a:t>
            </a:r>
            <a:r>
              <a:rPr lang="en-GB">
                <a:solidFill>
                  <a:schemeClr val="accent2"/>
                </a:solidFill>
              </a:rPr>
              <a:t>Relational database management</a:t>
            </a:r>
          </a:p>
          <a:p>
            <a:pPr marL="444500" lvl="1"/>
            <a:endParaRPr lang="en-GB" sz="800">
              <a:solidFill>
                <a:schemeClr val="accent2"/>
              </a:solidFill>
            </a:endParaRPr>
          </a:p>
          <a:p>
            <a:pPr marL="444500" lvl="1">
              <a:buFontTx/>
              <a:buChar char="•"/>
            </a:pPr>
            <a:r>
              <a:rPr lang="en-GB">
                <a:solidFill>
                  <a:srgbClr val="FF0000"/>
                </a:solidFill>
              </a:rPr>
              <a:t> </a:t>
            </a:r>
            <a:r>
              <a:rPr lang="en-GB">
                <a:solidFill>
                  <a:schemeClr val="accent2"/>
                </a:solidFill>
              </a:rPr>
              <a:t>Recording frequency application, frequency assignment, licensing, coordination data, import data from BRIFIC &amp;  SRS</a:t>
            </a:r>
          </a:p>
          <a:p>
            <a:pPr marL="444500" lvl="1"/>
            <a:endParaRPr lang="en-GB" sz="800">
              <a:solidFill>
                <a:schemeClr val="accent2"/>
              </a:solidFill>
            </a:endParaRPr>
          </a:p>
          <a:p>
            <a:pPr marL="444500" lvl="1">
              <a:buFontTx/>
              <a:buChar char="•"/>
            </a:pPr>
            <a:r>
              <a:rPr lang="en-GB">
                <a:solidFill>
                  <a:srgbClr val="FF0000"/>
                </a:solidFill>
              </a:rPr>
              <a:t> </a:t>
            </a:r>
            <a:r>
              <a:rPr lang="en-GB">
                <a:solidFill>
                  <a:schemeClr val="accent2"/>
                </a:solidFill>
              </a:rPr>
              <a:t>Producing electronic notices, print license, invoice &amp; spectrum fee </a:t>
            </a:r>
          </a:p>
          <a:p>
            <a:pPr marL="444500" lvl="1"/>
            <a:endParaRPr lang="en-GB" sz="800">
              <a:solidFill>
                <a:schemeClr val="accent2"/>
              </a:solidFill>
            </a:endParaRPr>
          </a:p>
          <a:p>
            <a:pPr marL="444500" lvl="1">
              <a:buFontTx/>
              <a:buChar char="•"/>
            </a:pPr>
            <a:r>
              <a:rPr lang="en-GB">
                <a:solidFill>
                  <a:srgbClr val="FF0000"/>
                </a:solidFill>
              </a:rPr>
              <a:t> </a:t>
            </a:r>
            <a:r>
              <a:rPr lang="en-GB">
                <a:solidFill>
                  <a:schemeClr val="accent2"/>
                </a:solidFill>
              </a:rPr>
              <a:t>Security features: Multi level access enables system administrator to define users and groups with different access levels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1200150" y="800100"/>
            <a:ext cx="70469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Administrative Functions</a:t>
            </a:r>
            <a:endParaRPr lang="en-US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5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1546_cover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850" y="1068388"/>
            <a:ext cx="7469188" cy="5389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6018" name="Rectangle 4"/>
          <p:cNvSpPr>
            <a:spLocks noChangeArrowheads="1"/>
          </p:cNvSpPr>
          <p:nvPr/>
        </p:nvSpPr>
        <p:spPr bwMode="auto">
          <a:xfrm>
            <a:off x="1108075" y="139700"/>
            <a:ext cx="742632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>
                <a:solidFill>
                  <a:schemeClr val="accent2"/>
                </a:solidFill>
              </a:rPr>
              <a:t>Geographic Map Display functions</a:t>
            </a:r>
          </a:p>
        </p:txBody>
      </p:sp>
      <p:sp>
        <p:nvSpPr>
          <p:cNvPr id="86019" name="Text Box 5"/>
          <p:cNvSpPr txBox="1">
            <a:spLocks noChangeArrowheads="1"/>
          </p:cNvSpPr>
          <p:nvPr/>
        </p:nvSpPr>
        <p:spPr bwMode="auto">
          <a:xfrm>
            <a:off x="2882900" y="614363"/>
            <a:ext cx="3309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Overlay possibility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 descr="DeskTopTools"/>
          <p:cNvSpPr>
            <a:spLocks noChangeArrowheads="1"/>
          </p:cNvSpPr>
          <p:nvPr/>
        </p:nvSpPr>
        <p:spPr bwMode="auto">
          <a:xfrm>
            <a:off x="636588" y="1120775"/>
            <a:ext cx="8123237" cy="49736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0643" name="Oval 3"/>
          <p:cNvSpPr>
            <a:spLocks noChangeArrowheads="1"/>
          </p:cNvSpPr>
          <p:nvPr/>
        </p:nvSpPr>
        <p:spPr bwMode="auto">
          <a:xfrm>
            <a:off x="3148013" y="2449513"/>
            <a:ext cx="2057400" cy="28194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7" name="Rectangle 4"/>
          <p:cNvSpPr>
            <a:spLocks noChangeArrowheads="1"/>
          </p:cNvSpPr>
          <p:nvPr/>
        </p:nvSpPr>
        <p:spPr bwMode="auto">
          <a:xfrm>
            <a:off x="3140075" y="692150"/>
            <a:ext cx="27971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Google Earth export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1177925" y="127000"/>
            <a:ext cx="742632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>
                <a:solidFill>
                  <a:schemeClr val="accent2"/>
                </a:solidFill>
              </a:rPr>
              <a:t>Geographic Map Display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4675" y="1282700"/>
            <a:ext cx="8229600" cy="49355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Selected Stations (Including Earth Stations)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Selected Links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Receiving Area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Service Area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Allotment Area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GE06 Plan Entry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GE06 Converted Assignments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Vectors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Area Propagation Calculation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Maximum Field Strength Calculation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Best Server Calculation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Field Strength Contour</a:t>
            </a:r>
          </a:p>
        </p:txBody>
      </p:sp>
      <p:sp>
        <p:nvSpPr>
          <p:cNvPr id="90114" name="Rectangle 4"/>
          <p:cNvSpPr>
            <a:spLocks noChangeArrowheads="1"/>
          </p:cNvSpPr>
          <p:nvPr/>
        </p:nvSpPr>
        <p:spPr bwMode="auto">
          <a:xfrm>
            <a:off x="1177925" y="127000"/>
            <a:ext cx="742632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>
                <a:solidFill>
                  <a:schemeClr val="accent2"/>
                </a:solidFill>
              </a:rPr>
              <a:t>Geographic Map Display functions</a:t>
            </a:r>
          </a:p>
        </p:txBody>
      </p:sp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2197100" y="692150"/>
            <a:ext cx="455771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Google Earth – results to export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9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9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9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9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9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9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3"/>
          <p:cNvSpPr>
            <a:spLocks noChangeArrowheads="1"/>
          </p:cNvSpPr>
          <p:nvPr/>
        </p:nvSpPr>
        <p:spPr bwMode="auto">
          <a:xfrm>
            <a:off x="1098550" y="763588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solidFill>
                  <a:srgbClr val="FF0000"/>
                </a:solidFill>
              </a:rPr>
              <a:t>Google Earth Display - Field Strength Contour (P.1546)</a:t>
            </a:r>
            <a:r>
              <a:rPr lang="en-US">
                <a:latin typeface="Times New Roman" pitchFamily="18" charset="0"/>
              </a:rPr>
              <a:t> </a:t>
            </a:r>
          </a:p>
        </p:txBody>
      </p:sp>
      <p:sp>
        <p:nvSpPr>
          <p:cNvPr id="244741" name="Rectangle 5" descr="P1546_3"/>
          <p:cNvSpPr>
            <a:spLocks noChangeArrowheads="1"/>
          </p:cNvSpPr>
          <p:nvPr/>
        </p:nvSpPr>
        <p:spPr bwMode="auto">
          <a:xfrm>
            <a:off x="539750" y="1300163"/>
            <a:ext cx="8153400" cy="4876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42" name="Rectangle 6"/>
          <p:cNvSpPr>
            <a:spLocks noChangeArrowheads="1"/>
          </p:cNvSpPr>
          <p:nvPr/>
        </p:nvSpPr>
        <p:spPr bwMode="auto">
          <a:xfrm>
            <a:off x="630238" y="3851275"/>
            <a:ext cx="2209800" cy="609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1127125" y="130175"/>
            <a:ext cx="742632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>
                <a:solidFill>
                  <a:schemeClr val="accent2"/>
                </a:solidFill>
              </a:rPr>
              <a:t>Geographic Map Display functions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1" grpId="0" animBg="1"/>
      <p:bldP spid="24474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6" name="Rectangle 6" descr="GE06_4"/>
          <p:cNvSpPr>
            <a:spLocks noChangeArrowheads="1"/>
          </p:cNvSpPr>
          <p:nvPr/>
        </p:nvSpPr>
        <p:spPr bwMode="auto">
          <a:xfrm>
            <a:off x="585788" y="1377950"/>
            <a:ext cx="8153400" cy="4876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1127" name="Rectangle 7"/>
          <p:cNvSpPr>
            <a:spLocks noChangeArrowheads="1"/>
          </p:cNvSpPr>
          <p:nvPr/>
        </p:nvSpPr>
        <p:spPr bwMode="auto">
          <a:xfrm>
            <a:off x="703263" y="4337050"/>
            <a:ext cx="1905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1" name="Rectangle 7"/>
          <p:cNvSpPr>
            <a:spLocks noChangeArrowheads="1"/>
          </p:cNvSpPr>
          <p:nvPr/>
        </p:nvSpPr>
        <p:spPr bwMode="auto">
          <a:xfrm>
            <a:off x="995363" y="141288"/>
            <a:ext cx="71040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accent2"/>
                </a:solidFill>
              </a:rPr>
              <a:t>Geographic Map Display functions</a:t>
            </a:r>
          </a:p>
        </p:txBody>
      </p:sp>
      <p:sp>
        <p:nvSpPr>
          <p:cNvPr id="94212" name="Rectangle 3"/>
          <p:cNvSpPr>
            <a:spLocks noChangeArrowheads="1"/>
          </p:cNvSpPr>
          <p:nvPr/>
        </p:nvSpPr>
        <p:spPr bwMode="auto">
          <a:xfrm>
            <a:off x="1098550" y="763588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solidFill>
                  <a:srgbClr val="FF0000"/>
                </a:solidFill>
              </a:rPr>
              <a:t>Google Earth Display – GE06 Service area</a:t>
            </a:r>
            <a:r>
              <a:rPr lang="en-US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6" grpId="0" animBg="1"/>
      <p:bldP spid="26112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 descr="FiiCTY1"/>
          <p:cNvSpPr>
            <a:spLocks noChangeArrowheads="1"/>
          </p:cNvSpPr>
          <p:nvPr/>
        </p:nvSpPr>
        <p:spPr bwMode="auto">
          <a:xfrm>
            <a:off x="490538" y="1271588"/>
            <a:ext cx="8153400" cy="4876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3172" name="Rectangle 4" descr="FiiCTY2"/>
          <p:cNvSpPr>
            <a:spLocks noChangeArrowheads="1"/>
          </p:cNvSpPr>
          <p:nvPr/>
        </p:nvSpPr>
        <p:spPr bwMode="auto">
          <a:xfrm>
            <a:off x="484188" y="1330325"/>
            <a:ext cx="8153400" cy="4876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6"/>
          <p:cNvSpPr>
            <a:spLocks noChangeArrowheads="1"/>
          </p:cNvSpPr>
          <p:nvPr/>
        </p:nvSpPr>
        <p:spPr bwMode="auto">
          <a:xfrm>
            <a:off x="995363" y="141288"/>
            <a:ext cx="71040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accent2"/>
                </a:solidFill>
              </a:rPr>
              <a:t>Geographic Map Display functions</a:t>
            </a:r>
          </a:p>
        </p:txBody>
      </p:sp>
      <p:sp>
        <p:nvSpPr>
          <p:cNvPr id="96260" name="Rectangle 3"/>
          <p:cNvSpPr>
            <a:spLocks noChangeArrowheads="1"/>
          </p:cNvSpPr>
          <p:nvPr/>
        </p:nvSpPr>
        <p:spPr bwMode="auto">
          <a:xfrm>
            <a:off x="1011238" y="744538"/>
            <a:ext cx="7239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solidFill>
                  <a:srgbClr val="FF0000"/>
                </a:solidFill>
              </a:rPr>
              <a:t>Fill countries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  <p:bldP spid="26317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7675" y="1195388"/>
            <a:ext cx="8229600" cy="48498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GB" b="1" smtClean="0">
                <a:cs typeface="Times New Roman" pitchFamily="18" charset="0"/>
              </a:rPr>
              <a:t>    </a:t>
            </a:r>
            <a:endParaRPr lang="en-US" smtClean="0">
              <a:cs typeface="Times New Roman" pitchFamily="18" charset="0"/>
            </a:endParaRPr>
          </a:p>
        </p:txBody>
      </p:sp>
      <p:pic>
        <p:nvPicPr>
          <p:cNvPr id="4104" name="Picture 13" descr="http://www.itu.int/res/templates/dms/images/inf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4" descr="http://www.itu.int/res/templates/dms/images/pdfIconMini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5" descr="http://www.itu.int/res/templates/dms/images/inf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6" descr="http://www.itu.int/res/templates/dms/images/inf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7" descr="http://www.itu.int/res/templates/dms/images/pdfIconMini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87" name="Picture 3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9875" y="1146175"/>
            <a:ext cx="8585200" cy="533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itle 31"/>
          <p:cNvSpPr>
            <a:spLocks noGrp="1"/>
          </p:cNvSpPr>
          <p:nvPr>
            <p:ph type="title"/>
          </p:nvPr>
        </p:nvSpPr>
        <p:spPr bwMode="auto">
          <a:xfrm>
            <a:off x="1549400" y="115888"/>
            <a:ext cx="6661150" cy="5667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smtClean="0">
                <a:solidFill>
                  <a:srgbClr val="0070C0"/>
                </a:solidFill>
                <a:latin typeface="Verdana" pitchFamily="34" charset="0"/>
              </a:rPr>
              <a:t>How to order SMS4DC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33" name="Rectangle 32"/>
          <p:cNvSpPr/>
          <p:nvPr/>
        </p:nvSpPr>
        <p:spPr>
          <a:xfrm>
            <a:off x="1751013" y="704850"/>
            <a:ext cx="62769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u="sng" kern="0" dirty="0">
                <a:solidFill>
                  <a:srgbClr val="0066FF"/>
                </a:solidFill>
                <a:latin typeface="Times New Roman"/>
                <a:cs typeface="Arial"/>
              </a:rPr>
              <a:t>http://www.itu.int/publ/D-STG-SPEC-</a:t>
            </a:r>
            <a:r>
              <a:rPr lang="en-US" sz="2000" u="sng" kern="0" dirty="0">
                <a:solidFill>
                  <a:srgbClr val="0066FF"/>
                </a:solidFill>
                <a:latin typeface="Times New Roman"/>
                <a:ea typeface="+mj-ea"/>
                <a:cs typeface="Arial"/>
              </a:rPr>
              <a:t>2009-V3.0/en</a:t>
            </a:r>
            <a:endParaRPr lang="en-US" sz="2000" dirty="0"/>
          </a:p>
        </p:txBody>
      </p:sp>
      <p:pic>
        <p:nvPicPr>
          <p:cNvPr id="4098" name="DefaultOcx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HTMLHidden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HTMLHidden2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HTMLHidden3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HTMLHidden4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04825" y="3613150"/>
          <a:ext cx="8229600" cy="2413000"/>
        </p:xfrm>
        <a:graphic>
          <a:graphicData uri="http://schemas.openxmlformats.org/drawingml/2006/table">
            <a:tbl>
              <a:tblPr/>
              <a:tblGrid>
                <a:gridCol w="2044700"/>
                <a:gridCol w="1247775"/>
                <a:gridCol w="1646238"/>
                <a:gridCol w="1646237"/>
                <a:gridCol w="1644650"/>
              </a:tblGrid>
              <a:tr h="64770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Price for software installed on one single or multiple workstation(s)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2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Number of workstations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 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 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2-3 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 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4-5 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 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6-10 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 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Annual licensing fee (in Swiss francs)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4 860.–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7 290.–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8 260.–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9 720.–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01399" name="Title 5"/>
          <p:cNvSpPr>
            <a:spLocks noGrp="1"/>
          </p:cNvSpPr>
          <p:nvPr>
            <p:ph type="title"/>
          </p:nvPr>
        </p:nvSpPr>
        <p:spPr bwMode="auto">
          <a:xfrm>
            <a:off x="1771650" y="274638"/>
            <a:ext cx="6188075" cy="5524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smtClean="0">
                <a:solidFill>
                  <a:srgbClr val="0070C0"/>
                </a:solidFill>
                <a:latin typeface="Verdana" pitchFamily="34" charset="0"/>
              </a:rPr>
              <a:t>How to order SMS4DC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8" name="Rectangle 7"/>
          <p:cNvSpPr/>
          <p:nvPr/>
        </p:nvSpPr>
        <p:spPr>
          <a:xfrm>
            <a:off x="2617788" y="919163"/>
            <a:ext cx="42926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u="sng" kern="0" dirty="0">
                <a:solidFill>
                  <a:srgbClr val="FF0000"/>
                </a:solidFill>
                <a:latin typeface="Times New Roman"/>
                <a:ea typeface="+mj-ea"/>
                <a:cs typeface="Arial"/>
              </a:rPr>
              <a:t>Annual</a:t>
            </a:r>
            <a:r>
              <a:rPr lang="en-US" sz="2000" b="1" kern="0" dirty="0">
                <a:solidFill>
                  <a:srgbClr val="FF0000"/>
                </a:solidFill>
                <a:latin typeface="Times New Roman"/>
                <a:ea typeface="+mj-ea"/>
                <a:cs typeface="Arial"/>
              </a:rPr>
              <a:t> </a:t>
            </a:r>
            <a:r>
              <a:rPr lang="en-US" sz="2000" kern="0" dirty="0">
                <a:solidFill>
                  <a:srgbClr val="FF0000"/>
                </a:solidFill>
                <a:latin typeface="Times New Roman"/>
                <a:ea typeface="+mj-ea"/>
                <a:cs typeface="Arial"/>
              </a:rPr>
              <a:t>licensing fee 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41338" y="1397000"/>
          <a:ext cx="8189912" cy="2093913"/>
        </p:xfrm>
        <a:graphic>
          <a:graphicData uri="http://schemas.openxmlformats.org/drawingml/2006/table">
            <a:tbl>
              <a:tblPr/>
              <a:tblGrid>
                <a:gridCol w="1685925"/>
                <a:gridCol w="6503987"/>
              </a:tblGrid>
              <a:tr h="209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Annual licensing fee in 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Swiss francs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1590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Catalogue Price (software) annual licensing fee:     CHF   4 860.–</a:t>
                      </a:r>
                      <a:b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(for a single workstation)</a:t>
                      </a:r>
                    </a:p>
                    <a:p>
                      <a:pPr marL="21590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Member State Administrations and Sector Members: 	–15%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Administrations of the least developed countries:        	– 80%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Libraries of educational institutions:     		– 80%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831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Version 4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98513" y="1171575"/>
            <a:ext cx="7888287" cy="49545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rgbClr val="FF0000"/>
              </a:buClr>
            </a:pPr>
            <a:r>
              <a:rPr lang="en-US" smtClean="0">
                <a:solidFill>
                  <a:schemeClr val="accent2"/>
                </a:solidFill>
              </a:rPr>
              <a:t>French </a:t>
            </a:r>
          </a:p>
          <a:p>
            <a:pPr eaLnBrk="1" hangingPunct="1">
              <a:buClr>
                <a:srgbClr val="FF0000"/>
              </a:buClr>
            </a:pPr>
            <a:r>
              <a:rPr lang="en-US" smtClean="0">
                <a:solidFill>
                  <a:schemeClr val="accent2"/>
                </a:solidFill>
              </a:rPr>
              <a:t>Additional monitoring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31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Future developments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8513" y="1171575"/>
            <a:ext cx="7888287" cy="49545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FF0000"/>
              </a:buClr>
            </a:pPr>
            <a:r>
              <a:rPr lang="en-US" smtClean="0">
                <a:solidFill>
                  <a:schemeClr val="accent2"/>
                </a:solidFill>
              </a:rPr>
              <a:t>Addition of new services (e.g. radionavigation, maritime mobile)</a:t>
            </a:r>
          </a:p>
          <a:p>
            <a:pPr eaLnBrk="1" hangingPunct="1">
              <a:buClr>
                <a:srgbClr val="FF0000"/>
              </a:buClr>
            </a:pPr>
            <a:r>
              <a:rPr lang="en-US" smtClean="0">
                <a:solidFill>
                  <a:schemeClr val="accent2"/>
                </a:solidFill>
              </a:rPr>
              <a:t>SMS4DC web-site</a:t>
            </a:r>
          </a:p>
          <a:p>
            <a:pPr eaLnBrk="1" hangingPunct="1">
              <a:buClr>
                <a:srgbClr val="FF0000"/>
              </a:buClr>
            </a:pPr>
            <a:r>
              <a:rPr lang="en-US" smtClean="0">
                <a:solidFill>
                  <a:schemeClr val="accent2"/>
                </a:solidFill>
              </a:rPr>
              <a:t>Purchase follow-up </a:t>
            </a:r>
          </a:p>
          <a:p>
            <a:pPr eaLnBrk="1" hangingPunct="1">
              <a:buClr>
                <a:srgbClr val="FF0000"/>
              </a:buClr>
            </a:pPr>
            <a:r>
              <a:rPr lang="en-US" smtClean="0">
                <a:solidFill>
                  <a:schemeClr val="accent2"/>
                </a:solidFill>
              </a:rPr>
              <a:t>On-line training material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531813" y="1450975"/>
            <a:ext cx="8150225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FF0000"/>
              </a:buClr>
              <a:buFont typeface="Wingdings" pitchFamily="2" charset="2"/>
              <a:buNone/>
            </a:pPr>
            <a:endParaRPr lang="en-US" sz="800">
              <a:solidFill>
                <a:srgbClr val="FF0000"/>
              </a:solidFill>
              <a:cs typeface="Times New Roman" pitchFamily="18" charset="0"/>
            </a:endParaRPr>
          </a:p>
          <a:p>
            <a:pPr marL="900113" lvl="1">
              <a:buFontTx/>
              <a:buChar char="•"/>
            </a:pP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GB">
                <a:solidFill>
                  <a:schemeClr val="accent2"/>
                </a:solidFill>
              </a:rPr>
              <a:t>Enhanced analysis tools for frequency arrangement, assignment, coordination and interference calculation</a:t>
            </a:r>
            <a:endParaRPr lang="en-GB" sz="800">
              <a:solidFill>
                <a:schemeClr val="accent2"/>
              </a:solidFill>
            </a:endParaRPr>
          </a:p>
          <a:p>
            <a:pPr marL="900113" lvl="1">
              <a:buFontTx/>
              <a:buChar char="•"/>
            </a:pPr>
            <a:r>
              <a:rPr lang="en-GB">
                <a:solidFill>
                  <a:srgbClr val="FF0000"/>
                </a:solidFill>
              </a:rPr>
              <a:t> </a:t>
            </a:r>
            <a:r>
              <a:rPr lang="en-GB">
                <a:solidFill>
                  <a:schemeClr val="accent2"/>
                </a:solidFill>
              </a:rPr>
              <a:t>Propagation models based on ITU-R latest recommendations available at the time of development</a:t>
            </a:r>
            <a:endParaRPr lang="en-GB" sz="800">
              <a:solidFill>
                <a:schemeClr val="accent2"/>
              </a:solidFill>
            </a:endParaRPr>
          </a:p>
          <a:p>
            <a:pPr marL="900113" lvl="1">
              <a:buFontTx/>
              <a:buChar char="•"/>
            </a:pPr>
            <a:r>
              <a:rPr lang="en-GB">
                <a:solidFill>
                  <a:srgbClr val="FF0000"/>
                </a:solidFill>
              </a:rPr>
              <a:t> </a:t>
            </a:r>
            <a:r>
              <a:rPr lang="en-GB">
                <a:solidFill>
                  <a:schemeClr val="accent2"/>
                </a:solidFill>
              </a:rPr>
              <a:t>Coverage area, field strength, field strength contour,  microwave link calculations, network coverage and best server calculation</a:t>
            </a:r>
          </a:p>
          <a:p>
            <a:pPr marL="1143000" lvl="2" indent="-228600">
              <a:buClr>
                <a:srgbClr val="FF0000"/>
              </a:buClr>
              <a:buFontTx/>
              <a:buChar char="•"/>
            </a:pPr>
            <a:r>
              <a:rPr lang="en-GB">
                <a:solidFill>
                  <a:schemeClr val="accent2"/>
                </a:solidFill>
              </a:rPr>
              <a:t> Azimuth, elevation and horizon elevation for earth stations</a:t>
            </a:r>
            <a:endParaRPr lang="en-GB" sz="800">
              <a:solidFill>
                <a:schemeClr val="accent2"/>
              </a:solidFill>
            </a:endParaRPr>
          </a:p>
          <a:p>
            <a:pPr marL="900113" lvl="1">
              <a:buClr>
                <a:srgbClr val="FF0000"/>
              </a:buClr>
              <a:buFontTx/>
              <a:buChar char="•"/>
            </a:pPr>
            <a:r>
              <a:rPr lang="en-GB">
                <a:solidFill>
                  <a:schemeClr val="accent2"/>
                </a:solidFill>
              </a:rPr>
              <a:t> Link to monitoring software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100138" y="301625"/>
            <a:ext cx="70469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Main Functions of SMS4DC/2</a:t>
            </a:r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1190625" y="946150"/>
            <a:ext cx="70469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Engineering Analysis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b="1">
                <a:solidFill>
                  <a:srgbClr val="FF0000"/>
                </a:solidFill>
              </a:rPr>
              <a:t>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7675" y="635000"/>
            <a:ext cx="8255000" cy="5524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smtClean="0">
                <a:solidFill>
                  <a:srgbClr val="0066FF"/>
                </a:solidFill>
                <a:latin typeface="Verdana" pitchFamily="34" charset="0"/>
                <a:hlinkClick r:id="rId3"/>
              </a:rPr>
              <a:t/>
            </a:r>
            <a:br>
              <a:rPr lang="en-US" sz="2400" smtClean="0">
                <a:solidFill>
                  <a:srgbClr val="0066FF"/>
                </a:solidFill>
                <a:latin typeface="Verdana" pitchFamily="34" charset="0"/>
                <a:hlinkClick r:id="rId3"/>
              </a:rPr>
            </a:br>
            <a:r>
              <a:rPr lang="en-US" sz="2400" smtClean="0">
                <a:solidFill>
                  <a:srgbClr val="0066FF"/>
                </a:solidFill>
                <a:latin typeface="Verdana" pitchFamily="34" charset="0"/>
                <a:hlinkClick r:id="rId3"/>
              </a:rPr>
              <a:t>http://www.itu.int/ITU-D/tech/spectrum-management/SMS4DC.html</a:t>
            </a:r>
            <a:r>
              <a:rPr lang="en-US" sz="2400" smtClean="0">
                <a:solidFill>
                  <a:srgbClr val="0066FF"/>
                </a:solidFill>
                <a:latin typeface="Verdana" pitchFamily="34" charset="0"/>
              </a:rPr>
              <a:t/>
            </a:r>
            <a:br>
              <a:rPr lang="en-US" sz="2400" smtClean="0">
                <a:solidFill>
                  <a:srgbClr val="0066FF"/>
                </a:solidFill>
                <a:latin typeface="Verdana" pitchFamily="34" charset="0"/>
              </a:rPr>
            </a:br>
            <a:r>
              <a:rPr lang="en-US" sz="2400" smtClean="0">
                <a:solidFill>
                  <a:srgbClr val="0066FF"/>
                </a:solidFill>
                <a:latin typeface="Verdana" pitchFamily="34" charset="0"/>
              </a:rPr>
              <a:t/>
            </a:r>
            <a:br>
              <a:rPr lang="en-US" sz="2400" smtClean="0">
                <a:solidFill>
                  <a:srgbClr val="0066FF"/>
                </a:solidFill>
                <a:latin typeface="Verdana" pitchFamily="34" charset="0"/>
              </a:rPr>
            </a:br>
            <a:r>
              <a:rPr lang="en-US" sz="2400" smtClean="0">
                <a:solidFill>
                  <a:schemeClr val="accent2"/>
                </a:solidFill>
                <a:latin typeface="Verdana" pitchFamily="34" charset="0"/>
              </a:rPr>
              <a:t/>
            </a:r>
            <a:br>
              <a:rPr lang="en-US" sz="2400" smtClean="0">
                <a:solidFill>
                  <a:schemeClr val="accent2"/>
                </a:solidFill>
                <a:latin typeface="Verdana" pitchFamily="34" charset="0"/>
              </a:rPr>
            </a:br>
            <a:r>
              <a:rPr lang="en-US" sz="5400" smtClean="0"/>
              <a:t>sms4dc@itu.int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3200" smtClean="0">
                <a:solidFill>
                  <a:schemeClr val="accent2"/>
                </a:solidFill>
              </a:rPr>
              <a:t>ITU: Committed to connecting the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365125" y="1465263"/>
            <a:ext cx="8367713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176213" algn="ctr">
              <a:buClr>
                <a:srgbClr val="FF0000"/>
              </a:buClr>
              <a:buFont typeface="Wingdings" pitchFamily="2" charset="2"/>
              <a:buNone/>
            </a:pPr>
            <a:endParaRPr lang="en-GB" sz="800">
              <a:solidFill>
                <a:srgbClr val="FF0000"/>
              </a:solidFill>
              <a:cs typeface="Times New Roman" pitchFamily="18" charset="0"/>
            </a:endParaRPr>
          </a:p>
          <a:p>
            <a:pPr marL="742950" lvl="1" indent="-285750">
              <a:buClr>
                <a:srgbClr val="FF0000"/>
              </a:buClr>
              <a:buFontTx/>
              <a:buChar char="•"/>
            </a:pPr>
            <a:r>
              <a:rPr lang="en-GB">
                <a:solidFill>
                  <a:schemeClr val="accent2"/>
                </a:solidFill>
              </a:rPr>
              <a:t>User friendly interface, displaying of DTM, capability of importing  standard mapping formats including Globe map, displaying of other higher resolution maps and export to Google Earth</a:t>
            </a:r>
          </a:p>
          <a:p>
            <a:pPr marL="742950" lvl="1" indent="-285750">
              <a:buClr>
                <a:srgbClr val="FF0000"/>
              </a:buClr>
              <a:buFontTx/>
              <a:buChar char="•"/>
            </a:pPr>
            <a:r>
              <a:rPr lang="en-GB">
                <a:solidFill>
                  <a:schemeClr val="accent2"/>
                </a:solidFill>
              </a:rPr>
              <a:t>Online latitude, longitude and altitude presentation, overlaying, Scrolling and Zooming functionality capability of handling vectors,</a:t>
            </a:r>
          </a:p>
          <a:p>
            <a:pPr marL="742950" lvl="1" indent="-285750">
              <a:buClr>
                <a:srgbClr val="FF0000"/>
              </a:buClr>
              <a:buFontTx/>
              <a:buChar char="•"/>
            </a:pPr>
            <a:r>
              <a:rPr lang="en-GB">
                <a:solidFill>
                  <a:schemeClr val="accent2"/>
                </a:solidFill>
              </a:rPr>
              <a:t>Providing multiple entry functions, menu items,  assigning new stations on map and searching and displaying a station or group of stations on map.</a:t>
            </a:r>
            <a:r>
              <a:rPr lang="en-GB">
                <a:solidFill>
                  <a:srgbClr val="FF0000"/>
                </a:solidFill>
              </a:rPr>
              <a:t>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120775" y="322263"/>
            <a:ext cx="70469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Main Functions of SMS4DC/3</a:t>
            </a:r>
          </a:p>
        </p:txBody>
      </p:sp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1200150" y="896938"/>
            <a:ext cx="70469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FF0000"/>
                </a:solidFill>
              </a:rPr>
              <a:t>Geographic Map Display Function</a:t>
            </a:r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540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smtClean="0">
                <a:solidFill>
                  <a:schemeClr val="accent2"/>
                </a:solidFill>
              </a:rPr>
              <a:t>STRUCTURE OF SMS4DC</a:t>
            </a:r>
          </a:p>
        </p:txBody>
      </p:sp>
      <p:pic>
        <p:nvPicPr>
          <p:cNvPr id="921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 t="1199"/>
          <a:stretch>
            <a:fillRect/>
          </a:stretch>
        </p:blipFill>
        <p:spPr bwMode="auto">
          <a:xfrm>
            <a:off x="1260475" y="1241425"/>
            <a:ext cx="6067425" cy="4883150"/>
          </a:xfrm>
          <a:noFill/>
          <a:ln>
            <a:miter lim="800000"/>
            <a:headEnd/>
            <a:tailEnd/>
          </a:ln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 flipH="1">
            <a:off x="1189038" y="5662613"/>
            <a:ext cx="1174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Monitoring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auto">
          <a:xfrm flipH="1">
            <a:off x="5292725" y="4479925"/>
            <a:ext cx="431800" cy="533400"/>
          </a:xfrm>
          <a:custGeom>
            <a:avLst/>
            <a:gdLst>
              <a:gd name="T0" fmla="*/ 2147483647 w 740"/>
              <a:gd name="T1" fmla="*/ 0 h 840"/>
              <a:gd name="T2" fmla="*/ 2147483647 w 740"/>
              <a:gd name="T3" fmla="*/ 2147483647 h 840"/>
              <a:gd name="T4" fmla="*/ 0 w 740"/>
              <a:gd name="T5" fmla="*/ 2147483647 h 840"/>
              <a:gd name="T6" fmla="*/ 0 60000 65536"/>
              <a:gd name="T7" fmla="*/ 0 60000 65536"/>
              <a:gd name="T8" fmla="*/ 0 60000 65536"/>
              <a:gd name="T9" fmla="*/ 0 w 740"/>
              <a:gd name="T10" fmla="*/ 0 h 840"/>
              <a:gd name="T11" fmla="*/ 740 w 740"/>
              <a:gd name="T12" fmla="*/ 840 h 8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0" h="840">
                <a:moveTo>
                  <a:pt x="740" y="0"/>
                </a:moveTo>
                <a:lnTo>
                  <a:pt x="740" y="840"/>
                </a:lnTo>
                <a:lnTo>
                  <a:pt x="0" y="84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3" name="Freeform 3"/>
          <p:cNvSpPr>
            <a:spLocks/>
          </p:cNvSpPr>
          <p:nvPr/>
        </p:nvSpPr>
        <p:spPr bwMode="auto">
          <a:xfrm flipH="1">
            <a:off x="5292725" y="4522788"/>
            <a:ext cx="415925" cy="1138237"/>
          </a:xfrm>
          <a:custGeom>
            <a:avLst/>
            <a:gdLst>
              <a:gd name="T0" fmla="*/ 2147483647 w 720"/>
              <a:gd name="T1" fmla="*/ 0 h 1880"/>
              <a:gd name="T2" fmla="*/ 2147483647 w 720"/>
              <a:gd name="T3" fmla="*/ 2147483647 h 1880"/>
              <a:gd name="T4" fmla="*/ 0 w 720"/>
              <a:gd name="T5" fmla="*/ 2147483647 h 1880"/>
              <a:gd name="T6" fmla="*/ 0 60000 65536"/>
              <a:gd name="T7" fmla="*/ 0 60000 65536"/>
              <a:gd name="T8" fmla="*/ 0 60000 65536"/>
              <a:gd name="T9" fmla="*/ 0 w 720"/>
              <a:gd name="T10" fmla="*/ 0 h 1880"/>
              <a:gd name="T11" fmla="*/ 720 w 720"/>
              <a:gd name="T12" fmla="*/ 1880 h 18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1880">
                <a:moveTo>
                  <a:pt x="700" y="0"/>
                </a:moveTo>
                <a:lnTo>
                  <a:pt x="720" y="1880"/>
                </a:lnTo>
                <a:lnTo>
                  <a:pt x="0" y="188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74625"/>
            <a:ext cx="8101013" cy="639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smtClean="0">
                <a:solidFill>
                  <a:schemeClr val="accent2"/>
                </a:solidFill>
                <a:latin typeface="Verdana" pitchFamily="34" charset="0"/>
              </a:rPr>
              <a:t>DATABASE STRUCTURE</a:t>
            </a:r>
            <a:r>
              <a:rPr lang="en-US" sz="4000" smtClean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en-US" sz="2000" smtClean="0">
                <a:solidFill>
                  <a:schemeClr val="accent2"/>
                </a:solidFill>
                <a:latin typeface="Verdana" pitchFamily="34" charset="0"/>
              </a:rPr>
              <a:t>(terrestrial)</a:t>
            </a:r>
          </a:p>
        </p:txBody>
      </p:sp>
      <p:sp>
        <p:nvSpPr>
          <p:cNvPr id="10245" name="Freeform 5"/>
          <p:cNvSpPr>
            <a:spLocks/>
          </p:cNvSpPr>
          <p:nvPr/>
        </p:nvSpPr>
        <p:spPr bwMode="auto">
          <a:xfrm>
            <a:off x="3459163" y="4465638"/>
            <a:ext cx="469900" cy="533400"/>
          </a:xfrm>
          <a:custGeom>
            <a:avLst/>
            <a:gdLst>
              <a:gd name="T0" fmla="*/ 2147483647 w 740"/>
              <a:gd name="T1" fmla="*/ 0 h 840"/>
              <a:gd name="T2" fmla="*/ 2147483647 w 740"/>
              <a:gd name="T3" fmla="*/ 2147483647 h 840"/>
              <a:gd name="T4" fmla="*/ 0 w 740"/>
              <a:gd name="T5" fmla="*/ 2147483647 h 840"/>
              <a:gd name="T6" fmla="*/ 0 60000 65536"/>
              <a:gd name="T7" fmla="*/ 0 60000 65536"/>
              <a:gd name="T8" fmla="*/ 0 60000 65536"/>
              <a:gd name="T9" fmla="*/ 0 w 740"/>
              <a:gd name="T10" fmla="*/ 0 h 840"/>
              <a:gd name="T11" fmla="*/ 740 w 740"/>
              <a:gd name="T12" fmla="*/ 840 h 8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0" h="840">
                <a:moveTo>
                  <a:pt x="740" y="0"/>
                </a:moveTo>
                <a:lnTo>
                  <a:pt x="740" y="840"/>
                </a:lnTo>
                <a:lnTo>
                  <a:pt x="0" y="84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487738" y="4656138"/>
            <a:ext cx="4572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4920" bIns="34920"/>
          <a:lstStyle/>
          <a:p>
            <a:pPr algn="ctr"/>
            <a:r>
              <a:rPr lang="en-US" sz="1200">
                <a:solidFill>
                  <a:schemeClr val="accent2"/>
                </a:solidFill>
              </a:rPr>
              <a:t>1:1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10247" name="Freeform 7"/>
          <p:cNvSpPr>
            <a:spLocks/>
          </p:cNvSpPr>
          <p:nvPr/>
        </p:nvSpPr>
        <p:spPr bwMode="auto">
          <a:xfrm>
            <a:off x="3475038" y="4491038"/>
            <a:ext cx="457200" cy="1193800"/>
          </a:xfrm>
          <a:custGeom>
            <a:avLst/>
            <a:gdLst>
              <a:gd name="T0" fmla="*/ 2147483647 w 720"/>
              <a:gd name="T1" fmla="*/ 0 h 1880"/>
              <a:gd name="T2" fmla="*/ 2147483647 w 720"/>
              <a:gd name="T3" fmla="*/ 2147483647 h 1880"/>
              <a:gd name="T4" fmla="*/ 0 w 720"/>
              <a:gd name="T5" fmla="*/ 2147483647 h 1880"/>
              <a:gd name="T6" fmla="*/ 0 60000 65536"/>
              <a:gd name="T7" fmla="*/ 0 60000 65536"/>
              <a:gd name="T8" fmla="*/ 0 60000 65536"/>
              <a:gd name="T9" fmla="*/ 0 w 720"/>
              <a:gd name="T10" fmla="*/ 0 h 1880"/>
              <a:gd name="T11" fmla="*/ 720 w 720"/>
              <a:gd name="T12" fmla="*/ 1880 h 18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1880">
                <a:moveTo>
                  <a:pt x="700" y="0"/>
                </a:moveTo>
                <a:lnTo>
                  <a:pt x="720" y="1880"/>
                </a:lnTo>
                <a:lnTo>
                  <a:pt x="0" y="188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259138" y="2185988"/>
            <a:ext cx="4572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4920" bIns="34920"/>
          <a:lstStyle/>
          <a:p>
            <a:pPr algn="ctr"/>
            <a:r>
              <a:rPr lang="en-US" sz="1200">
                <a:solidFill>
                  <a:schemeClr val="accent2"/>
                </a:solidFill>
              </a:rPr>
              <a:t>1:n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770563" y="1066800"/>
            <a:ext cx="14382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000">
                <a:solidFill>
                  <a:schemeClr val="accent2"/>
                </a:solidFill>
              </a:rPr>
              <a:t>Name, address, contact and classification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278063" y="4830763"/>
            <a:ext cx="1177925" cy="404812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tIns="34920" bIns="34920">
            <a:flatTx/>
          </a:bodyPr>
          <a:lstStyle/>
          <a:p>
            <a:pPr algn="ctr"/>
            <a:r>
              <a:rPr lang="en-US" sz="1000" b="1">
                <a:solidFill>
                  <a:schemeClr val="accent2"/>
                </a:solidFill>
              </a:rPr>
              <a:t>Effective height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990975" y="1084263"/>
            <a:ext cx="1135063" cy="404812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lIns="55440" tIns="34920" rIns="55440" bIns="34920">
            <a:flatTx/>
          </a:bodyPr>
          <a:lstStyle/>
          <a:p>
            <a:pPr algn="ctr"/>
            <a:r>
              <a:rPr lang="en-US" sz="1000" b="1">
                <a:solidFill>
                  <a:schemeClr val="accent2"/>
                </a:solidFill>
              </a:rPr>
              <a:t>Owner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3989388" y="1808163"/>
            <a:ext cx="1136650" cy="404812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tIns="34920" bIns="34920">
            <a:flatTx/>
          </a:bodyPr>
          <a:lstStyle/>
          <a:p>
            <a:pPr algn="ctr"/>
            <a:r>
              <a:rPr lang="en-US" sz="1000" b="1">
                <a:solidFill>
                  <a:schemeClr val="accent2"/>
                </a:solidFill>
              </a:rPr>
              <a:t>License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4562475" y="1479550"/>
            <a:ext cx="0" cy="3190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3989388" y="2554288"/>
            <a:ext cx="1136650" cy="404812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tIns="34920" bIns="34920">
            <a:flatTx/>
          </a:bodyPr>
          <a:lstStyle/>
          <a:p>
            <a:pPr algn="ctr"/>
            <a:r>
              <a:rPr lang="en-US" sz="1000" b="1">
                <a:solidFill>
                  <a:schemeClr val="accent2"/>
                </a:solidFill>
              </a:rPr>
              <a:t>Station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4562475" y="2212975"/>
            <a:ext cx="0" cy="3190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3975100" y="3287713"/>
            <a:ext cx="1179513" cy="403225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tIns="34920" bIns="34920">
            <a:flatTx/>
          </a:bodyPr>
          <a:lstStyle/>
          <a:p>
            <a:pPr algn="ctr"/>
            <a:r>
              <a:rPr lang="en-US" sz="1000" b="1">
                <a:solidFill>
                  <a:schemeClr val="accent2"/>
                </a:solidFill>
              </a:rPr>
              <a:t>Equipment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3219450" y="4084638"/>
            <a:ext cx="1179513" cy="404812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tIns="34920" bIns="34920">
            <a:flatTx/>
          </a:bodyPr>
          <a:lstStyle/>
          <a:p>
            <a:pPr algn="ctr"/>
            <a:r>
              <a:rPr lang="en-US" sz="1000" b="1">
                <a:solidFill>
                  <a:schemeClr val="accent2"/>
                </a:solidFill>
              </a:rPr>
              <a:t>Antenna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4670425" y="4106863"/>
            <a:ext cx="1179513" cy="404812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tIns="34920" bIns="34920">
            <a:flatTx/>
          </a:bodyPr>
          <a:lstStyle/>
          <a:p>
            <a:pPr algn="ctr"/>
            <a:r>
              <a:rPr lang="en-US" sz="1000" b="1">
                <a:solidFill>
                  <a:schemeClr val="accent2"/>
                </a:solidFill>
              </a:rPr>
              <a:t>Frequency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2308225" y="5456238"/>
            <a:ext cx="1179513" cy="404812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tIns="34920" bIns="34920">
            <a:flatTx/>
          </a:bodyPr>
          <a:lstStyle/>
          <a:p>
            <a:pPr algn="ctr"/>
            <a:r>
              <a:rPr lang="en-US" sz="1000" b="1">
                <a:solidFill>
                  <a:schemeClr val="accent2"/>
                </a:solidFill>
              </a:rPr>
              <a:t>Pattern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4487863" y="1425575"/>
            <a:ext cx="4572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4920" bIns="34920"/>
          <a:lstStyle/>
          <a:p>
            <a:pPr algn="ctr"/>
            <a:r>
              <a:rPr lang="en-US" sz="1200">
                <a:solidFill>
                  <a:schemeClr val="accent2"/>
                </a:solidFill>
                <a:latin typeface="Times New Roman" pitchFamily="18" charset="0"/>
              </a:rPr>
              <a:t>1:n</a:t>
            </a:r>
            <a:endParaRPr lang="en-US" sz="1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4487863" y="2185988"/>
            <a:ext cx="4572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4920" bIns="34920"/>
          <a:lstStyle/>
          <a:p>
            <a:pPr algn="ctr"/>
            <a:r>
              <a:rPr lang="en-US" sz="1200">
                <a:solidFill>
                  <a:schemeClr val="accent2"/>
                </a:solidFill>
              </a:rPr>
              <a:t>1:n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4451350" y="2868613"/>
            <a:ext cx="4572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4920" bIns="34920"/>
          <a:lstStyle/>
          <a:p>
            <a:pPr algn="ctr"/>
            <a:r>
              <a:rPr lang="en-US" sz="1200">
                <a:solidFill>
                  <a:schemeClr val="accent2"/>
                </a:solidFill>
                <a:latin typeface="Times New Roman" pitchFamily="18" charset="0"/>
              </a:rPr>
              <a:t>1:n</a:t>
            </a:r>
            <a:endParaRPr lang="en-US" sz="1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3579813" y="3611563"/>
            <a:ext cx="4572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4920" bIns="34920"/>
          <a:lstStyle/>
          <a:p>
            <a:pPr algn="ctr"/>
            <a:r>
              <a:rPr lang="en-US" sz="1200"/>
              <a:t>1:n</a:t>
            </a:r>
            <a:endParaRPr lang="en-US" sz="1800"/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5048250" y="3611563"/>
            <a:ext cx="4572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4920" bIns="34920"/>
          <a:lstStyle/>
          <a:p>
            <a:pPr algn="ctr"/>
            <a:r>
              <a:rPr lang="en-US" sz="1200">
                <a:solidFill>
                  <a:schemeClr val="accent2"/>
                </a:solidFill>
              </a:rPr>
              <a:t>1:n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10265" name="Freeform 25"/>
          <p:cNvSpPr>
            <a:spLocks/>
          </p:cNvSpPr>
          <p:nvPr/>
        </p:nvSpPr>
        <p:spPr bwMode="auto">
          <a:xfrm>
            <a:off x="3919538" y="3908425"/>
            <a:ext cx="1368425" cy="169863"/>
          </a:xfrm>
          <a:custGeom>
            <a:avLst/>
            <a:gdLst>
              <a:gd name="T0" fmla="*/ 0 w 6898"/>
              <a:gd name="T1" fmla="*/ 2147483647 h 284"/>
              <a:gd name="T2" fmla="*/ 0 w 6898"/>
              <a:gd name="T3" fmla="*/ 0 h 284"/>
              <a:gd name="T4" fmla="*/ 2147483647 w 6898"/>
              <a:gd name="T5" fmla="*/ 0 h 284"/>
              <a:gd name="T6" fmla="*/ 2147483647 w 6898"/>
              <a:gd name="T7" fmla="*/ 2147483647 h 284"/>
              <a:gd name="T8" fmla="*/ 0 60000 65536"/>
              <a:gd name="T9" fmla="*/ 0 60000 65536"/>
              <a:gd name="T10" fmla="*/ 0 60000 65536"/>
              <a:gd name="T11" fmla="*/ 0 60000 65536"/>
              <a:gd name="T12" fmla="*/ 0 w 6898"/>
              <a:gd name="T13" fmla="*/ 0 h 284"/>
              <a:gd name="T14" fmla="*/ 6898 w 6898"/>
              <a:gd name="T15" fmla="*/ 284 h 2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98" h="284">
                <a:moveTo>
                  <a:pt x="0" y="268"/>
                </a:moveTo>
                <a:lnTo>
                  <a:pt x="0" y="0"/>
                </a:lnTo>
                <a:lnTo>
                  <a:pt x="6898" y="0"/>
                </a:lnTo>
                <a:lnTo>
                  <a:pt x="6898" y="284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4516438" y="3681413"/>
            <a:ext cx="0" cy="2127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 flipH="1">
            <a:off x="5122863" y="1282700"/>
            <a:ext cx="6381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5764213" y="1076325"/>
            <a:ext cx="0" cy="41116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5770563" y="1755775"/>
            <a:ext cx="14382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000">
                <a:solidFill>
                  <a:schemeClr val="accent2"/>
                </a:solidFill>
              </a:rPr>
              <a:t>License ID, status, duration and etc.</a:t>
            </a:r>
            <a:endParaRPr lang="en-US" sz="1800">
              <a:solidFill>
                <a:schemeClr val="accent2"/>
              </a:solidFill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122863" y="1785938"/>
            <a:ext cx="641350" cy="411162"/>
            <a:chOff x="7233" y="3269"/>
            <a:chExt cx="1008" cy="647"/>
          </a:xfrm>
        </p:grpSpPr>
        <p:sp>
          <p:nvSpPr>
            <p:cNvPr id="30792" name="Line 31"/>
            <p:cNvSpPr>
              <a:spLocks noChangeShapeType="1"/>
            </p:cNvSpPr>
            <p:nvPr/>
          </p:nvSpPr>
          <p:spPr bwMode="auto">
            <a:xfrm flipH="1">
              <a:off x="7233" y="3593"/>
              <a:ext cx="10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3" name="Line 32"/>
            <p:cNvSpPr>
              <a:spLocks noChangeShapeType="1"/>
            </p:cNvSpPr>
            <p:nvPr/>
          </p:nvSpPr>
          <p:spPr bwMode="auto">
            <a:xfrm>
              <a:off x="8241" y="3269"/>
              <a:ext cx="0" cy="6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1" name="Text Box 33"/>
          <p:cNvSpPr txBox="1">
            <a:spLocks noChangeArrowheads="1"/>
          </p:cNvSpPr>
          <p:nvPr/>
        </p:nvSpPr>
        <p:spPr bwMode="auto">
          <a:xfrm>
            <a:off x="5770563" y="2495550"/>
            <a:ext cx="14382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000">
                <a:solidFill>
                  <a:schemeClr val="accent2"/>
                </a:solidFill>
              </a:rPr>
              <a:t>Station name, location, type and etc.</a:t>
            </a:r>
            <a:endParaRPr lang="en-US" sz="1800">
              <a:solidFill>
                <a:schemeClr val="accent2"/>
              </a:solidFill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5122863" y="2525713"/>
            <a:ext cx="641350" cy="411162"/>
            <a:chOff x="7233" y="3269"/>
            <a:chExt cx="1008" cy="647"/>
          </a:xfrm>
        </p:grpSpPr>
        <p:sp>
          <p:nvSpPr>
            <p:cNvPr id="30790" name="Line 35"/>
            <p:cNvSpPr>
              <a:spLocks noChangeShapeType="1"/>
            </p:cNvSpPr>
            <p:nvPr/>
          </p:nvSpPr>
          <p:spPr bwMode="auto">
            <a:xfrm flipH="1">
              <a:off x="7233" y="3593"/>
              <a:ext cx="10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1" name="Line 36"/>
            <p:cNvSpPr>
              <a:spLocks noChangeShapeType="1"/>
            </p:cNvSpPr>
            <p:nvPr/>
          </p:nvSpPr>
          <p:spPr bwMode="auto">
            <a:xfrm>
              <a:off x="8241" y="3269"/>
              <a:ext cx="0" cy="6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3" name="Text Box 37"/>
          <p:cNvSpPr txBox="1">
            <a:spLocks noChangeArrowheads="1"/>
          </p:cNvSpPr>
          <p:nvPr/>
        </p:nvSpPr>
        <p:spPr bwMode="auto">
          <a:xfrm>
            <a:off x="6296025" y="3790950"/>
            <a:ext cx="14382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000">
                <a:solidFill>
                  <a:schemeClr val="accent2"/>
                </a:solidFill>
              </a:rPr>
              <a:t>Assigned frequency, reference frequency, bandwidth and etc.</a:t>
            </a:r>
            <a:endParaRPr lang="en-US" sz="1800">
              <a:solidFill>
                <a:schemeClr val="accent2"/>
              </a:solidFill>
            </a:endParaRP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5861050" y="4067175"/>
            <a:ext cx="484188" cy="411163"/>
            <a:chOff x="7233" y="3269"/>
            <a:chExt cx="1008" cy="647"/>
          </a:xfrm>
        </p:grpSpPr>
        <p:sp>
          <p:nvSpPr>
            <p:cNvPr id="30788" name="Line 39"/>
            <p:cNvSpPr>
              <a:spLocks noChangeShapeType="1"/>
            </p:cNvSpPr>
            <p:nvPr/>
          </p:nvSpPr>
          <p:spPr bwMode="auto">
            <a:xfrm flipH="1">
              <a:off x="7233" y="3593"/>
              <a:ext cx="10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9" name="Line 40"/>
            <p:cNvSpPr>
              <a:spLocks noChangeShapeType="1"/>
            </p:cNvSpPr>
            <p:nvPr/>
          </p:nvSpPr>
          <p:spPr bwMode="auto">
            <a:xfrm>
              <a:off x="8241" y="3269"/>
              <a:ext cx="0" cy="6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 flipH="1">
            <a:off x="3381375" y="3286125"/>
            <a:ext cx="598488" cy="411163"/>
            <a:chOff x="7233" y="3269"/>
            <a:chExt cx="1008" cy="647"/>
          </a:xfrm>
        </p:grpSpPr>
        <p:sp>
          <p:nvSpPr>
            <p:cNvPr id="30786" name="Line 42"/>
            <p:cNvSpPr>
              <a:spLocks noChangeShapeType="1"/>
            </p:cNvSpPr>
            <p:nvPr/>
          </p:nvSpPr>
          <p:spPr bwMode="auto">
            <a:xfrm flipH="1">
              <a:off x="7233" y="3593"/>
              <a:ext cx="10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7" name="Line 43"/>
            <p:cNvSpPr>
              <a:spLocks noChangeShapeType="1"/>
            </p:cNvSpPr>
            <p:nvPr/>
          </p:nvSpPr>
          <p:spPr bwMode="auto">
            <a:xfrm>
              <a:off x="8241" y="3269"/>
              <a:ext cx="0" cy="6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6" name="Text Box 44"/>
          <p:cNvSpPr txBox="1">
            <a:spLocks noChangeArrowheads="1"/>
          </p:cNvSpPr>
          <p:nvPr/>
        </p:nvSpPr>
        <p:spPr bwMode="auto">
          <a:xfrm>
            <a:off x="2079625" y="3214688"/>
            <a:ext cx="14382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000">
                <a:solidFill>
                  <a:schemeClr val="accent2"/>
                </a:solidFill>
              </a:rPr>
              <a:t>Name, model, radiated power, serial number and etc.</a:t>
            </a:r>
            <a:endParaRPr lang="en-US" sz="1800">
              <a:solidFill>
                <a:schemeClr val="accent2"/>
              </a:solidFill>
            </a:endParaRPr>
          </a:p>
        </p:txBody>
      </p:sp>
      <p:grpSp>
        <p:nvGrpSpPr>
          <p:cNvPr id="6" name="Group 45"/>
          <p:cNvGrpSpPr>
            <a:grpSpLocks/>
          </p:cNvGrpSpPr>
          <p:nvPr/>
        </p:nvGrpSpPr>
        <p:grpSpPr bwMode="auto">
          <a:xfrm flipH="1">
            <a:off x="2867025" y="4076700"/>
            <a:ext cx="341313" cy="411163"/>
            <a:chOff x="7233" y="3269"/>
            <a:chExt cx="1008" cy="647"/>
          </a:xfrm>
        </p:grpSpPr>
        <p:sp>
          <p:nvSpPr>
            <p:cNvPr id="30784" name="Line 46"/>
            <p:cNvSpPr>
              <a:spLocks noChangeShapeType="1"/>
            </p:cNvSpPr>
            <p:nvPr/>
          </p:nvSpPr>
          <p:spPr bwMode="auto">
            <a:xfrm flipH="1">
              <a:off x="7233" y="3593"/>
              <a:ext cx="10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5" name="Line 47"/>
            <p:cNvSpPr>
              <a:spLocks noChangeShapeType="1"/>
            </p:cNvSpPr>
            <p:nvPr/>
          </p:nvSpPr>
          <p:spPr bwMode="auto">
            <a:xfrm>
              <a:off x="8241" y="3269"/>
              <a:ext cx="0" cy="6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8" name="Text Box 48"/>
          <p:cNvSpPr txBox="1">
            <a:spLocks noChangeArrowheads="1"/>
          </p:cNvSpPr>
          <p:nvPr/>
        </p:nvSpPr>
        <p:spPr bwMode="auto">
          <a:xfrm>
            <a:off x="1795463" y="3927475"/>
            <a:ext cx="11239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000">
                <a:solidFill>
                  <a:schemeClr val="accent2"/>
                </a:solidFill>
              </a:rPr>
              <a:t>Name, gain, pattern, Beamwidth, and etc.</a:t>
            </a:r>
            <a:endParaRPr lang="en-US" sz="1800">
              <a:solidFill>
                <a:schemeClr val="accent2"/>
              </a:solidFill>
            </a:endParaRPr>
          </a:p>
        </p:txBody>
      </p:sp>
      <p:grpSp>
        <p:nvGrpSpPr>
          <p:cNvPr id="7" name="Group 49"/>
          <p:cNvGrpSpPr>
            <a:grpSpLocks/>
          </p:cNvGrpSpPr>
          <p:nvPr/>
        </p:nvGrpSpPr>
        <p:grpSpPr bwMode="auto">
          <a:xfrm flipH="1">
            <a:off x="2011363" y="4805363"/>
            <a:ext cx="234950" cy="411162"/>
            <a:chOff x="7233" y="3269"/>
            <a:chExt cx="1008" cy="647"/>
          </a:xfrm>
        </p:grpSpPr>
        <p:sp>
          <p:nvSpPr>
            <p:cNvPr id="30782" name="Line 50"/>
            <p:cNvSpPr>
              <a:spLocks noChangeShapeType="1"/>
            </p:cNvSpPr>
            <p:nvPr/>
          </p:nvSpPr>
          <p:spPr bwMode="auto">
            <a:xfrm flipH="1">
              <a:off x="7233" y="3593"/>
              <a:ext cx="10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3" name="Line 51"/>
            <p:cNvSpPr>
              <a:spLocks noChangeShapeType="1"/>
            </p:cNvSpPr>
            <p:nvPr/>
          </p:nvSpPr>
          <p:spPr bwMode="auto">
            <a:xfrm>
              <a:off x="8241" y="3269"/>
              <a:ext cx="0" cy="6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80" name="Text Box 52"/>
          <p:cNvSpPr txBox="1">
            <a:spLocks noChangeArrowheads="1"/>
          </p:cNvSpPr>
          <p:nvPr/>
        </p:nvSpPr>
        <p:spPr bwMode="auto">
          <a:xfrm>
            <a:off x="1219200" y="4732338"/>
            <a:ext cx="8731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000">
                <a:solidFill>
                  <a:schemeClr val="accent2"/>
                </a:solidFill>
              </a:rPr>
              <a:t>Azimuth and effective height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10281" name="Line 53"/>
          <p:cNvSpPr>
            <a:spLocks noChangeShapeType="1"/>
          </p:cNvSpPr>
          <p:nvPr/>
        </p:nvSpPr>
        <p:spPr bwMode="auto">
          <a:xfrm>
            <a:off x="4516438" y="2941638"/>
            <a:ext cx="0" cy="3079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82" name="Text Box 54"/>
          <p:cNvSpPr txBox="1">
            <a:spLocks noChangeArrowheads="1"/>
          </p:cNvSpPr>
          <p:nvPr/>
        </p:nvSpPr>
        <p:spPr bwMode="auto">
          <a:xfrm>
            <a:off x="3487738" y="5341938"/>
            <a:ext cx="4572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4920" bIns="34920"/>
          <a:lstStyle/>
          <a:p>
            <a:pPr algn="ctr"/>
            <a:r>
              <a:rPr lang="en-US" sz="1200">
                <a:solidFill>
                  <a:schemeClr val="accent2"/>
                </a:solidFill>
              </a:rPr>
              <a:t>1:1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10283" name="Text Box 55"/>
          <p:cNvSpPr txBox="1">
            <a:spLocks noChangeArrowheads="1"/>
          </p:cNvSpPr>
          <p:nvPr/>
        </p:nvSpPr>
        <p:spPr bwMode="auto">
          <a:xfrm>
            <a:off x="2695575" y="2536825"/>
            <a:ext cx="1135063" cy="404813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tIns="34920" bIns="34920">
            <a:flatTx/>
          </a:bodyPr>
          <a:lstStyle/>
          <a:p>
            <a:pPr algn="ctr"/>
            <a:r>
              <a:rPr lang="en-US" sz="1000" b="1">
                <a:solidFill>
                  <a:schemeClr val="accent2"/>
                </a:solidFill>
              </a:rPr>
              <a:t>Invoices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10284" name="Text Box 56"/>
          <p:cNvSpPr txBox="1">
            <a:spLocks noChangeArrowheads="1"/>
          </p:cNvSpPr>
          <p:nvPr/>
        </p:nvSpPr>
        <p:spPr bwMode="auto">
          <a:xfrm>
            <a:off x="1438275" y="2536825"/>
            <a:ext cx="1136650" cy="404813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tIns="34920" bIns="34920">
            <a:flatTx/>
          </a:bodyPr>
          <a:lstStyle/>
          <a:p>
            <a:pPr algn="ctr"/>
            <a:r>
              <a:rPr lang="en-US" sz="1000" b="1">
                <a:solidFill>
                  <a:schemeClr val="accent2"/>
                </a:solidFill>
              </a:rPr>
              <a:t>Payments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10285" name="Line 57"/>
          <p:cNvSpPr>
            <a:spLocks noChangeShapeType="1"/>
          </p:cNvSpPr>
          <p:nvPr/>
        </p:nvSpPr>
        <p:spPr bwMode="auto">
          <a:xfrm>
            <a:off x="3259138" y="2255838"/>
            <a:ext cx="0" cy="1936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86" name="Text Box 58"/>
          <p:cNvSpPr txBox="1">
            <a:spLocks noChangeArrowheads="1"/>
          </p:cNvSpPr>
          <p:nvPr/>
        </p:nvSpPr>
        <p:spPr bwMode="auto">
          <a:xfrm>
            <a:off x="2003425" y="2185988"/>
            <a:ext cx="4572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4920" bIns="34920"/>
          <a:lstStyle/>
          <a:p>
            <a:pPr algn="ctr"/>
            <a:r>
              <a:rPr lang="en-US" sz="1200">
                <a:solidFill>
                  <a:schemeClr val="accent2"/>
                </a:solidFill>
              </a:rPr>
              <a:t>1:n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10287" name="Freeform 59"/>
          <p:cNvSpPr>
            <a:spLocks/>
          </p:cNvSpPr>
          <p:nvPr/>
        </p:nvSpPr>
        <p:spPr bwMode="auto">
          <a:xfrm>
            <a:off x="2003425" y="2255838"/>
            <a:ext cx="2571750" cy="188912"/>
          </a:xfrm>
          <a:custGeom>
            <a:avLst/>
            <a:gdLst>
              <a:gd name="T0" fmla="*/ 0 w 1172"/>
              <a:gd name="T1" fmla="*/ 2147483647 h 298"/>
              <a:gd name="T2" fmla="*/ 0 w 1172"/>
              <a:gd name="T3" fmla="*/ 0 h 298"/>
              <a:gd name="T4" fmla="*/ 2147483647 w 1172"/>
              <a:gd name="T5" fmla="*/ 2147483647 h 298"/>
              <a:gd name="T6" fmla="*/ 0 60000 65536"/>
              <a:gd name="T7" fmla="*/ 0 60000 65536"/>
              <a:gd name="T8" fmla="*/ 0 60000 65536"/>
              <a:gd name="T9" fmla="*/ 0 w 1172"/>
              <a:gd name="T10" fmla="*/ 0 h 298"/>
              <a:gd name="T11" fmla="*/ 1172 w 1172"/>
              <a:gd name="T12" fmla="*/ 298 h 2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2" h="298">
                <a:moveTo>
                  <a:pt x="0" y="298"/>
                </a:moveTo>
                <a:lnTo>
                  <a:pt x="0" y="0"/>
                </a:lnTo>
                <a:lnTo>
                  <a:pt x="1172" y="8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88" name="Text Box 60"/>
          <p:cNvSpPr txBox="1">
            <a:spLocks noChangeArrowheads="1"/>
          </p:cNvSpPr>
          <p:nvPr/>
        </p:nvSpPr>
        <p:spPr bwMode="auto">
          <a:xfrm>
            <a:off x="5737225" y="4822825"/>
            <a:ext cx="1177925" cy="404813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tIns="34920" bIns="34920">
            <a:flatTx/>
          </a:bodyPr>
          <a:lstStyle/>
          <a:p>
            <a:pPr algn="ctr"/>
            <a:r>
              <a:rPr lang="en-US" sz="1000" b="1">
                <a:solidFill>
                  <a:schemeClr val="accent2"/>
                </a:solidFill>
              </a:rPr>
              <a:t>Link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289" name="Text Box 61"/>
          <p:cNvSpPr txBox="1">
            <a:spLocks noChangeArrowheads="1"/>
          </p:cNvSpPr>
          <p:nvPr/>
        </p:nvSpPr>
        <p:spPr bwMode="auto">
          <a:xfrm>
            <a:off x="5248275" y="4551363"/>
            <a:ext cx="4572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4920" bIns="34920"/>
          <a:lstStyle/>
          <a:p>
            <a:pPr algn="ctr"/>
            <a:r>
              <a:rPr lang="en-US" sz="1200">
                <a:solidFill>
                  <a:schemeClr val="accent2"/>
                </a:solidFill>
              </a:rPr>
              <a:t>1:n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290" name="Text Box 62"/>
          <p:cNvSpPr txBox="1">
            <a:spLocks noChangeArrowheads="1"/>
          </p:cNvSpPr>
          <p:nvPr/>
        </p:nvSpPr>
        <p:spPr bwMode="auto">
          <a:xfrm>
            <a:off x="7135813" y="4708525"/>
            <a:ext cx="10287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000">
                <a:solidFill>
                  <a:schemeClr val="accent2"/>
                </a:solidFill>
              </a:rPr>
              <a:t>Receiving area information</a:t>
            </a:r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6900863" y="4738688"/>
            <a:ext cx="282575" cy="411162"/>
            <a:chOff x="729" y="5469"/>
            <a:chExt cx="1008" cy="647"/>
          </a:xfrm>
        </p:grpSpPr>
        <p:sp>
          <p:nvSpPr>
            <p:cNvPr id="30780" name="Line 64"/>
            <p:cNvSpPr>
              <a:spLocks noChangeShapeType="1"/>
            </p:cNvSpPr>
            <p:nvPr/>
          </p:nvSpPr>
          <p:spPr bwMode="auto">
            <a:xfrm flipH="1">
              <a:off x="729" y="5793"/>
              <a:ext cx="10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1" name="Line 65"/>
            <p:cNvSpPr>
              <a:spLocks noChangeShapeType="1"/>
            </p:cNvSpPr>
            <p:nvPr/>
          </p:nvSpPr>
          <p:spPr bwMode="auto">
            <a:xfrm>
              <a:off x="1737" y="5469"/>
              <a:ext cx="0" cy="6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92" name="Text Box 66"/>
          <p:cNvSpPr txBox="1">
            <a:spLocks noChangeArrowheads="1"/>
          </p:cNvSpPr>
          <p:nvPr/>
        </p:nvSpPr>
        <p:spPr bwMode="auto">
          <a:xfrm>
            <a:off x="5740400" y="5414963"/>
            <a:ext cx="1177925" cy="404812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tIns="34920" bIns="34920">
            <a:flatTx/>
          </a:bodyPr>
          <a:lstStyle/>
          <a:p>
            <a:pPr algn="ctr"/>
            <a:r>
              <a:rPr lang="en-US" sz="1000" b="1">
                <a:solidFill>
                  <a:schemeClr val="accent2"/>
                </a:solidFill>
              </a:rPr>
              <a:t>Coordination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293" name="Text Box 67"/>
          <p:cNvSpPr txBox="1">
            <a:spLocks noChangeArrowheads="1"/>
          </p:cNvSpPr>
          <p:nvPr/>
        </p:nvSpPr>
        <p:spPr bwMode="auto">
          <a:xfrm>
            <a:off x="5248275" y="5240338"/>
            <a:ext cx="4572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4920" bIns="34920"/>
          <a:lstStyle/>
          <a:p>
            <a:pPr algn="ctr"/>
            <a:r>
              <a:rPr lang="en-US" sz="1200">
                <a:solidFill>
                  <a:schemeClr val="accent2"/>
                </a:solidFill>
              </a:rPr>
              <a:t>1:n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294" name="Text Box 68"/>
          <p:cNvSpPr txBox="1">
            <a:spLocks noChangeArrowheads="1"/>
          </p:cNvSpPr>
          <p:nvPr/>
        </p:nvSpPr>
        <p:spPr bwMode="auto">
          <a:xfrm>
            <a:off x="7153275" y="5287963"/>
            <a:ext cx="1028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000">
                <a:solidFill>
                  <a:schemeClr val="accent2"/>
                </a:solidFill>
              </a:rPr>
              <a:t>Coordinated administrations</a:t>
            </a:r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6918325" y="5318125"/>
            <a:ext cx="282575" cy="411163"/>
            <a:chOff x="729" y="5469"/>
            <a:chExt cx="1008" cy="647"/>
          </a:xfrm>
        </p:grpSpPr>
        <p:sp>
          <p:nvSpPr>
            <p:cNvPr id="30778" name="Line 70"/>
            <p:cNvSpPr>
              <a:spLocks noChangeShapeType="1"/>
            </p:cNvSpPr>
            <p:nvPr/>
          </p:nvSpPr>
          <p:spPr bwMode="auto">
            <a:xfrm flipH="1">
              <a:off x="729" y="5793"/>
              <a:ext cx="10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9" name="Line 71"/>
            <p:cNvSpPr>
              <a:spLocks noChangeShapeType="1"/>
            </p:cNvSpPr>
            <p:nvPr/>
          </p:nvSpPr>
          <p:spPr bwMode="auto">
            <a:xfrm>
              <a:off x="1737" y="5469"/>
              <a:ext cx="0" cy="6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96" name="Freeform 72"/>
          <p:cNvSpPr>
            <a:spLocks/>
          </p:cNvSpPr>
          <p:nvPr/>
        </p:nvSpPr>
        <p:spPr bwMode="auto">
          <a:xfrm>
            <a:off x="4822825" y="4451350"/>
            <a:ext cx="469900" cy="1209675"/>
          </a:xfrm>
          <a:custGeom>
            <a:avLst/>
            <a:gdLst>
              <a:gd name="T0" fmla="*/ 2147483647 w 720"/>
              <a:gd name="T1" fmla="*/ 0 h 1880"/>
              <a:gd name="T2" fmla="*/ 2147483647 w 720"/>
              <a:gd name="T3" fmla="*/ 2147483647 h 1880"/>
              <a:gd name="T4" fmla="*/ 0 w 720"/>
              <a:gd name="T5" fmla="*/ 2147483647 h 1880"/>
              <a:gd name="T6" fmla="*/ 0 60000 65536"/>
              <a:gd name="T7" fmla="*/ 0 60000 65536"/>
              <a:gd name="T8" fmla="*/ 0 60000 65536"/>
              <a:gd name="T9" fmla="*/ 0 w 720"/>
              <a:gd name="T10" fmla="*/ 0 h 1880"/>
              <a:gd name="T11" fmla="*/ 720 w 720"/>
              <a:gd name="T12" fmla="*/ 1880 h 18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1880">
                <a:moveTo>
                  <a:pt x="700" y="0"/>
                </a:moveTo>
                <a:lnTo>
                  <a:pt x="720" y="1880"/>
                </a:lnTo>
                <a:lnTo>
                  <a:pt x="0" y="188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97" name="Text Box 73"/>
          <p:cNvSpPr txBox="1">
            <a:spLocks noChangeArrowheads="1"/>
          </p:cNvSpPr>
          <p:nvPr/>
        </p:nvSpPr>
        <p:spPr bwMode="auto">
          <a:xfrm>
            <a:off x="4140200" y="5456238"/>
            <a:ext cx="695325" cy="404812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tIns="34920" bIns="34920">
            <a:flatTx/>
          </a:bodyPr>
          <a:lstStyle/>
          <a:p>
            <a:pPr algn="ctr"/>
            <a:r>
              <a:rPr lang="en-US" sz="1000" b="1">
                <a:solidFill>
                  <a:schemeClr val="accent2"/>
                </a:solidFill>
                <a:latin typeface="Arial" charset="0"/>
              </a:rPr>
              <a:t>Filter</a:t>
            </a:r>
            <a:endParaRPr lang="en-US" sz="1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298" name="Text Box 74"/>
          <p:cNvSpPr txBox="1">
            <a:spLocks noChangeArrowheads="1"/>
          </p:cNvSpPr>
          <p:nvPr/>
        </p:nvSpPr>
        <p:spPr bwMode="auto">
          <a:xfrm>
            <a:off x="4835525" y="5341938"/>
            <a:ext cx="4572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4920" bIns="34920"/>
          <a:lstStyle/>
          <a:p>
            <a:pPr algn="ctr"/>
            <a:r>
              <a:rPr lang="en-US" sz="1200">
                <a:solidFill>
                  <a:schemeClr val="accent2"/>
                </a:solidFill>
              </a:rPr>
              <a:t>1:1</a:t>
            </a:r>
            <a:endParaRPr lang="en-US" sz="1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5" grpId="0" animBg="1"/>
      <p:bldP spid="10246" grpId="0"/>
      <p:bldP spid="10247" grpId="0" animBg="1"/>
      <p:bldP spid="10248" grpId="0"/>
      <p:bldP spid="10249" grpId="0"/>
      <p:bldP spid="10250" grpId="0" animBg="1"/>
      <p:bldP spid="10251" grpId="0" animBg="1"/>
      <p:bldP spid="10252" grpId="0" animBg="1"/>
      <p:bldP spid="10253" grpId="0" animBg="1"/>
      <p:bldP spid="10254" grpId="0" animBg="1"/>
      <p:bldP spid="10255" grpId="0" animBg="1"/>
      <p:bldP spid="10256" grpId="0" animBg="1"/>
      <p:bldP spid="10257" grpId="0" animBg="1"/>
      <p:bldP spid="10258" grpId="0" animBg="1"/>
      <p:bldP spid="10259" grpId="0" animBg="1"/>
      <p:bldP spid="10260" grpId="0"/>
      <p:bldP spid="10261" grpId="0"/>
      <p:bldP spid="10262" grpId="0"/>
      <p:bldP spid="10263" grpId="0"/>
      <p:bldP spid="10264" grpId="0"/>
      <p:bldP spid="10265" grpId="0" animBg="1"/>
      <p:bldP spid="10266" grpId="0" animBg="1"/>
      <p:bldP spid="10267" grpId="0" animBg="1"/>
      <p:bldP spid="10268" grpId="0" animBg="1"/>
      <p:bldP spid="10269" grpId="0"/>
      <p:bldP spid="10271" grpId="0"/>
      <p:bldP spid="10273" grpId="0"/>
      <p:bldP spid="10276" grpId="0"/>
      <p:bldP spid="10278" grpId="0"/>
      <p:bldP spid="10280" grpId="0"/>
      <p:bldP spid="10281" grpId="0" animBg="1"/>
      <p:bldP spid="10282" grpId="0"/>
      <p:bldP spid="10283" grpId="0" animBg="1"/>
      <p:bldP spid="10284" grpId="0" animBg="1"/>
      <p:bldP spid="10285" grpId="0" animBg="1"/>
      <p:bldP spid="10286" grpId="0"/>
      <p:bldP spid="10287" grpId="0" animBg="1"/>
      <p:bldP spid="10288" grpId="0" animBg="1"/>
      <p:bldP spid="10289" grpId="0"/>
      <p:bldP spid="10290" grpId="0"/>
      <p:bldP spid="10292" grpId="0" animBg="1"/>
      <p:bldP spid="10293" grpId="0"/>
      <p:bldP spid="10294" grpId="0"/>
      <p:bldP spid="10296" grpId="0" animBg="1"/>
      <p:bldP spid="10297" grpId="0" animBg="1"/>
      <p:bldP spid="102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1400" y="130175"/>
            <a:ext cx="6789738" cy="555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smtClean="0">
                <a:solidFill>
                  <a:schemeClr val="accent2"/>
                </a:solidFill>
                <a:latin typeface="Verdana" pitchFamily="34" charset="0"/>
              </a:rPr>
              <a:t>Flow of Data Entry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720725"/>
            <a:ext cx="8101013" cy="578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2595</TotalTime>
  <Words>1070</Words>
  <Application>Microsoft Office PowerPoint</Application>
  <PresentationFormat>Diavoorstelling (4:3)</PresentationFormat>
  <Paragraphs>343</Paragraphs>
  <Slides>50</Slides>
  <Notes>46</Notes>
  <HiddenSlides>12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3</vt:i4>
      </vt:variant>
      <vt:variant>
        <vt:lpstr>Diatitels</vt:lpstr>
      </vt:variant>
      <vt:variant>
        <vt:i4>50</vt:i4>
      </vt:variant>
    </vt:vector>
  </HeadingPairs>
  <TitlesOfParts>
    <vt:vector size="54" baseType="lpstr">
      <vt:lpstr>Default Design</vt:lpstr>
      <vt:lpstr>Bitmap Image</vt:lpstr>
      <vt:lpstr>Dia</vt:lpstr>
      <vt:lpstr>Clip</vt:lpstr>
      <vt:lpstr>PowerPoint-presentatie</vt:lpstr>
      <vt:lpstr>Content of the presentation</vt:lpstr>
      <vt:lpstr>History</vt:lpstr>
      <vt:lpstr>Main Functions of SMS4DC/1</vt:lpstr>
      <vt:lpstr>PowerPoint-presentatie</vt:lpstr>
      <vt:lpstr>PowerPoint-presentatie</vt:lpstr>
      <vt:lpstr>STRUCTURE OF SMS4DC</vt:lpstr>
      <vt:lpstr>DATABASE STRUCTURE (terrestrial)</vt:lpstr>
      <vt:lpstr>Flow of Data Entry</vt:lpstr>
      <vt:lpstr>Supervisory tasks</vt:lpstr>
      <vt:lpstr>Data capture screens</vt:lpstr>
      <vt:lpstr>SMS4DC’s Administrative Functions</vt:lpstr>
      <vt:lpstr>SMS4DC’s Administrative Functions</vt:lpstr>
      <vt:lpstr> Electronic notices to BR</vt:lpstr>
      <vt:lpstr>SMS4DC’s Engineering Functions</vt:lpstr>
      <vt:lpstr>SMS4DC’s Engineering Functions</vt:lpstr>
      <vt:lpstr>SMS4DC’s Engineering Functions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Integration with spectrum  management</vt:lpstr>
      <vt:lpstr>Functional elements in Spectrum Management</vt:lpstr>
      <vt:lpstr>Integration monitoring with spectrum  management</vt:lpstr>
      <vt:lpstr>Integrated national system</vt:lpstr>
      <vt:lpstr> Networking of integrated system</vt:lpstr>
      <vt:lpstr>Available systems for integration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How to order SMS4DC </vt:lpstr>
      <vt:lpstr>How to order SMS4DC  </vt:lpstr>
      <vt:lpstr>Version 4</vt:lpstr>
      <vt:lpstr>Future developments</vt:lpstr>
      <vt:lpstr> http://www.itu.int/ITU-D/tech/spectrum-management/SMS4DC.html   sms4dc@itu.int      ITU: Committed to connecting the World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Spectrum Management System for Developing Countries (SMS4DC)</dc:title>
  <dc:creator>E. Behdad</dc:creator>
  <cp:lastModifiedBy>J. Verduijn</cp:lastModifiedBy>
  <cp:revision>302</cp:revision>
  <dcterms:created xsi:type="dcterms:W3CDTF">1601-01-01T00:00:00Z</dcterms:created>
  <dcterms:modified xsi:type="dcterms:W3CDTF">2011-12-05T12:26:14Z</dcterms:modified>
</cp:coreProperties>
</file>